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24.03.2013</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24.03.2013</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24.03.2013</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24.03.2013</a:t>
            </a:fld>
            <a:endParaRPr lang="ru-RU"/>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24.03.2013</a:t>
            </a:fld>
            <a:endParaRPr lang="ru-RU"/>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24.03.2013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24.03.2013</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24.03.2013</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audio" Target="../media/audio1.wav"/><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audio9.wav"/><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audio10.wav"/><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audio11.wav"/><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audio12.wav"/><Relationship Id="rId1" Type="http://schemas.openxmlformats.org/officeDocument/2006/relationships/tags" Target="../tags/tag11.xml"/><Relationship Id="rId5" Type="http://schemas.openxmlformats.org/officeDocument/2006/relationships/image" Target="../media/image8.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audio13.wav"/><Relationship Id="rId1" Type="http://schemas.openxmlformats.org/officeDocument/2006/relationships/tags" Target="../tags/tag12.xml"/><Relationship Id="rId5" Type="http://schemas.openxmlformats.org/officeDocument/2006/relationships/image" Target="../media/image8.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audio2.wav"/><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audio3.wav"/><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audio4.wav"/><Relationship Id="rId1" Type="http://schemas.openxmlformats.org/officeDocument/2006/relationships/tags" Target="../tags/tag3.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audio5.wav"/><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audio6.wav"/><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audio7.wav"/><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audio8.wav"/><Relationship Id="rId1" Type="http://schemas.openxmlformats.org/officeDocument/2006/relationships/tags" Target="../tags/tag7.xml"/><Relationship Id="rId5" Type="http://schemas.openxmlformats.org/officeDocument/2006/relationships/image" Target="../media/image8.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6000" dirty="0" smtClean="0">
                <a:solidFill>
                  <a:srgbClr val="FF0000"/>
                </a:solidFill>
                <a:latin typeface="Comic Sans MS" pitchFamily="66" charset="0"/>
              </a:rPr>
              <a:t>Что на грядке растет?</a:t>
            </a:r>
            <a:endParaRPr lang="ru-RU" sz="6000" dirty="0">
              <a:solidFill>
                <a:srgbClr val="FF0000"/>
              </a:solidFill>
              <a:latin typeface="Comic Sans MS" pitchFamily="66" charset="0"/>
            </a:endParaRPr>
          </a:p>
        </p:txBody>
      </p:sp>
      <p:pic>
        <p:nvPicPr>
          <p:cNvPr id="2050" name="Picture 2" descr="http://im6-tub-kz.yandex.net/i?id=260393459-48-72&amp;n=21"/>
          <p:cNvPicPr>
            <a:picLocks noChangeAspect="1" noChangeArrowheads="1"/>
          </p:cNvPicPr>
          <p:nvPr/>
        </p:nvPicPr>
        <p:blipFill>
          <a:blip r:embed="rId3" cstate="print"/>
          <a:srcRect/>
          <a:stretch>
            <a:fillRect/>
          </a:stretch>
        </p:blipFill>
        <p:spPr bwMode="auto">
          <a:xfrm>
            <a:off x="899592" y="1844824"/>
            <a:ext cx="7056784" cy="4663073"/>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pic>
        <p:nvPicPr>
          <p:cNvPr id="6" name="~PP2832.WAV">
            <a:hlinkClick r:id="" action="ppaction://media"/>
          </p:cNvPr>
          <p:cNvPicPr>
            <a:picLocks noRot="1" noChangeAspect="1"/>
          </p:cNvPicPr>
          <p:nvPr>
            <a:wavAudioFile r:embed="rId1" name="~PP2832.WAV"/>
          </p:nvPr>
        </p:nvPicPr>
        <p:blipFill>
          <a:blip r:embed="rId4" cstate="print"/>
          <a:stretch>
            <a:fillRect/>
          </a:stretch>
        </p:blipFill>
        <p:spPr>
          <a:xfrm>
            <a:off x="8632825" y="6346825"/>
            <a:ext cx="304800" cy="304800"/>
          </a:xfrm>
          <a:prstGeom prst="rect">
            <a:avLst/>
          </a:prstGeom>
        </p:spPr>
      </p:pic>
    </p:spTree>
  </p:cSld>
  <p:clrMapOvr>
    <a:masterClrMapping/>
  </p:clrMapOvr>
  <p:transition advTm="486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algn="ctr"/>
            <a:r>
              <a:rPr lang="ru-RU" b="1" dirty="0" smtClean="0">
                <a:solidFill>
                  <a:srgbClr val="FF0000"/>
                </a:solidFill>
              </a:rPr>
              <a:t>ЛУК</a:t>
            </a:r>
            <a:endParaRPr lang="ru-RU" b="1" dirty="0">
              <a:solidFill>
                <a:srgbClr val="FF0000"/>
              </a:solidFill>
            </a:endParaRPr>
          </a:p>
        </p:txBody>
      </p:sp>
      <p:sp>
        <p:nvSpPr>
          <p:cNvPr id="4" name="Текст 3"/>
          <p:cNvSpPr>
            <a:spLocks noGrp="1"/>
          </p:cNvSpPr>
          <p:nvPr>
            <p:ph type="body" idx="2"/>
          </p:nvPr>
        </p:nvSpPr>
        <p:spPr/>
        <p:txBody>
          <a:bodyPr>
            <a:normAutofit/>
          </a:bodyPr>
          <a:lstStyle/>
          <a:p>
            <a:r>
              <a:rPr lang="ru-RU" b="1" dirty="0" smtClean="0"/>
              <a:t>Сидит дед во сто шуб одет,</a:t>
            </a:r>
            <a:br>
              <a:rPr lang="ru-RU" b="1" dirty="0" smtClean="0"/>
            </a:br>
            <a:r>
              <a:rPr lang="ru-RU" b="1" dirty="0" smtClean="0"/>
              <a:t>Кто его раздевает,</a:t>
            </a:r>
            <a:br>
              <a:rPr lang="ru-RU" b="1" dirty="0" smtClean="0"/>
            </a:br>
            <a:r>
              <a:rPr lang="ru-RU" b="1" dirty="0" smtClean="0"/>
              <a:t>Тот слезы проливает.</a:t>
            </a:r>
            <a:r>
              <a:rPr lang="ru-RU" dirty="0" smtClean="0"/>
              <a:t/>
            </a:r>
            <a:br>
              <a:rPr lang="ru-RU" dirty="0" smtClean="0"/>
            </a:br>
            <a:endParaRPr lang="ru-RU" dirty="0"/>
          </a:p>
        </p:txBody>
      </p:sp>
      <p:pic>
        <p:nvPicPr>
          <p:cNvPr id="20482" name="Picture 2" descr="http://im5-tub-kz.yandex.net/i?id=236612905-25-72&amp;n=21"/>
          <p:cNvPicPr>
            <a:picLocks noGrp="1" noChangeAspect="1" noChangeArrowheads="1"/>
          </p:cNvPicPr>
          <p:nvPr>
            <p:ph sz="quarter" idx="1"/>
          </p:nvPr>
        </p:nvPicPr>
        <p:blipFill>
          <a:blip r:embed="rId4" cstate="print"/>
          <a:stretch>
            <a:fillRect/>
          </a:stretch>
        </p:blipFill>
        <p:spPr bwMode="auto">
          <a:xfrm>
            <a:off x="2411760" y="1844823"/>
            <a:ext cx="6408712" cy="4272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P1018.WAV">
            <a:hlinkClick r:id="" action="ppaction://media"/>
          </p:cNvPr>
          <p:cNvPicPr>
            <a:picLocks noRot="1" noChangeAspect="1"/>
          </p:cNvPicPr>
          <p:nvPr>
            <a:wavAudioFile r:embed="rId2" name="~PP1018.WAV"/>
          </p:nvPr>
        </p:nvPicPr>
        <p:blipFill>
          <a:blip r:embed="rId5" cstate="print"/>
          <a:stretch>
            <a:fillRect/>
          </a:stretch>
        </p:blipFill>
        <p:spPr>
          <a:xfrm>
            <a:off x="8632825" y="6346825"/>
            <a:ext cx="304800" cy="304800"/>
          </a:xfrm>
          <a:prstGeom prst="rect">
            <a:avLst/>
          </a:prstGeom>
        </p:spPr>
      </p:pic>
    </p:spTree>
    <p:custDataLst>
      <p:tags r:id="rId1"/>
    </p:custDataLst>
  </p:cSld>
  <p:clrMapOvr>
    <a:masterClrMapping/>
  </p:clrMapOvr>
  <p:transition advTm="12282">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482"/>
                                        </p:tgtEl>
                                        <p:attrNameLst>
                                          <p:attrName>style.visibility</p:attrName>
                                        </p:attrNameLst>
                                      </p:cBhvr>
                                      <p:to>
                                        <p:strVal val="visible"/>
                                      </p:to>
                                    </p:set>
                                    <p:animEffect transition="in" filter="fade">
                                      <p:cBhvr>
                                        <p:cTn id="16"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algn="ctr"/>
            <a:r>
              <a:rPr lang="ru-RU" b="1" dirty="0" smtClean="0">
                <a:solidFill>
                  <a:srgbClr val="FF0000"/>
                </a:solidFill>
              </a:rPr>
              <a:t>РЕДИСКА</a:t>
            </a:r>
            <a:endParaRPr lang="ru-RU" b="1" dirty="0">
              <a:solidFill>
                <a:srgbClr val="FF0000"/>
              </a:solidFill>
            </a:endParaRPr>
          </a:p>
        </p:txBody>
      </p:sp>
      <p:sp>
        <p:nvSpPr>
          <p:cNvPr id="4" name="Текст 3"/>
          <p:cNvSpPr>
            <a:spLocks noGrp="1"/>
          </p:cNvSpPr>
          <p:nvPr>
            <p:ph type="body" idx="2"/>
          </p:nvPr>
        </p:nvSpPr>
        <p:spPr/>
        <p:txBody>
          <a:bodyPr>
            <a:normAutofit/>
          </a:bodyPr>
          <a:lstStyle/>
          <a:p>
            <a:r>
              <a:rPr lang="ru-RU" b="1" dirty="0" smtClean="0"/>
              <a:t>Щеки красные, нос белый,</a:t>
            </a:r>
            <a:br>
              <a:rPr lang="ru-RU" b="1" dirty="0" smtClean="0"/>
            </a:br>
            <a:r>
              <a:rPr lang="ru-RU" b="1" dirty="0" smtClean="0"/>
              <a:t>В темноте сижу день целый,</a:t>
            </a:r>
            <a:br>
              <a:rPr lang="ru-RU" b="1" dirty="0" smtClean="0"/>
            </a:br>
            <a:r>
              <a:rPr lang="ru-RU" b="1" dirty="0" smtClean="0"/>
              <a:t>А рубашка зелена,</a:t>
            </a:r>
            <a:br>
              <a:rPr lang="ru-RU" b="1" dirty="0" smtClean="0"/>
            </a:br>
            <a:r>
              <a:rPr lang="ru-RU" b="1" dirty="0" smtClean="0"/>
              <a:t>Вся на солнышке она.</a:t>
            </a:r>
            <a:endParaRPr lang="ru-RU" dirty="0"/>
          </a:p>
        </p:txBody>
      </p:sp>
      <p:pic>
        <p:nvPicPr>
          <p:cNvPr id="23554" name="Picture 2" descr="http://im2-tub-kz.yandex.net/i?id=294579571-61-72&amp;n=21"/>
          <p:cNvPicPr>
            <a:picLocks noGrp="1" noChangeAspect="1" noChangeArrowheads="1"/>
          </p:cNvPicPr>
          <p:nvPr>
            <p:ph sz="quarter" idx="1"/>
          </p:nvPr>
        </p:nvPicPr>
        <p:blipFill>
          <a:blip r:embed="rId4" cstate="print"/>
          <a:stretch>
            <a:fillRect/>
          </a:stretch>
        </p:blipFill>
        <p:spPr bwMode="auto">
          <a:xfrm>
            <a:off x="2411759" y="1772816"/>
            <a:ext cx="6618015" cy="4392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P2521.WAV">
            <a:hlinkClick r:id="" action="ppaction://media"/>
          </p:cNvPr>
          <p:cNvPicPr>
            <a:picLocks noRot="1" noChangeAspect="1"/>
          </p:cNvPicPr>
          <p:nvPr>
            <a:wavAudioFile r:embed="rId2" name="~PP2521.WAV"/>
          </p:nvPr>
        </p:nvPicPr>
        <p:blipFill>
          <a:blip r:embed="rId5" cstate="print"/>
          <a:stretch>
            <a:fillRect/>
          </a:stretch>
        </p:blipFill>
        <p:spPr>
          <a:xfrm>
            <a:off x="8632825" y="6346825"/>
            <a:ext cx="304800" cy="304800"/>
          </a:xfrm>
          <a:prstGeom prst="rect">
            <a:avLst/>
          </a:prstGeom>
        </p:spPr>
      </p:pic>
    </p:spTree>
    <p:custDataLst>
      <p:tags r:id="rId1"/>
    </p:custDataLst>
  </p:cSld>
  <p:clrMapOvr>
    <a:masterClrMapping/>
  </p:clrMapOvr>
  <p:transition advTm="13654">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554"/>
                                        </p:tgtEl>
                                        <p:attrNameLst>
                                          <p:attrName>style.visibility</p:attrName>
                                        </p:attrNameLst>
                                      </p:cBhvr>
                                      <p:to>
                                        <p:strVal val="visible"/>
                                      </p:to>
                                    </p:set>
                                    <p:animEffect transition="in" filter="fade">
                                      <p:cBhvr>
                                        <p:cTn id="16"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algn="ctr"/>
            <a:r>
              <a:rPr lang="ru-RU" b="1" dirty="0" smtClean="0">
                <a:solidFill>
                  <a:srgbClr val="FF0000"/>
                </a:solidFill>
              </a:rPr>
              <a:t>БАКЛАЖАН</a:t>
            </a:r>
            <a:endParaRPr lang="ru-RU" b="1" dirty="0">
              <a:solidFill>
                <a:srgbClr val="FF0000"/>
              </a:solidFill>
            </a:endParaRPr>
          </a:p>
        </p:txBody>
      </p:sp>
      <p:sp>
        <p:nvSpPr>
          <p:cNvPr id="4" name="Текст 3"/>
          <p:cNvSpPr>
            <a:spLocks noGrp="1"/>
          </p:cNvSpPr>
          <p:nvPr>
            <p:ph type="body" idx="2"/>
          </p:nvPr>
        </p:nvSpPr>
        <p:spPr/>
        <p:txBody>
          <a:bodyPr>
            <a:normAutofit/>
          </a:bodyPr>
          <a:lstStyle/>
          <a:p>
            <a:r>
              <a:rPr lang="ru-RU" dirty="0" smtClean="0"/>
              <a:t>На столе лежит Степан Синий овощ, иль обман? Отчего он посинел Кто раскрасить так посмел? Что же это за Степан? Это синий............</a:t>
            </a:r>
            <a:endParaRPr lang="ru-RU" dirty="0"/>
          </a:p>
        </p:txBody>
      </p:sp>
      <p:pic>
        <p:nvPicPr>
          <p:cNvPr id="24578" name="Picture 2" descr="http://im8-tub-kz.yandex.net/i?id=215090257-45-72&amp;n=21"/>
          <p:cNvPicPr>
            <a:picLocks noGrp="1" noChangeAspect="1" noChangeArrowheads="1"/>
          </p:cNvPicPr>
          <p:nvPr>
            <p:ph sz="quarter" idx="1"/>
          </p:nvPr>
        </p:nvPicPr>
        <p:blipFill>
          <a:blip r:embed="rId4" cstate="print"/>
          <a:stretch>
            <a:fillRect/>
          </a:stretch>
        </p:blipFill>
        <p:spPr bwMode="auto">
          <a:xfrm>
            <a:off x="2483768" y="1772815"/>
            <a:ext cx="6048672" cy="45593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P3032.WAV">
            <a:hlinkClick r:id="" action="ppaction://media"/>
          </p:cNvPr>
          <p:cNvPicPr>
            <a:picLocks noRot="1" noChangeAspect="1"/>
          </p:cNvPicPr>
          <p:nvPr>
            <a:wavAudioFile r:embed="rId2" name="~PP3032.WAV"/>
          </p:nvPr>
        </p:nvPicPr>
        <p:blipFill>
          <a:blip r:embed="rId5" cstate="print"/>
          <a:stretch>
            <a:fillRect/>
          </a:stretch>
        </p:blipFill>
        <p:spPr>
          <a:xfrm>
            <a:off x="8632825" y="6346825"/>
            <a:ext cx="304800" cy="304800"/>
          </a:xfrm>
          <a:prstGeom prst="rect">
            <a:avLst/>
          </a:prstGeom>
        </p:spPr>
      </p:pic>
    </p:spTree>
    <p:custDataLst>
      <p:tags r:id="rId1"/>
    </p:custDataLst>
  </p:cSld>
  <p:clrMapOvr>
    <a:masterClrMapping/>
  </p:clrMapOvr>
  <p:transition advTm="16722">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578"/>
                                        </p:tgtEl>
                                        <p:attrNameLst>
                                          <p:attrName>style.visibility</p:attrName>
                                        </p:attrNameLst>
                                      </p:cBhvr>
                                      <p:to>
                                        <p:strVal val="visible"/>
                                      </p:to>
                                    </p:set>
                                    <p:animEffect transition="in" filter="fade">
                                      <p:cBhvr>
                                        <p:cTn id="16"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pPr algn="ctr"/>
            <a:r>
              <a:rPr lang="ru-RU" b="1" dirty="0" smtClean="0">
                <a:solidFill>
                  <a:srgbClr val="FF0000"/>
                </a:solidFill>
              </a:rPr>
              <a:t>СВЕКЛА</a:t>
            </a:r>
            <a:endParaRPr lang="ru-RU" b="1" dirty="0">
              <a:solidFill>
                <a:srgbClr val="FF0000"/>
              </a:solidFill>
            </a:endParaRPr>
          </a:p>
        </p:txBody>
      </p:sp>
      <p:sp>
        <p:nvSpPr>
          <p:cNvPr id="4" name="Текст 3"/>
          <p:cNvSpPr>
            <a:spLocks noGrp="1"/>
          </p:cNvSpPr>
          <p:nvPr>
            <p:ph type="body" idx="2"/>
          </p:nvPr>
        </p:nvSpPr>
        <p:spPr/>
        <p:txBody>
          <a:bodyPr>
            <a:normAutofit/>
          </a:bodyPr>
          <a:lstStyle/>
          <a:p>
            <a:r>
              <a:rPr lang="ru-RU" dirty="0" smtClean="0"/>
              <a:t>Бордовая толстушка С листьями на макушке В винегрет положишь смело Там она, как королева. Главный овощ, для борща </a:t>
            </a:r>
            <a:r>
              <a:rPr lang="ru-RU" dirty="0" err="1" smtClean="0"/>
              <a:t>Раскрасави</a:t>
            </a:r>
            <a:r>
              <a:rPr lang="ru-RU" dirty="0" smtClean="0"/>
              <a:t> </a:t>
            </a:r>
            <a:r>
              <a:rPr lang="ru-RU" dirty="0" err="1" smtClean="0"/>
              <a:t>ца</a:t>
            </a:r>
            <a:r>
              <a:rPr lang="ru-RU" dirty="0" smtClean="0"/>
              <a:t>.................</a:t>
            </a:r>
            <a:endParaRPr lang="ru-RU" dirty="0"/>
          </a:p>
        </p:txBody>
      </p:sp>
      <p:pic>
        <p:nvPicPr>
          <p:cNvPr id="26628" name="Picture 4" descr="http://im4-tub-kz.yandex.net/i?id=21822671-38-72&amp;n=21"/>
          <p:cNvPicPr>
            <a:picLocks noGrp="1" noChangeAspect="1" noChangeArrowheads="1"/>
          </p:cNvPicPr>
          <p:nvPr>
            <p:ph sz="quarter" idx="1"/>
          </p:nvPr>
        </p:nvPicPr>
        <p:blipFill>
          <a:blip r:embed="rId4" cstate="print"/>
          <a:stretch>
            <a:fillRect/>
          </a:stretch>
        </p:blipFill>
        <p:spPr bwMode="auto">
          <a:xfrm>
            <a:off x="2411760" y="1700808"/>
            <a:ext cx="6399111" cy="44644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P1007.WAV">
            <a:hlinkClick r:id="" action="ppaction://media"/>
          </p:cNvPr>
          <p:cNvPicPr>
            <a:picLocks noRot="1" noChangeAspect="1"/>
          </p:cNvPicPr>
          <p:nvPr>
            <a:wavAudioFile r:embed="rId2" name="~PP1007.WAV"/>
          </p:nvPr>
        </p:nvPicPr>
        <p:blipFill>
          <a:blip r:embed="rId5" cstate="print"/>
          <a:stretch>
            <a:fillRect/>
          </a:stretch>
        </p:blipFill>
        <p:spPr>
          <a:xfrm>
            <a:off x="8632825" y="6346825"/>
            <a:ext cx="304800" cy="304800"/>
          </a:xfrm>
          <a:prstGeom prst="rect">
            <a:avLst/>
          </a:prstGeom>
        </p:spPr>
      </p:pic>
    </p:spTree>
    <p:custDataLst>
      <p:tags r:id="rId1"/>
    </p:custDataLst>
  </p:cSld>
  <p:clrMapOvr>
    <a:masterClrMapping/>
  </p:clrMapOvr>
  <p:transition advTm="18276">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628"/>
                                        </p:tgtEl>
                                        <p:attrNameLst>
                                          <p:attrName>style.visibility</p:attrName>
                                        </p:attrNameLst>
                                      </p:cBhvr>
                                      <p:to>
                                        <p:strVal val="visible"/>
                                      </p:to>
                                    </p:set>
                                    <p:animEffect transition="in" filter="fade">
                                      <p:cBhvr>
                                        <p:cTn id="16" dur="2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algn="ctr"/>
            <a:r>
              <a:rPr lang="ru-RU" b="1" dirty="0" smtClean="0">
                <a:solidFill>
                  <a:srgbClr val="FF0000"/>
                </a:solidFill>
              </a:rPr>
              <a:t>ГОРОХ</a:t>
            </a:r>
            <a:endParaRPr lang="ru-RU" b="1" dirty="0">
              <a:solidFill>
                <a:srgbClr val="FF0000"/>
              </a:solidFill>
            </a:endParaRPr>
          </a:p>
        </p:txBody>
      </p:sp>
      <p:sp>
        <p:nvSpPr>
          <p:cNvPr id="4" name="Текст 3"/>
          <p:cNvSpPr>
            <a:spLocks noGrp="1"/>
          </p:cNvSpPr>
          <p:nvPr>
            <p:ph type="body" idx="2"/>
          </p:nvPr>
        </p:nvSpPr>
        <p:spPr/>
        <p:txBody>
          <a:bodyPr>
            <a:normAutofit/>
          </a:bodyPr>
          <a:lstStyle/>
          <a:p>
            <a:r>
              <a:rPr lang="ru-RU" dirty="0" smtClean="0"/>
              <a:t>Раскололся тесный домик</a:t>
            </a:r>
            <a:br>
              <a:rPr lang="ru-RU" dirty="0" smtClean="0"/>
            </a:br>
            <a:r>
              <a:rPr lang="ru-RU" dirty="0" smtClean="0"/>
              <a:t>На две половинки.</a:t>
            </a:r>
            <a:br>
              <a:rPr lang="ru-RU" dirty="0" smtClean="0"/>
            </a:br>
            <a:r>
              <a:rPr lang="ru-RU" dirty="0" smtClean="0"/>
              <a:t>И посыпались оттуда</a:t>
            </a:r>
            <a:br>
              <a:rPr lang="ru-RU" dirty="0" smtClean="0"/>
            </a:br>
            <a:r>
              <a:rPr lang="ru-RU" dirty="0" smtClean="0"/>
              <a:t>Бусинки-дробинки.</a:t>
            </a:r>
            <a:br>
              <a:rPr lang="ru-RU" dirty="0" smtClean="0"/>
            </a:br>
            <a:endParaRPr lang="ru-RU" dirty="0"/>
          </a:p>
        </p:txBody>
      </p:sp>
      <p:pic>
        <p:nvPicPr>
          <p:cNvPr id="25602" name="Picture 2" descr="http://im5-tub-kz.yandex.net/i?id=98032215-32-72&amp;n=21"/>
          <p:cNvPicPr>
            <a:picLocks noGrp="1" noChangeAspect="1" noChangeArrowheads="1"/>
          </p:cNvPicPr>
          <p:nvPr>
            <p:ph sz="quarter" idx="1"/>
          </p:nvPr>
        </p:nvPicPr>
        <p:blipFill>
          <a:blip r:embed="rId4" cstate="print"/>
          <a:stretch>
            <a:fillRect/>
          </a:stretch>
        </p:blipFill>
        <p:spPr bwMode="auto">
          <a:xfrm>
            <a:off x="2699792" y="1700808"/>
            <a:ext cx="5760640" cy="43204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P980.WAV">
            <a:hlinkClick r:id="" action="ppaction://media"/>
          </p:cNvPr>
          <p:cNvPicPr>
            <a:picLocks noRot="1" noChangeAspect="1"/>
          </p:cNvPicPr>
          <p:nvPr>
            <a:wavAudioFile r:embed="rId2" name="~PP980.WAV"/>
          </p:nvPr>
        </p:nvPicPr>
        <p:blipFill>
          <a:blip r:embed="rId5" cstate="print"/>
          <a:stretch>
            <a:fillRect/>
          </a:stretch>
        </p:blipFill>
        <p:spPr>
          <a:xfrm>
            <a:off x="8632825" y="6346825"/>
            <a:ext cx="304800" cy="304800"/>
          </a:xfrm>
          <a:prstGeom prst="rect">
            <a:avLst/>
          </a:prstGeom>
        </p:spPr>
      </p:pic>
    </p:spTree>
    <p:custDataLst>
      <p:tags r:id="rId1"/>
    </p:custDataLst>
  </p:cSld>
  <p:clrMapOvr>
    <a:masterClrMapping/>
  </p:clrMapOvr>
  <p:transition advTm="12110">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5602"/>
                                        </p:tgtEl>
                                        <p:attrNameLst>
                                          <p:attrName>style.visibility</p:attrName>
                                        </p:attrNameLst>
                                      </p:cBhvr>
                                      <p:to>
                                        <p:strVal val="visible"/>
                                      </p:to>
                                    </p:set>
                                    <p:animEffect transition="in" filter="fade">
                                      <p:cBhvr>
                                        <p:cTn id="16"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Цель: </a:t>
            </a:r>
            <a:br>
              <a:rPr lang="ru-RU" dirty="0" smtClean="0"/>
            </a:br>
            <a:r>
              <a:rPr lang="ru-RU" dirty="0" smtClean="0"/>
              <a:t>1. закрепить названия овощей;</a:t>
            </a:r>
            <a:br>
              <a:rPr lang="ru-RU" dirty="0" smtClean="0"/>
            </a:br>
            <a:r>
              <a:rPr lang="ru-RU" dirty="0" smtClean="0"/>
              <a:t>2.совершенствовать </a:t>
            </a:r>
            <a:r>
              <a:rPr lang="ru-RU" dirty="0" smtClean="0"/>
              <a:t>умение вслушиваться в стихотворный текст загадки.</a:t>
            </a:r>
            <a:br>
              <a:rPr lang="ru-RU" dirty="0" smtClean="0"/>
            </a:b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algn="ctr"/>
            <a:r>
              <a:rPr lang="ru-RU" b="1" dirty="0" smtClean="0">
                <a:solidFill>
                  <a:srgbClr val="FF0000"/>
                </a:solidFill>
              </a:rPr>
              <a:t>ПОМИДОР</a:t>
            </a:r>
            <a:endParaRPr lang="ru-RU" b="1" dirty="0">
              <a:solidFill>
                <a:srgbClr val="FF0000"/>
              </a:solidFill>
            </a:endParaRPr>
          </a:p>
        </p:txBody>
      </p:sp>
      <p:sp>
        <p:nvSpPr>
          <p:cNvPr id="4" name="Текст 3"/>
          <p:cNvSpPr>
            <a:spLocks noGrp="1"/>
          </p:cNvSpPr>
          <p:nvPr>
            <p:ph type="body" idx="2"/>
          </p:nvPr>
        </p:nvSpPr>
        <p:spPr/>
        <p:txBody>
          <a:bodyPr>
            <a:noAutofit/>
          </a:bodyPr>
          <a:lstStyle/>
          <a:p>
            <a:r>
              <a:rPr lang="ru-RU" sz="2000" b="1" dirty="0" smtClean="0">
                <a:latin typeface="Comic Sans MS" pitchFamily="66" charset="0"/>
              </a:rPr>
              <a:t>Как на нашей грядке</a:t>
            </a:r>
            <a:br>
              <a:rPr lang="ru-RU" sz="2000" b="1" dirty="0" smtClean="0">
                <a:latin typeface="Comic Sans MS" pitchFamily="66" charset="0"/>
              </a:rPr>
            </a:br>
            <a:r>
              <a:rPr lang="ru-RU" sz="2000" b="1" dirty="0" smtClean="0">
                <a:latin typeface="Comic Sans MS" pitchFamily="66" charset="0"/>
              </a:rPr>
              <a:t>Выросли загадки</a:t>
            </a:r>
            <a:br>
              <a:rPr lang="ru-RU" sz="2000" b="1" dirty="0" smtClean="0">
                <a:latin typeface="Comic Sans MS" pitchFamily="66" charset="0"/>
              </a:rPr>
            </a:br>
            <a:r>
              <a:rPr lang="ru-RU" sz="2000" b="1" dirty="0" smtClean="0">
                <a:latin typeface="Comic Sans MS" pitchFamily="66" charset="0"/>
              </a:rPr>
              <a:t>Сочные да крупные,</a:t>
            </a:r>
            <a:br>
              <a:rPr lang="ru-RU" sz="2000" b="1" dirty="0" smtClean="0">
                <a:latin typeface="Comic Sans MS" pitchFamily="66" charset="0"/>
              </a:rPr>
            </a:br>
            <a:r>
              <a:rPr lang="ru-RU" sz="2000" b="1" dirty="0" smtClean="0">
                <a:latin typeface="Comic Sans MS" pitchFamily="66" charset="0"/>
              </a:rPr>
              <a:t>Вот такие круглые.</a:t>
            </a:r>
            <a:br>
              <a:rPr lang="ru-RU" sz="2000" b="1" dirty="0" smtClean="0">
                <a:latin typeface="Comic Sans MS" pitchFamily="66" charset="0"/>
              </a:rPr>
            </a:br>
            <a:r>
              <a:rPr lang="ru-RU" sz="2000" b="1" dirty="0" smtClean="0">
                <a:latin typeface="Comic Sans MS" pitchFamily="66" charset="0"/>
              </a:rPr>
              <a:t>Летом зеленеют,</a:t>
            </a:r>
            <a:br>
              <a:rPr lang="ru-RU" sz="2000" b="1" dirty="0" smtClean="0">
                <a:latin typeface="Comic Sans MS" pitchFamily="66" charset="0"/>
              </a:rPr>
            </a:br>
            <a:r>
              <a:rPr lang="ru-RU" sz="2000" b="1" dirty="0" smtClean="0">
                <a:latin typeface="Comic Sans MS" pitchFamily="66" charset="0"/>
              </a:rPr>
              <a:t>К осени краснеют.</a:t>
            </a:r>
            <a:r>
              <a:rPr lang="ru-RU" sz="2000" dirty="0" smtClean="0">
                <a:latin typeface="Comic Sans MS" pitchFamily="66" charset="0"/>
              </a:rPr>
              <a:t/>
            </a:r>
            <a:br>
              <a:rPr lang="ru-RU" sz="2000" dirty="0" smtClean="0">
                <a:latin typeface="Comic Sans MS" pitchFamily="66" charset="0"/>
              </a:rPr>
            </a:br>
            <a:endParaRPr lang="ru-RU" sz="2000" dirty="0">
              <a:latin typeface="Comic Sans MS" pitchFamily="66" charset="0"/>
            </a:endParaRPr>
          </a:p>
        </p:txBody>
      </p:sp>
      <p:pic>
        <p:nvPicPr>
          <p:cNvPr id="1026" name="Picture 2" descr="http://im0-tub-kz.yandex.net/i?id=13940979-42-72&amp;n=21"/>
          <p:cNvPicPr>
            <a:picLocks noGrp="1" noChangeAspect="1" noChangeArrowheads="1"/>
          </p:cNvPicPr>
          <p:nvPr>
            <p:ph sz="quarter" idx="1"/>
          </p:nvPr>
        </p:nvPicPr>
        <p:blipFill>
          <a:blip r:embed="rId4" cstate="print"/>
          <a:stretch>
            <a:fillRect/>
          </a:stretch>
        </p:blipFill>
        <p:spPr bwMode="auto">
          <a:xfrm>
            <a:off x="2411760" y="1628800"/>
            <a:ext cx="6048672" cy="45365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P692.WAV">
            <a:hlinkClick r:id="" action="ppaction://media"/>
          </p:cNvPr>
          <p:cNvPicPr>
            <a:picLocks noRot="1" noChangeAspect="1"/>
          </p:cNvPicPr>
          <p:nvPr>
            <a:wavAudioFile r:embed="rId2" name="~PP692.WAV"/>
          </p:nvPr>
        </p:nvPicPr>
        <p:blipFill>
          <a:blip r:embed="rId5" cstate="print"/>
          <a:stretch>
            <a:fillRect/>
          </a:stretch>
        </p:blipFill>
        <p:spPr>
          <a:xfrm>
            <a:off x="8632825" y="6346825"/>
            <a:ext cx="304800" cy="304800"/>
          </a:xfrm>
          <a:prstGeom prst="rect">
            <a:avLst/>
          </a:prstGeom>
        </p:spPr>
      </p:pic>
    </p:spTree>
    <p:custDataLst>
      <p:tags r:id="rId1"/>
    </p:custDataLst>
  </p:cSld>
  <p:clrMapOvr>
    <a:masterClrMapping/>
  </p:clrMapOvr>
  <p:transition advTm="19129">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2000" fill="hold"/>
                                        <p:tgtEl>
                                          <p:spTgt spid="1026"/>
                                        </p:tgtEl>
                                        <p:attrNameLst>
                                          <p:attrName>ppt_x</p:attrName>
                                        </p:attrNameLst>
                                      </p:cBhvr>
                                      <p:tavLst>
                                        <p:tav tm="0">
                                          <p:val>
                                            <p:strVal val="#ppt_x"/>
                                          </p:val>
                                        </p:tav>
                                        <p:tav tm="100000">
                                          <p:val>
                                            <p:strVal val="#ppt_x"/>
                                          </p:val>
                                        </p:tav>
                                      </p:tavLst>
                                    </p:anim>
                                    <p:anim calcmode="lin" valueType="num">
                                      <p:cBhvr additive="base">
                                        <p:cTn id="17" dur="20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8"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algn="ctr"/>
            <a:r>
              <a:rPr lang="ru-RU" b="1" dirty="0" smtClean="0">
                <a:solidFill>
                  <a:srgbClr val="FF0000"/>
                </a:solidFill>
              </a:rPr>
              <a:t>КАПУСТА</a:t>
            </a:r>
            <a:endParaRPr lang="ru-RU" b="1" dirty="0">
              <a:solidFill>
                <a:srgbClr val="FF0000"/>
              </a:solidFill>
            </a:endParaRPr>
          </a:p>
        </p:txBody>
      </p:sp>
      <p:sp>
        <p:nvSpPr>
          <p:cNvPr id="4" name="Текст 3"/>
          <p:cNvSpPr>
            <a:spLocks noGrp="1"/>
          </p:cNvSpPr>
          <p:nvPr>
            <p:ph type="body" idx="2"/>
          </p:nvPr>
        </p:nvSpPr>
        <p:spPr/>
        <p:txBody>
          <a:bodyPr/>
          <a:lstStyle/>
          <a:p>
            <a:r>
              <a:rPr lang="ru-RU" b="1" dirty="0" smtClean="0"/>
              <a:t>Закутан ребенок в сто пеленок.</a:t>
            </a:r>
            <a:r>
              <a:rPr lang="ru-RU" dirty="0" smtClean="0"/>
              <a:t/>
            </a:r>
            <a:br>
              <a:rPr lang="ru-RU" dirty="0" smtClean="0"/>
            </a:br>
            <a:endParaRPr lang="ru-RU" dirty="0"/>
          </a:p>
        </p:txBody>
      </p:sp>
      <p:pic>
        <p:nvPicPr>
          <p:cNvPr id="15362" name="Picture 2" descr="http://im4-tub-kz.yandex.net/i?id=544189646-24-72&amp;n=21"/>
          <p:cNvPicPr>
            <a:picLocks noGrp="1" noChangeAspect="1" noChangeArrowheads="1"/>
          </p:cNvPicPr>
          <p:nvPr>
            <p:ph sz="quarter" idx="1"/>
          </p:nvPr>
        </p:nvPicPr>
        <p:blipFill>
          <a:blip r:embed="rId4" cstate="print"/>
          <a:stretch>
            <a:fillRect/>
          </a:stretch>
        </p:blipFill>
        <p:spPr bwMode="auto">
          <a:xfrm>
            <a:off x="2411759" y="1599270"/>
            <a:ext cx="5992035" cy="44940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P3170.WAV">
            <a:hlinkClick r:id="" action="ppaction://media"/>
          </p:cNvPr>
          <p:cNvPicPr>
            <a:picLocks noRot="1" noChangeAspect="1"/>
          </p:cNvPicPr>
          <p:nvPr>
            <a:wavAudioFile r:embed="rId2" name="~PP3170.WAV"/>
          </p:nvPr>
        </p:nvPicPr>
        <p:blipFill>
          <a:blip r:embed="rId5" cstate="print"/>
          <a:stretch>
            <a:fillRect/>
          </a:stretch>
        </p:blipFill>
        <p:spPr>
          <a:xfrm>
            <a:off x="8632825" y="6346825"/>
            <a:ext cx="304800" cy="304800"/>
          </a:xfrm>
          <a:prstGeom prst="rect">
            <a:avLst/>
          </a:prstGeom>
        </p:spPr>
      </p:pic>
    </p:spTree>
    <p:custDataLst>
      <p:tags r:id="rId1"/>
    </p:custDataLst>
  </p:cSld>
  <p:clrMapOvr>
    <a:masterClrMapping/>
  </p:clrMapOvr>
  <p:transition advTm="10505">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5362"/>
                                        </p:tgtEl>
                                        <p:attrNameLst>
                                          <p:attrName>style.visibility</p:attrName>
                                        </p:attrNameLst>
                                      </p:cBhvr>
                                      <p:to>
                                        <p:strVal val="visible"/>
                                      </p:to>
                                    </p:set>
                                    <p:animEffect transition="in" filter="wipe(down)">
                                      <p:cBhvr>
                                        <p:cTn id="16"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algn="ctr"/>
            <a:r>
              <a:rPr lang="ru-RU" b="1" dirty="0" smtClean="0">
                <a:solidFill>
                  <a:srgbClr val="FF0000"/>
                </a:solidFill>
              </a:rPr>
              <a:t>МОРКОВЬ</a:t>
            </a:r>
            <a:endParaRPr lang="ru-RU" b="1" dirty="0">
              <a:solidFill>
                <a:srgbClr val="FF0000"/>
              </a:solidFill>
            </a:endParaRPr>
          </a:p>
        </p:txBody>
      </p:sp>
      <p:sp>
        <p:nvSpPr>
          <p:cNvPr id="4" name="Текст 3"/>
          <p:cNvSpPr>
            <a:spLocks noGrp="1"/>
          </p:cNvSpPr>
          <p:nvPr>
            <p:ph type="body" idx="2"/>
          </p:nvPr>
        </p:nvSpPr>
        <p:spPr/>
        <p:txBody>
          <a:bodyPr>
            <a:normAutofit/>
          </a:bodyPr>
          <a:lstStyle/>
          <a:p>
            <a:r>
              <a:rPr lang="ru-RU" b="1" dirty="0" smtClean="0"/>
              <a:t>Красный нос в землю врос,</a:t>
            </a:r>
            <a:br>
              <a:rPr lang="ru-RU" b="1" dirty="0" smtClean="0"/>
            </a:br>
            <a:r>
              <a:rPr lang="ru-RU" b="1" dirty="0" smtClean="0"/>
              <a:t>А зеленый хвост снаружи.</a:t>
            </a:r>
            <a:br>
              <a:rPr lang="ru-RU" b="1" dirty="0" smtClean="0"/>
            </a:br>
            <a:r>
              <a:rPr lang="ru-RU" b="1" dirty="0" smtClean="0"/>
              <a:t>Нам зеленый хвост не нужен,</a:t>
            </a:r>
            <a:br>
              <a:rPr lang="ru-RU" b="1" dirty="0" smtClean="0"/>
            </a:br>
            <a:r>
              <a:rPr lang="ru-RU" b="1" dirty="0" smtClean="0"/>
              <a:t>Нужен только красный нос.</a:t>
            </a:r>
            <a:r>
              <a:rPr lang="ru-RU" dirty="0" smtClean="0"/>
              <a:t/>
            </a:r>
            <a:br>
              <a:rPr lang="ru-RU" dirty="0" smtClean="0"/>
            </a:br>
            <a:endParaRPr lang="ru-RU" dirty="0"/>
          </a:p>
        </p:txBody>
      </p:sp>
      <p:pic>
        <p:nvPicPr>
          <p:cNvPr id="17410" name="Picture 2" descr="http://im8-tub-kz.yandex.net/i?id=269293452-60-72&amp;n=21"/>
          <p:cNvPicPr>
            <a:picLocks noGrp="1" noChangeAspect="1" noChangeArrowheads="1"/>
          </p:cNvPicPr>
          <p:nvPr>
            <p:ph sz="quarter" idx="1"/>
          </p:nvPr>
        </p:nvPicPr>
        <p:blipFill>
          <a:blip r:embed="rId4" cstate="print"/>
          <a:stretch>
            <a:fillRect/>
          </a:stretch>
        </p:blipFill>
        <p:spPr bwMode="auto">
          <a:xfrm>
            <a:off x="2555775" y="1916832"/>
            <a:ext cx="5699193" cy="4032448"/>
          </a:xfrm>
          <a:prstGeom prst="rect">
            <a:avLst/>
          </a:prstGeom>
          <a:ln>
            <a:noFill/>
          </a:ln>
          <a:effectLst>
            <a:outerShdw blurRad="292100" dist="139700" dir="2700000" algn="tl" rotWithShape="0">
              <a:srgbClr val="333333">
                <a:alpha val="65000"/>
              </a:srgbClr>
            </a:outerShdw>
          </a:effectLst>
        </p:spPr>
      </p:pic>
      <p:pic>
        <p:nvPicPr>
          <p:cNvPr id="7" name="~PP4008.WAV">
            <a:hlinkClick r:id="" action="ppaction://media"/>
          </p:cNvPr>
          <p:cNvPicPr>
            <a:picLocks noRot="1" noChangeAspect="1"/>
          </p:cNvPicPr>
          <p:nvPr>
            <a:wavAudioFile r:embed="rId2" name="~PP4008.WAV"/>
          </p:nvPr>
        </p:nvPicPr>
        <p:blipFill>
          <a:blip r:embed="rId5" cstate="print"/>
          <a:stretch>
            <a:fillRect/>
          </a:stretch>
        </p:blipFill>
        <p:spPr>
          <a:xfrm>
            <a:off x="8632825" y="6346825"/>
            <a:ext cx="304800" cy="304800"/>
          </a:xfrm>
          <a:prstGeom prst="rect">
            <a:avLst/>
          </a:prstGeom>
        </p:spPr>
      </p:pic>
    </p:spTree>
    <p:custDataLst>
      <p:tags r:id="rId1"/>
    </p:custDataLst>
  </p:cSld>
  <p:clrMapOvr>
    <a:masterClrMapping/>
  </p:clrMapOvr>
  <p:transition advTm="13654">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7410"/>
                                        </p:tgtEl>
                                        <p:attrNameLst>
                                          <p:attrName>style.visibility</p:attrName>
                                        </p:attrNameLst>
                                      </p:cBhvr>
                                      <p:to>
                                        <p:strVal val="visible"/>
                                      </p:to>
                                    </p:set>
                                    <p:animEffect transition="in" filter="wipe(down)">
                                      <p:cBhvr>
                                        <p:cTn id="16"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algn="ctr"/>
            <a:r>
              <a:rPr lang="ru-RU" b="1" dirty="0" smtClean="0">
                <a:solidFill>
                  <a:srgbClr val="FF0000"/>
                </a:solidFill>
              </a:rPr>
              <a:t>КАРТОШКА</a:t>
            </a:r>
            <a:endParaRPr lang="ru-RU" b="1" dirty="0">
              <a:solidFill>
                <a:srgbClr val="FF0000"/>
              </a:solidFill>
            </a:endParaRPr>
          </a:p>
        </p:txBody>
      </p:sp>
      <p:sp>
        <p:nvSpPr>
          <p:cNvPr id="4" name="Текст 3"/>
          <p:cNvSpPr>
            <a:spLocks noGrp="1"/>
          </p:cNvSpPr>
          <p:nvPr>
            <p:ph type="body" idx="2"/>
          </p:nvPr>
        </p:nvSpPr>
        <p:spPr/>
        <p:txBody>
          <a:bodyPr>
            <a:normAutofit/>
          </a:bodyPr>
          <a:lstStyle/>
          <a:p>
            <a:r>
              <a:rPr lang="ru-RU" b="1" dirty="0" smtClean="0"/>
              <a:t>Неказиста, шишковатая,</a:t>
            </a:r>
            <a:br>
              <a:rPr lang="ru-RU" b="1" dirty="0" smtClean="0"/>
            </a:br>
            <a:r>
              <a:rPr lang="ru-RU" b="1" dirty="0" smtClean="0"/>
              <a:t>А придет на стол она,</a:t>
            </a:r>
            <a:br>
              <a:rPr lang="ru-RU" b="1" dirty="0" smtClean="0"/>
            </a:br>
            <a:r>
              <a:rPr lang="ru-RU" b="1" dirty="0" smtClean="0"/>
              <a:t>Скажут весело ребята:</a:t>
            </a:r>
            <a:br>
              <a:rPr lang="ru-RU" b="1" dirty="0" smtClean="0"/>
            </a:br>
            <a:r>
              <a:rPr lang="ru-RU" b="1" dirty="0" smtClean="0"/>
              <a:t>"Ну, рассыпчатая, вкусна!"</a:t>
            </a:r>
            <a:r>
              <a:rPr lang="ru-RU" dirty="0" smtClean="0"/>
              <a:t/>
            </a:r>
            <a:br>
              <a:rPr lang="ru-RU" dirty="0" smtClean="0"/>
            </a:br>
            <a:endParaRPr lang="ru-RU" dirty="0"/>
          </a:p>
        </p:txBody>
      </p:sp>
      <p:pic>
        <p:nvPicPr>
          <p:cNvPr id="16386" name="Picture 2" descr="http://im6-tub-kz.yandex.net/i?id=156265388-39-72&amp;n=21"/>
          <p:cNvPicPr>
            <a:picLocks noGrp="1" noChangeAspect="1" noChangeArrowheads="1"/>
          </p:cNvPicPr>
          <p:nvPr>
            <p:ph sz="quarter" idx="1"/>
          </p:nvPr>
        </p:nvPicPr>
        <p:blipFill>
          <a:blip r:embed="rId4" cstate="print"/>
          <a:stretch>
            <a:fillRect/>
          </a:stretch>
        </p:blipFill>
        <p:spPr bwMode="auto">
          <a:xfrm>
            <a:off x="2483768" y="1700808"/>
            <a:ext cx="5688632" cy="46124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P947.WAV">
            <a:hlinkClick r:id="" action="ppaction://media"/>
          </p:cNvPr>
          <p:cNvPicPr>
            <a:picLocks noRot="1" noChangeAspect="1"/>
          </p:cNvPicPr>
          <p:nvPr>
            <a:wavAudioFile r:embed="rId2" name="~PP947.WAV"/>
          </p:nvPr>
        </p:nvPicPr>
        <p:blipFill>
          <a:blip r:embed="rId5" cstate="print"/>
          <a:stretch>
            <a:fillRect/>
          </a:stretch>
        </p:blipFill>
        <p:spPr>
          <a:xfrm>
            <a:off x="8632825" y="6346825"/>
            <a:ext cx="304800" cy="304800"/>
          </a:xfrm>
          <a:prstGeom prst="rect">
            <a:avLst/>
          </a:prstGeom>
        </p:spPr>
      </p:pic>
    </p:spTree>
    <p:custDataLst>
      <p:tags r:id="rId1"/>
    </p:custDataLst>
  </p:cSld>
  <p:clrMapOvr>
    <a:masterClrMapping/>
  </p:clrMapOvr>
  <p:transition advTm="14995">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386"/>
                                        </p:tgtEl>
                                        <p:attrNameLst>
                                          <p:attrName>style.visibility</p:attrName>
                                        </p:attrNameLst>
                                      </p:cBhvr>
                                      <p:to>
                                        <p:strVal val="visible"/>
                                      </p:to>
                                    </p:set>
                                    <p:animEffect transition="in" filter="fade">
                                      <p:cBhvr>
                                        <p:cTn id="16"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pPr algn="ctr"/>
            <a:r>
              <a:rPr lang="ru-RU" b="1" dirty="0" smtClean="0">
                <a:solidFill>
                  <a:srgbClr val="FF0000"/>
                </a:solidFill>
              </a:rPr>
              <a:t>ЗЕЛЕНЫЙ ЛУК</a:t>
            </a:r>
            <a:endParaRPr lang="ru-RU" b="1" dirty="0">
              <a:solidFill>
                <a:srgbClr val="FF0000"/>
              </a:solidFill>
            </a:endParaRPr>
          </a:p>
        </p:txBody>
      </p:sp>
      <p:sp>
        <p:nvSpPr>
          <p:cNvPr id="4" name="Текст 3"/>
          <p:cNvSpPr>
            <a:spLocks noGrp="1"/>
          </p:cNvSpPr>
          <p:nvPr>
            <p:ph type="body" idx="2"/>
          </p:nvPr>
        </p:nvSpPr>
        <p:spPr/>
        <p:txBody>
          <a:bodyPr>
            <a:normAutofit/>
          </a:bodyPr>
          <a:lstStyle/>
          <a:p>
            <a:r>
              <a:rPr lang="ru-RU" dirty="0" smtClean="0"/>
              <a:t>Не хочу его я рвать, Его пёрышки щипать, Пусть растут себе на грядке И не щиплют мои глазки. Но скажу тебе мой друг Вкусный он ..</a:t>
            </a:r>
            <a:endParaRPr lang="ru-RU" dirty="0"/>
          </a:p>
        </p:txBody>
      </p:sp>
      <p:pic>
        <p:nvPicPr>
          <p:cNvPr id="19460" name="Picture 4" descr="http://im4-tub-kz.yandex.net/i?id=591316065-05-72&amp;n=21"/>
          <p:cNvPicPr>
            <a:picLocks noGrp="1" noChangeAspect="1" noChangeArrowheads="1"/>
          </p:cNvPicPr>
          <p:nvPr>
            <p:ph sz="quarter" idx="1"/>
          </p:nvPr>
        </p:nvPicPr>
        <p:blipFill>
          <a:blip r:embed="rId4" cstate="print"/>
          <a:stretch>
            <a:fillRect/>
          </a:stretch>
        </p:blipFill>
        <p:spPr bwMode="auto">
          <a:xfrm>
            <a:off x="2555776" y="1700808"/>
            <a:ext cx="5544616" cy="45949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P1879.WAV">
            <a:hlinkClick r:id="" action="ppaction://media"/>
          </p:cNvPr>
          <p:cNvPicPr>
            <a:picLocks noRot="1" noChangeAspect="1"/>
          </p:cNvPicPr>
          <p:nvPr>
            <a:wavAudioFile r:embed="rId2" name="~PP1879.WAV"/>
          </p:nvPr>
        </p:nvPicPr>
        <p:blipFill>
          <a:blip r:embed="rId5" cstate="print"/>
          <a:stretch>
            <a:fillRect/>
          </a:stretch>
        </p:blipFill>
        <p:spPr>
          <a:xfrm>
            <a:off x="8632825" y="6346825"/>
            <a:ext cx="304800" cy="304800"/>
          </a:xfrm>
          <a:prstGeom prst="rect">
            <a:avLst/>
          </a:prstGeom>
        </p:spPr>
      </p:pic>
    </p:spTree>
    <p:custDataLst>
      <p:tags r:id="rId1"/>
    </p:custDataLst>
  </p:cSld>
  <p:clrMapOvr>
    <a:masterClrMapping/>
  </p:clrMapOvr>
  <p:transition advTm="17128">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9460"/>
                                        </p:tgtEl>
                                        <p:attrNameLst>
                                          <p:attrName>style.visibility</p:attrName>
                                        </p:attrNameLst>
                                      </p:cBhvr>
                                      <p:to>
                                        <p:strVal val="visible"/>
                                      </p:to>
                                    </p:set>
                                    <p:animEffect transition="in" filter="wipe(down)">
                                      <p:cBhvr>
                                        <p:cTn id="16"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algn="ctr"/>
            <a:r>
              <a:rPr lang="ru-RU" b="1" dirty="0" smtClean="0">
                <a:solidFill>
                  <a:srgbClr val="FF0000"/>
                </a:solidFill>
              </a:rPr>
              <a:t>ОГУРЕЦ</a:t>
            </a:r>
            <a:endParaRPr lang="ru-RU" b="1" dirty="0">
              <a:solidFill>
                <a:srgbClr val="FF0000"/>
              </a:solidFill>
            </a:endParaRPr>
          </a:p>
        </p:txBody>
      </p:sp>
      <p:sp>
        <p:nvSpPr>
          <p:cNvPr id="4" name="Текст 3"/>
          <p:cNvSpPr>
            <a:spLocks noGrp="1"/>
          </p:cNvSpPr>
          <p:nvPr>
            <p:ph type="body" idx="2"/>
          </p:nvPr>
        </p:nvSpPr>
        <p:spPr/>
        <p:txBody>
          <a:bodyPr>
            <a:normAutofit/>
          </a:bodyPr>
          <a:lstStyle/>
          <a:p>
            <a:r>
              <a:rPr lang="ru-RU" b="1" dirty="0" smtClean="0"/>
              <a:t>Без окон, без дверей,</a:t>
            </a:r>
            <a:br>
              <a:rPr lang="ru-RU" b="1" dirty="0" smtClean="0"/>
            </a:br>
            <a:r>
              <a:rPr lang="ru-RU" b="1" dirty="0" smtClean="0"/>
              <a:t>Полна горница людей.</a:t>
            </a:r>
            <a:r>
              <a:rPr lang="ru-RU" dirty="0" smtClean="0"/>
              <a:t/>
            </a:r>
            <a:br>
              <a:rPr lang="ru-RU" dirty="0" smtClean="0"/>
            </a:br>
            <a:endParaRPr lang="ru-RU" dirty="0"/>
          </a:p>
        </p:txBody>
      </p:sp>
      <p:pic>
        <p:nvPicPr>
          <p:cNvPr id="18434" name="Picture 2" descr="http://im3-tub-kz.yandex.net/i?id=568913396-56-72&amp;n=21"/>
          <p:cNvPicPr>
            <a:picLocks noGrp="1" noChangeAspect="1" noChangeArrowheads="1"/>
          </p:cNvPicPr>
          <p:nvPr>
            <p:ph sz="quarter" idx="1"/>
          </p:nvPr>
        </p:nvPicPr>
        <p:blipFill>
          <a:blip r:embed="rId4" cstate="print"/>
          <a:stretch>
            <a:fillRect/>
          </a:stretch>
        </p:blipFill>
        <p:spPr bwMode="auto">
          <a:xfrm>
            <a:off x="2483768" y="1916831"/>
            <a:ext cx="5256584" cy="44800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P2923.WAV">
            <a:hlinkClick r:id="" action="ppaction://media"/>
          </p:cNvPr>
          <p:cNvPicPr>
            <a:picLocks noRot="1" noChangeAspect="1"/>
          </p:cNvPicPr>
          <p:nvPr>
            <a:wavAudioFile r:embed="rId2" name="~PP2923.WAV"/>
          </p:nvPr>
        </p:nvPicPr>
        <p:blipFill>
          <a:blip r:embed="rId5" cstate="print"/>
          <a:stretch>
            <a:fillRect/>
          </a:stretch>
        </p:blipFill>
        <p:spPr>
          <a:xfrm>
            <a:off x="8632825" y="6346825"/>
            <a:ext cx="304800" cy="304800"/>
          </a:xfrm>
          <a:prstGeom prst="rect">
            <a:avLst/>
          </a:prstGeom>
        </p:spPr>
      </p:pic>
    </p:spTree>
    <p:custDataLst>
      <p:tags r:id="rId1"/>
    </p:custDataLst>
  </p:cSld>
  <p:clrMapOvr>
    <a:masterClrMapping/>
  </p:clrMapOvr>
  <p:transition advTm="9072">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434"/>
                                        </p:tgtEl>
                                        <p:attrNameLst>
                                          <p:attrName>style.visibility</p:attrName>
                                        </p:attrNameLst>
                                      </p:cBhvr>
                                      <p:to>
                                        <p:strVal val="visible"/>
                                      </p:to>
                                    </p:set>
                                    <p:animEffect transition="in" filter="fade">
                                      <p:cBhvr>
                                        <p:cTn id="16"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algn="ctr"/>
            <a:r>
              <a:rPr lang="ru-RU" b="1" dirty="0" smtClean="0">
                <a:solidFill>
                  <a:srgbClr val="FF0000"/>
                </a:solidFill>
              </a:rPr>
              <a:t>БОЛГАРСКИЙ ПЕРЕЦ</a:t>
            </a:r>
            <a:endParaRPr lang="ru-RU" b="1" dirty="0">
              <a:solidFill>
                <a:srgbClr val="FF0000"/>
              </a:solidFill>
            </a:endParaRPr>
          </a:p>
        </p:txBody>
      </p:sp>
      <p:sp>
        <p:nvSpPr>
          <p:cNvPr id="4" name="Текст 3"/>
          <p:cNvSpPr>
            <a:spLocks noGrp="1"/>
          </p:cNvSpPr>
          <p:nvPr>
            <p:ph type="body" idx="2"/>
          </p:nvPr>
        </p:nvSpPr>
        <p:spPr/>
        <p:txBody>
          <a:bodyPr>
            <a:normAutofit fontScale="92500" lnSpcReduction="10000"/>
          </a:bodyPr>
          <a:lstStyle/>
          <a:p>
            <a:r>
              <a:rPr lang="ru-RU" dirty="0" smtClean="0"/>
              <a:t>Растёт на грядке светофор, Но для кого же светит он. Плоды фонарики висят Разом все они горят. Зелёный, жёлтый, красный Ещё он, сочный сладкий. Может кто, то мне не верит? Это же ...........</a:t>
            </a:r>
            <a:endParaRPr lang="ru-RU" dirty="0"/>
          </a:p>
        </p:txBody>
      </p:sp>
      <p:pic>
        <p:nvPicPr>
          <p:cNvPr id="21506" name="Picture 2" descr="http://im5-tub-kz.yandex.net/i?id=160506572-65-72&amp;n=21"/>
          <p:cNvPicPr>
            <a:picLocks noGrp="1" noChangeAspect="1" noChangeArrowheads="1"/>
          </p:cNvPicPr>
          <p:nvPr>
            <p:ph sz="quarter" idx="1"/>
          </p:nvPr>
        </p:nvPicPr>
        <p:blipFill>
          <a:blip r:embed="rId4" cstate="print"/>
          <a:stretch>
            <a:fillRect/>
          </a:stretch>
        </p:blipFill>
        <p:spPr bwMode="auto">
          <a:xfrm>
            <a:off x="2627784" y="1916832"/>
            <a:ext cx="5688632" cy="3861062"/>
          </a:xfrm>
          <a:prstGeom prst="rect">
            <a:avLst/>
          </a:prstGeom>
          <a:noFill/>
        </p:spPr>
      </p:pic>
      <p:pic>
        <p:nvPicPr>
          <p:cNvPr id="5" name="~PP873.WAV">
            <a:hlinkClick r:id="" action="ppaction://media"/>
          </p:cNvPr>
          <p:cNvPicPr>
            <a:picLocks noRot="1" noChangeAspect="1"/>
          </p:cNvPicPr>
          <p:nvPr>
            <a:wavAudioFile r:embed="rId2" name="~PP873.WAV"/>
          </p:nvPr>
        </p:nvPicPr>
        <p:blipFill>
          <a:blip r:embed="rId5" cstate="print"/>
          <a:stretch>
            <a:fillRect/>
          </a:stretch>
        </p:blipFill>
        <p:spPr>
          <a:xfrm>
            <a:off x="8632825" y="6346825"/>
            <a:ext cx="304800" cy="304800"/>
          </a:xfrm>
          <a:prstGeom prst="rect">
            <a:avLst/>
          </a:prstGeom>
        </p:spPr>
      </p:pic>
    </p:spTree>
    <p:custDataLst>
      <p:tags r:id="rId1"/>
    </p:custDataLst>
  </p:cSld>
  <p:clrMapOvr>
    <a:masterClrMapping/>
  </p:clrMapOvr>
  <p:transition advTm="2236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1506"/>
                                        </p:tgtEl>
                                        <p:attrNameLst>
                                          <p:attrName>style.visibility</p:attrName>
                                        </p:attrNameLst>
                                      </p:cBhvr>
                                      <p:to>
                                        <p:strVal val="visible"/>
                                      </p:to>
                                    </p:set>
                                    <p:animEffect transition="in" filter="wipe(down)">
                                      <p:cBhvr>
                                        <p:cTn id="16"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8|1.3"/>
</p:tagLst>
</file>

<file path=ppt/tags/tag10.xml><?xml version="1.0" encoding="utf-8"?>
<p:tagLst xmlns:a="http://schemas.openxmlformats.org/drawingml/2006/main" xmlns:r="http://schemas.openxmlformats.org/officeDocument/2006/relationships" xmlns:p="http://schemas.openxmlformats.org/presentationml/2006/main">
  <p:tag name="TIMING" val="|12.3|1.1"/>
</p:tagLst>
</file>

<file path=ppt/tags/tag11.xml><?xml version="1.0" encoding="utf-8"?>
<p:tagLst xmlns:a="http://schemas.openxmlformats.org/drawingml/2006/main" xmlns:r="http://schemas.openxmlformats.org/officeDocument/2006/relationships" xmlns:p="http://schemas.openxmlformats.org/presentationml/2006/main">
  <p:tag name="TIMING" val="|13.6|1|1.9"/>
</p:tagLst>
</file>

<file path=ppt/tags/tag12.xml><?xml version="1.0" encoding="utf-8"?>
<p:tagLst xmlns:a="http://schemas.openxmlformats.org/drawingml/2006/main" xmlns:r="http://schemas.openxmlformats.org/officeDocument/2006/relationships" xmlns:p="http://schemas.openxmlformats.org/presentationml/2006/main">
  <p:tag name="TIMING" val="|8.4|1.2"/>
</p:tagLst>
</file>

<file path=ppt/tags/tag2.xml><?xml version="1.0" encoding="utf-8"?>
<p:tagLst xmlns:a="http://schemas.openxmlformats.org/drawingml/2006/main" xmlns:r="http://schemas.openxmlformats.org/officeDocument/2006/relationships" xmlns:p="http://schemas.openxmlformats.org/presentationml/2006/main">
  <p:tag name="TIMING" val="|4.2|2.5"/>
</p:tagLst>
</file>

<file path=ppt/tags/tag3.xml><?xml version="1.0" encoding="utf-8"?>
<p:tagLst xmlns:a="http://schemas.openxmlformats.org/drawingml/2006/main" xmlns:r="http://schemas.openxmlformats.org/officeDocument/2006/relationships" xmlns:p="http://schemas.openxmlformats.org/presentationml/2006/main">
  <p:tag name="TIMING" val="|9.4|1.6"/>
</p:tagLst>
</file>

<file path=ppt/tags/tag4.xml><?xml version="1.0" encoding="utf-8"?>
<p:tagLst xmlns:a="http://schemas.openxmlformats.org/drawingml/2006/main" xmlns:r="http://schemas.openxmlformats.org/officeDocument/2006/relationships" xmlns:p="http://schemas.openxmlformats.org/presentationml/2006/main">
  <p:tag name="TIMING" val="|10.5|1.2"/>
</p:tagLst>
</file>

<file path=ppt/tags/tag5.xml><?xml version="1.0" encoding="utf-8"?>
<p:tagLst xmlns:a="http://schemas.openxmlformats.org/drawingml/2006/main" xmlns:r="http://schemas.openxmlformats.org/officeDocument/2006/relationships" xmlns:p="http://schemas.openxmlformats.org/presentationml/2006/main">
  <p:tag name="TIMING" val="|12.8|1.1"/>
</p:tagLst>
</file>

<file path=ppt/tags/tag6.xml><?xml version="1.0" encoding="utf-8"?>
<p:tagLst xmlns:a="http://schemas.openxmlformats.org/drawingml/2006/main" xmlns:r="http://schemas.openxmlformats.org/officeDocument/2006/relationships" xmlns:p="http://schemas.openxmlformats.org/presentationml/2006/main">
  <p:tag name="TIMING" val="|5.2|1.3"/>
</p:tagLst>
</file>

<file path=ppt/tags/tag7.xml><?xml version="1.0" encoding="utf-8"?>
<p:tagLst xmlns:a="http://schemas.openxmlformats.org/drawingml/2006/main" xmlns:r="http://schemas.openxmlformats.org/officeDocument/2006/relationships" xmlns:p="http://schemas.openxmlformats.org/presentationml/2006/main">
  <p:tag name="TIMING" val="|18|1.3"/>
</p:tagLst>
</file>

<file path=ppt/tags/tag8.xml><?xml version="1.0" encoding="utf-8"?>
<p:tagLst xmlns:a="http://schemas.openxmlformats.org/drawingml/2006/main" xmlns:r="http://schemas.openxmlformats.org/officeDocument/2006/relationships" xmlns:p="http://schemas.openxmlformats.org/presentationml/2006/main">
  <p:tag name="TIMING" val="|6.3|1.4|1.9"/>
</p:tagLst>
</file>

<file path=ppt/tags/tag9.xml><?xml version="1.0" encoding="utf-8"?>
<p:tagLst xmlns:a="http://schemas.openxmlformats.org/drawingml/2006/main" xmlns:r="http://schemas.openxmlformats.org/officeDocument/2006/relationships" xmlns:p="http://schemas.openxmlformats.org/presentationml/2006/main">
  <p:tag name="TIMING" val="|9.4|1.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67</TotalTime>
  <Words>183</Words>
  <Application>Microsoft Office PowerPoint</Application>
  <PresentationFormat>Экран (4:3)</PresentationFormat>
  <Paragraphs>26</Paragraphs>
  <Slides>14</Slides>
  <Notes>0</Notes>
  <HiddenSlides>0</HiddenSlides>
  <MMClips>13</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Обычная</vt:lpstr>
      <vt:lpstr>Что на грядке растет?</vt:lpstr>
      <vt:lpstr>         Цель:  1. закрепить названия овощей; 2.совершенствовать умение вслушиваться в стихотворный текст загадки. </vt:lpstr>
      <vt:lpstr>ПОМИДОР</vt:lpstr>
      <vt:lpstr>КАПУСТА</vt:lpstr>
      <vt:lpstr>МОРКОВЬ</vt:lpstr>
      <vt:lpstr>КАРТОШКА</vt:lpstr>
      <vt:lpstr>ЗЕЛЕНЫЙ ЛУК</vt:lpstr>
      <vt:lpstr>ОГУРЕЦ</vt:lpstr>
      <vt:lpstr>БОЛГАРСКИЙ ПЕРЕЦ</vt:lpstr>
      <vt:lpstr>ЛУК</vt:lpstr>
      <vt:lpstr>РЕДИСКА</vt:lpstr>
      <vt:lpstr>БАКЛАЖАН</vt:lpstr>
      <vt:lpstr>СВЕКЛА</vt:lpstr>
      <vt:lpstr>ГОРОХ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Марина</dc:creator>
  <cp:lastModifiedBy>Марина</cp:lastModifiedBy>
  <cp:revision>10</cp:revision>
  <dcterms:created xsi:type="dcterms:W3CDTF">2013-02-24T09:32:59Z</dcterms:created>
  <dcterms:modified xsi:type="dcterms:W3CDTF">2013-03-24T11:51:28Z</dcterms:modified>
</cp:coreProperties>
</file>