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4" r:id="rId7"/>
    <p:sldId id="277" r:id="rId8"/>
    <p:sldId id="279" r:id="rId9"/>
    <p:sldId id="282" r:id="rId10"/>
    <p:sldId id="287" r:id="rId11"/>
    <p:sldId id="28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4" autoAdjust="0"/>
    <p:restoredTop sz="94660"/>
  </p:normalViewPr>
  <p:slideViewPr>
    <p:cSldViewPr>
      <p:cViewPr varScale="1">
        <p:scale>
          <a:sx n="68" d="100"/>
          <a:sy n="68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079-F87F-404E-84AA-4E4293C70346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9CD9-D998-43F4-954D-57DA0BC9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079-F87F-404E-84AA-4E4293C70346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9CD9-D998-43F4-954D-57DA0BC9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079-F87F-404E-84AA-4E4293C70346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9CD9-D998-43F4-954D-57DA0BC9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079-F87F-404E-84AA-4E4293C70346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9CD9-D998-43F4-954D-57DA0BC9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079-F87F-404E-84AA-4E4293C70346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9CD9-D998-43F4-954D-57DA0BC9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079-F87F-404E-84AA-4E4293C70346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9CD9-D998-43F4-954D-57DA0BC9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079-F87F-404E-84AA-4E4293C70346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9CD9-D998-43F4-954D-57DA0BC9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079-F87F-404E-84AA-4E4293C70346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9CD9-D998-43F4-954D-57DA0BC9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079-F87F-404E-84AA-4E4293C70346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9CD9-D998-43F4-954D-57DA0BC9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079-F87F-404E-84AA-4E4293C70346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9CD9-D998-43F4-954D-57DA0BC9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079-F87F-404E-84AA-4E4293C70346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59CD9-D998-43F4-954D-57DA0BC9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F1079-F87F-404E-84AA-4E4293C70346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59CD9-D998-43F4-954D-57DA0BC99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TR102826946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-357214"/>
            <a:ext cx="9151437" cy="7215214"/>
          </a:xfrm>
        </p:spPr>
      </p:pic>
      <p:sp>
        <p:nvSpPr>
          <p:cNvPr id="5" name="Прямоугольник 4"/>
          <p:cNvSpPr/>
          <p:nvPr/>
        </p:nvSpPr>
        <p:spPr>
          <a:xfrm>
            <a:off x="1000100" y="714356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endParaRPr lang="ru-RU" dirty="0">
              <a:ln w="10160">
                <a:solidFill>
                  <a:schemeClr val="accent1"/>
                </a:solidFill>
                <a:prstDash val="solid"/>
              </a:ln>
              <a:noFill/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4552" y="1000108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714356"/>
            <a:ext cx="68580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НЕТРАДИЦИОННЫЕ ФОРМЫ ОРГАНИЗАЦИИ УРОКОВ, </a:t>
            </a:r>
          </a:p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СРЕДСТВО ПОВЫШЕНИЯ ИНТЕРЕСА К ИЗУЧАЕМОМУ ПРЕДМЕТУ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na55555.ru/uploads/images/default/netradicionnye-formy-urok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3929066"/>
            <a:ext cx="1619259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229600" cy="1139825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00B050"/>
                </a:solidFill>
                <a:effectLst/>
                <a:latin typeface="Times New Roman" pitchFamily="18" charset="0"/>
              </a:rPr>
              <a:t>НЕТРАДИЦИОННЫЙ  </a:t>
            </a:r>
            <a:r>
              <a:rPr lang="ru-RU" sz="3200" b="1" i="1" dirty="0">
                <a:solidFill>
                  <a:srgbClr val="00B050"/>
                </a:solidFill>
                <a:effectLst/>
                <a:latin typeface="Times New Roman" pitchFamily="18" charset="0"/>
              </a:rPr>
              <a:t>УРОК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1214422"/>
            <a:ext cx="7143768" cy="5400675"/>
          </a:xfrm>
        </p:spPr>
        <p:txBody>
          <a:bodyPr/>
          <a:lstStyle/>
          <a:p>
            <a:pPr marL="514350" indent="-514350">
              <a:buClr>
                <a:srgbClr val="4D4D4D"/>
              </a:buClr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Способствует развитию инициативы и коммуникативных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навыков</a:t>
            </a:r>
          </a:p>
          <a:p>
            <a:pPr marL="514350" indent="-514350">
              <a:buClr>
                <a:srgbClr val="4D4D4D"/>
              </a:buClr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4D4D4D"/>
              </a:buClr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Приближает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школьное обучение 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жизни</a:t>
            </a:r>
          </a:p>
          <a:p>
            <a:pPr>
              <a:buClr>
                <a:srgbClr val="4D4D4D"/>
              </a:buClr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4D4D4D"/>
              </a:buClr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Предполагает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самостоятельный поиск средств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способов решения задач, связанных с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реальными ситуациями</a:t>
            </a:r>
          </a:p>
          <a:p>
            <a:pPr>
              <a:buClr>
                <a:srgbClr val="4D4D4D"/>
              </a:buClr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4D4D4D"/>
              </a:buClr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Искореняет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негативные явления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и самое главное –  приносит радость.</a:t>
            </a:r>
          </a:p>
          <a:p>
            <a:pPr>
              <a:buClr>
                <a:srgbClr val="FFFF66"/>
              </a:buClr>
              <a:buFont typeface="Wingdings" pitchFamily="2" charset="2"/>
              <a:buChar char="Ø"/>
            </a:pPr>
            <a:endParaRPr lang="ru-RU" sz="2800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buClr>
                <a:srgbClr val="FFFF66"/>
              </a:buClr>
              <a:buFont typeface="Wingdings" pitchFamily="2" charset="2"/>
              <a:buChar char="Ø"/>
            </a:pPr>
            <a:endParaRPr lang="ru-RU" sz="28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642918"/>
            <a:ext cx="8229600" cy="2071702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00B050"/>
                </a:solidFill>
                <a:effectLst/>
                <a:latin typeface="Times New Roman" pitchFamily="18" charset="0"/>
              </a:rPr>
              <a:t>Спасибо за внимание!</a:t>
            </a:r>
            <a:endParaRPr lang="ru-RU" sz="3200" b="1" i="1" dirty="0">
              <a:solidFill>
                <a:srgbClr val="00B050"/>
              </a:solidFill>
              <a:effectLst/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1000108"/>
            <a:ext cx="7143768" cy="928694"/>
          </a:xfrm>
        </p:spPr>
        <p:txBody>
          <a:bodyPr/>
          <a:lstStyle/>
          <a:p>
            <a:pPr>
              <a:buClr>
                <a:srgbClr val="FFFF66"/>
              </a:buClr>
              <a:buNone/>
            </a:pPr>
            <a:endParaRPr lang="ru-RU" sz="2800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buClr>
                <a:srgbClr val="FFFF66"/>
              </a:buClr>
              <a:buNone/>
            </a:pPr>
            <a:endParaRPr lang="ru-RU" sz="28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TR102826946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7437" y="0"/>
            <a:ext cx="9151437" cy="6863578"/>
          </a:xfrm>
        </p:spPr>
      </p:pic>
      <p:sp>
        <p:nvSpPr>
          <p:cNvPr id="6" name="Прямоугольник 5"/>
          <p:cNvSpPr/>
          <p:nvPr/>
        </p:nvSpPr>
        <p:spPr>
          <a:xfrm>
            <a:off x="1000100" y="1000108"/>
            <a:ext cx="742955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Скажи мне – и я забуду,</a:t>
            </a:r>
            <a:br>
              <a:rPr lang="ru-RU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Покажи мне – и я запомню,</a:t>
            </a:r>
            <a:br>
              <a:rPr lang="ru-RU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Вовлеки меня – и я пойму.  </a:t>
            </a:r>
            <a:r>
              <a:rPr lang="ru-RU" sz="4000" b="1" i="1" dirty="0" smtClean="0">
                <a:solidFill>
                  <a:schemeClr val="tx2"/>
                </a:solidFill>
              </a:rPr>
              <a:t/>
            </a:r>
            <a:br>
              <a:rPr lang="ru-RU" sz="4000" b="1" i="1" dirty="0" smtClean="0">
                <a:solidFill>
                  <a:schemeClr val="tx2"/>
                </a:solidFill>
              </a:rPr>
            </a:br>
            <a:r>
              <a:rPr lang="ru-RU" sz="2000" b="1" i="1" dirty="0" smtClean="0"/>
              <a:t>(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Древняя китайская мудрость)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7" name="Picture 2" descr="C:\Users\Svetlana\Desktop\фото\101MSDCF\DSC07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57562"/>
            <a:ext cx="3049590" cy="22871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TR102826946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-5578"/>
            <a:ext cx="9151437" cy="6863578"/>
          </a:xfrm>
        </p:spPr>
      </p:pic>
      <p:sp>
        <p:nvSpPr>
          <p:cNvPr id="5" name="Прямоугольник 4"/>
          <p:cNvSpPr/>
          <p:nvPr/>
        </p:nvSpPr>
        <p:spPr>
          <a:xfrm>
            <a:off x="1285852" y="928670"/>
            <a:ext cx="628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928662" y="1428737"/>
            <a:ext cx="75216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Нетрадиционные уроки в начальной школе по-прежнему занимают значительное место.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Это связано с возрастными особенностями младших школьников, игровой основой данных уроков, оригинальностью их проведения.</a:t>
            </a:r>
          </a:p>
          <a:p>
            <a:endParaRPr lang="ru-RU" dirty="0">
              <a:latin typeface="Bookman Old Style" pitchFamily="18" charset="0"/>
            </a:endParaRPr>
          </a:p>
        </p:txBody>
      </p:sp>
      <p:pic>
        <p:nvPicPr>
          <p:cNvPr id="6" name="Picture 3" descr="C:\Users\Svetlana\Desktop\DSC07470.JPG"/>
          <p:cNvPicPr>
            <a:picLocks noChangeAspect="1" noChangeArrowheads="1"/>
          </p:cNvPicPr>
          <p:nvPr/>
        </p:nvPicPr>
        <p:blipFill>
          <a:blip r:embed="rId3" cstate="print"/>
          <a:srcRect l="5918" t="15782"/>
          <a:stretch>
            <a:fillRect/>
          </a:stretch>
        </p:blipFill>
        <p:spPr bwMode="auto">
          <a:xfrm>
            <a:off x="2857488" y="3786190"/>
            <a:ext cx="3406780" cy="22871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807249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Основные задачи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каждого урока, в том числе и нестандартного, в контексте введения ФГОС НОО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500306"/>
            <a:ext cx="8229600" cy="4525963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общекультурное развитие;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личностное развитие;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познавательных мотивов, инициативы и интересов учащихся;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умения учиться;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коммуникативной компетентности.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472518" cy="58579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        </a:t>
            </a:r>
            <a:r>
              <a:rPr lang="ru-RU" sz="3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Нетрадиционные формы обучения        предполагают: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коллективных форм работы;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привитие интереса к предмету;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развитие умений и навыков самостоятельной работы;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активизацию деятельности учащихся;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при подготовке к уроку учащиеся сами ищут интересный материал;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более полное осуществление практической, воспитательной, образовательной и развивающей целей обучения;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становление новых отношений между учителем и учениками.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829576" cy="1571636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Наиболее </a:t>
            </a:r>
            <a:r>
              <a:rPr lang="ru-RU" sz="3200" dirty="0"/>
              <a:t>распространенные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00B050"/>
                </a:solidFill>
              </a:rPr>
              <a:t>типы </a:t>
            </a:r>
            <a:r>
              <a:rPr lang="ru-RU" sz="3200" b="1" dirty="0">
                <a:solidFill>
                  <a:srgbClr val="00B050"/>
                </a:solidFill>
              </a:rPr>
              <a:t>нестандартных уроков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3050"/>
            <a:ext cx="4038600" cy="5072098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Уроки </a:t>
            </a:r>
            <a:r>
              <a:rPr lang="ru-RU" b="1" dirty="0"/>
              <a:t>«погружения»</a:t>
            </a:r>
          </a:p>
          <a:p>
            <a:r>
              <a:rPr lang="ru-RU" b="1" dirty="0" smtClean="0"/>
              <a:t>Уроки </a:t>
            </a:r>
            <a:r>
              <a:rPr lang="ru-RU" b="1" dirty="0"/>
              <a:t>- деловые игры</a:t>
            </a:r>
          </a:p>
          <a:p>
            <a:r>
              <a:rPr lang="ru-RU" b="1" dirty="0" smtClean="0"/>
              <a:t>Уроки </a:t>
            </a:r>
            <a:r>
              <a:rPr lang="ru-RU" b="1" dirty="0"/>
              <a:t>- пресс- конференции</a:t>
            </a:r>
          </a:p>
          <a:p>
            <a:r>
              <a:rPr lang="ru-RU" b="1" dirty="0" smtClean="0"/>
              <a:t>Уроки- </a:t>
            </a:r>
            <a:r>
              <a:rPr lang="ru-RU" b="1" dirty="0"/>
              <a:t>соревнования</a:t>
            </a:r>
          </a:p>
          <a:p>
            <a:r>
              <a:rPr lang="ru-RU" b="1" dirty="0" smtClean="0"/>
              <a:t>Уроки  </a:t>
            </a:r>
            <a:r>
              <a:rPr lang="ru-RU" b="1" dirty="0"/>
              <a:t>КВН</a:t>
            </a:r>
          </a:p>
          <a:p>
            <a:r>
              <a:rPr lang="ru-RU" b="1" dirty="0" smtClean="0"/>
              <a:t>Театрализованные </a:t>
            </a:r>
            <a:r>
              <a:rPr lang="ru-RU" b="1" dirty="0"/>
              <a:t>уроки</a:t>
            </a:r>
          </a:p>
          <a:p>
            <a:r>
              <a:rPr lang="ru-RU" b="1" dirty="0" smtClean="0"/>
              <a:t>Компьютерные </a:t>
            </a:r>
            <a:r>
              <a:rPr lang="ru-RU" b="1" dirty="0"/>
              <a:t>уроки</a:t>
            </a:r>
          </a:p>
          <a:p>
            <a:r>
              <a:rPr lang="ru-RU" b="1" dirty="0" smtClean="0"/>
              <a:t>Уроки </a:t>
            </a:r>
            <a:r>
              <a:rPr lang="ru-RU" b="1" dirty="0"/>
              <a:t>с групповыми формами работы</a:t>
            </a:r>
          </a:p>
          <a:p>
            <a:r>
              <a:rPr lang="ru-RU" b="1" dirty="0" smtClean="0"/>
              <a:t>Уроки </a:t>
            </a:r>
            <a:r>
              <a:rPr lang="ru-RU" b="1" dirty="0" err="1" smtClean="0"/>
              <a:t>взаимообучения</a:t>
            </a:r>
            <a:r>
              <a:rPr lang="ru-RU" b="1" dirty="0" smtClean="0"/>
              <a:t> учащихся</a:t>
            </a:r>
            <a:endParaRPr lang="ru-RU" b="1" dirty="0"/>
          </a:p>
          <a:p>
            <a:r>
              <a:rPr lang="ru-RU" b="1" dirty="0" smtClean="0"/>
              <a:t>Уроки </a:t>
            </a:r>
            <a:r>
              <a:rPr lang="ru-RU" b="1" dirty="0"/>
              <a:t>творчества</a:t>
            </a:r>
          </a:p>
          <a:p>
            <a:r>
              <a:rPr lang="ru-RU" b="1" dirty="0" smtClean="0"/>
              <a:t>Уроки- </a:t>
            </a:r>
            <a:r>
              <a:rPr lang="ru-RU" b="1" dirty="0"/>
              <a:t>аукционы</a:t>
            </a:r>
          </a:p>
          <a:p>
            <a:r>
              <a:rPr lang="ru-RU" b="1" dirty="0" smtClean="0"/>
              <a:t>Уроки</a:t>
            </a:r>
            <a:r>
              <a:rPr lang="ru-RU" b="1" dirty="0"/>
              <a:t>, которые ведут учащиеся</a:t>
            </a:r>
          </a:p>
          <a:p>
            <a:r>
              <a:rPr lang="ru-RU" b="1" dirty="0" smtClean="0"/>
              <a:t>Уроки-зачеты</a:t>
            </a:r>
            <a:endParaRPr lang="ru-RU" b="1" dirty="0"/>
          </a:p>
          <a:p>
            <a:r>
              <a:rPr lang="ru-RU" b="1" dirty="0" smtClean="0"/>
              <a:t>Уроки- </a:t>
            </a:r>
            <a:r>
              <a:rPr lang="ru-RU" b="1" dirty="0"/>
              <a:t>сомнения</a:t>
            </a:r>
          </a:p>
          <a:p>
            <a:r>
              <a:rPr lang="ru-RU" b="1" dirty="0" smtClean="0"/>
              <a:t>Уроки </a:t>
            </a:r>
            <a:r>
              <a:rPr lang="ru-RU" b="1" dirty="0"/>
              <a:t>- творческие отсчеты</a:t>
            </a:r>
          </a:p>
          <a:p>
            <a:r>
              <a:rPr lang="ru-RU" b="1" dirty="0" smtClean="0"/>
              <a:t>Уроки- формулы</a:t>
            </a:r>
          </a:p>
          <a:p>
            <a:r>
              <a:rPr lang="ru-RU" b="1" dirty="0" smtClean="0"/>
              <a:t>Уроки- конкурсы</a:t>
            </a:r>
          </a:p>
          <a:p>
            <a:r>
              <a:rPr lang="ru-RU" b="1" dirty="0" smtClean="0"/>
              <a:t>Бинарные уроки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4488"/>
            <a:ext cx="4038600" cy="500066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Уроки- обобщения</a:t>
            </a:r>
          </a:p>
          <a:p>
            <a:r>
              <a:rPr lang="ru-RU" b="1" dirty="0" smtClean="0"/>
              <a:t>Уроки- фантазии</a:t>
            </a:r>
          </a:p>
          <a:p>
            <a:r>
              <a:rPr lang="ru-RU" b="1" dirty="0" smtClean="0"/>
              <a:t>Уроки- игры</a:t>
            </a:r>
          </a:p>
          <a:p>
            <a:r>
              <a:rPr lang="ru-RU" b="1" dirty="0" smtClean="0"/>
              <a:t>Уроки- «суды»</a:t>
            </a:r>
          </a:p>
          <a:p>
            <a:r>
              <a:rPr lang="ru-RU" b="1" dirty="0" smtClean="0"/>
              <a:t>Уроки поиска истины</a:t>
            </a:r>
          </a:p>
          <a:p>
            <a:r>
              <a:rPr lang="ru-RU" b="1" dirty="0" smtClean="0"/>
              <a:t>Уроки- лекции «Парадоксы»</a:t>
            </a:r>
          </a:p>
          <a:p>
            <a:r>
              <a:rPr lang="ru-RU" b="1" dirty="0" smtClean="0"/>
              <a:t>Уроки- концерты</a:t>
            </a:r>
          </a:p>
          <a:p>
            <a:r>
              <a:rPr lang="ru-RU" b="1" dirty="0" smtClean="0"/>
              <a:t>Уроки- диалоги</a:t>
            </a:r>
          </a:p>
          <a:p>
            <a:r>
              <a:rPr lang="ru-RU" b="1" dirty="0" smtClean="0"/>
              <a:t>Уроки «Следствие ведут знатоки»</a:t>
            </a:r>
          </a:p>
          <a:p>
            <a:r>
              <a:rPr lang="ru-RU" b="1" dirty="0" smtClean="0"/>
              <a:t>Уроки - ролевые игры</a:t>
            </a:r>
          </a:p>
          <a:p>
            <a:r>
              <a:rPr lang="ru-RU" b="1" dirty="0" smtClean="0"/>
              <a:t>Уроки- конференции</a:t>
            </a:r>
          </a:p>
          <a:p>
            <a:r>
              <a:rPr lang="ru-RU" b="1" dirty="0" smtClean="0"/>
              <a:t>Интегрированные уроки</a:t>
            </a:r>
          </a:p>
          <a:p>
            <a:r>
              <a:rPr lang="ru-RU" b="1" dirty="0" smtClean="0"/>
              <a:t>Уроки семинары</a:t>
            </a:r>
          </a:p>
          <a:p>
            <a:r>
              <a:rPr lang="ru-RU" b="1" dirty="0" smtClean="0"/>
              <a:t>Уроки – «круговая тренировка»</a:t>
            </a:r>
          </a:p>
          <a:p>
            <a:r>
              <a:rPr lang="ru-RU" b="1" dirty="0" err="1" smtClean="0"/>
              <a:t>Межпредметные</a:t>
            </a:r>
            <a:r>
              <a:rPr lang="ru-RU" b="1" dirty="0" smtClean="0"/>
              <a:t> уроки</a:t>
            </a:r>
          </a:p>
          <a:p>
            <a:r>
              <a:rPr lang="ru-RU" b="1" dirty="0" smtClean="0"/>
              <a:t>Уроки- экскурсии</a:t>
            </a:r>
          </a:p>
          <a:p>
            <a:r>
              <a:rPr lang="ru-RU" b="1" dirty="0" smtClean="0"/>
              <a:t>Уроки – игры «Поле чудес».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71934" y="1071546"/>
            <a:ext cx="45005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Устный журнал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форма работы, позволяющая донести до учащихся нужную информацию –  краткие устные сообщения на отдельные темы (из области науки, техники, искусства, истории), оформленные в виде страничек.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 предоставляет широкий простор для самодеятельности и творчества учащихся и отличается занимательностью проведения.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000504"/>
            <a:ext cx="8229600" cy="2125659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9" name="Picture 2" descr="H:\DCIM\101MSDCF\DSC07490.JPG"/>
          <p:cNvPicPr>
            <a:picLocks noChangeAspect="1" noChangeArrowheads="1"/>
          </p:cNvPicPr>
          <p:nvPr/>
        </p:nvPicPr>
        <p:blipFill>
          <a:blip r:embed="rId2" cstate="print"/>
          <a:srcRect l="15513" t="9508" b="5170"/>
          <a:stretch>
            <a:fillRect/>
          </a:stretch>
        </p:blipFill>
        <p:spPr bwMode="auto">
          <a:xfrm rot="5400000">
            <a:off x="336796" y="2234916"/>
            <a:ext cx="3112558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Урок-экскурсия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071546"/>
            <a:ext cx="4114800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Уроки-экскурсии </a:t>
            </a:r>
            <a:endParaRPr lang="ru-RU" sz="19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имеют огромное воспитательное влияние на детей. Восприятие красоты природы, с которой они постоянно соприкасаются, ощущение ее гармонии, влияют на развитие эстетических чувств, позитивных эмоций, доброты, отзывчивого отношения ко всему живому. </a:t>
            </a: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    Во время выполнения совместных заданий школьники учатся сотрудничать между собой.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H:\Фотографии и презентация 1 а класс\Школа\Поход\100_6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1"/>
            <a:ext cx="3829145" cy="26432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"/>
          <p:cNvSpPr/>
          <p:nvPr/>
        </p:nvSpPr>
        <p:spPr>
          <a:xfrm>
            <a:off x="5072066" y="1928802"/>
            <a:ext cx="2143140" cy="1357322"/>
          </a:xfrm>
          <a:prstGeom prst="snip1Rect">
            <a:avLst/>
          </a:prstGeom>
          <a:solidFill>
            <a:srgbClr val="92D05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урок-путешествие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83598" y="857232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10" name="Picture 2" descr="H:\DCIM\101MSDCF\DSC074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96338" y="2418382"/>
            <a:ext cx="3345131" cy="2508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23699416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370</Words>
  <Application>Microsoft Office PowerPoint</Application>
  <PresentationFormat>Экран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Основные задачи каждого урока, в том числе и нестандартного, в контексте введения ФГОС НОО</vt:lpstr>
      <vt:lpstr>Слайд 5</vt:lpstr>
      <vt:lpstr>Наиболее распространенные  типы нестандартных уроков</vt:lpstr>
      <vt:lpstr>Слайд 7</vt:lpstr>
      <vt:lpstr>Урок-экскурсия </vt:lpstr>
      <vt:lpstr>Слайд 9</vt:lpstr>
      <vt:lpstr>НЕТРАДИЦИОННЫЙ  УРОК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Svetlana</dc:creator>
  <cp:lastModifiedBy>Svetlana</cp:lastModifiedBy>
  <cp:revision>112</cp:revision>
  <dcterms:created xsi:type="dcterms:W3CDTF">2014-11-30T17:32:30Z</dcterms:created>
  <dcterms:modified xsi:type="dcterms:W3CDTF">2015-03-25T15:07:09Z</dcterms:modified>
</cp:coreProperties>
</file>