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9" autoAdjust="0"/>
    <p:restoredTop sz="94660"/>
  </p:normalViewPr>
  <p:slideViewPr>
    <p:cSldViewPr>
      <p:cViewPr>
        <p:scale>
          <a:sx n="86" d="100"/>
          <a:sy n="86" d="100"/>
        </p:scale>
        <p:origin x="-75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58969-2BDB-45C7-9E08-3B90039560B2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DF712-B5CF-4175-AE5D-E6D4928C8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EB36-930E-4F57-9545-CC1BA0B7C38A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DBF36-29B0-44EC-B106-1BED67BBB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87B9C-A1F6-4072-AB72-8CD406D6FBC2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D98D2-2E79-4CAB-9C6D-02D7DA820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6D8CD-D480-4421-86FA-166E79677EA6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EC50-3BD1-452E-A0DB-FB7E39620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99EE8-6716-434E-BFA6-2B81D4FF57BD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D04BD-876F-4953-B6FD-97077B11EA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E90D-DEDF-44A5-B85D-3D119DB51964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946D7-C5E8-4FA4-A353-73A271044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B8C3C-E68D-4733-917E-CDFE91CCA464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DB31-048F-4E25-B704-98D51EBCB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19576-E0D3-4A7C-9646-CD85B0679D35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4EC4-B2CD-48E2-B421-08357F201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44153-637B-4724-9BC7-2147BB2DC30A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FC71D-A06A-46FD-8A2D-007426924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6D936-AF0C-4F88-9A8A-1A969484E9F3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2D96-A39A-4837-A942-82AEA5925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A1B8D-809F-4023-806E-82EB8E86BE7A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8A32D-2ABB-4609-BBAD-35366B607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404189-6F6C-4AC2-9EDE-11E072E66A39}" type="datetimeFigureOut">
              <a:rPr lang="ru-RU"/>
              <a:pPr>
                <a:defRPr/>
              </a:pPr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B1AC88-A611-41F4-A9F1-18AE2E8BE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1" Type="http://schemas.openxmlformats.org/officeDocument/2006/relationships/audio" Target="file:///H:\&#1050;&#1059;&#1056;&#1057;%20&#1076;&#1080;&#1089;&#1090;&#1072;&#1085;&#1094;&#1080;&#1086;&#1085;&#1085;&#1099;&#1081;\&#1041;&#1072;&#1073;&#1086;&#1095;&#1082;&#1072;.mp3" TargetMode="External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jpeg"/><Relationship Id="rId1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arttower.ru/wiki/images/c/c4/Lens_rays_1.png" TargetMode="External"/><Relationship Id="rId13" Type="http://schemas.openxmlformats.org/officeDocument/2006/relationships/hyperlink" Target="http://b-track.ru/song/16713/%D0%94%D0%B5%D1%82%D1%81%D0%BA%D0%B8%D0%B5-%D0%9F%D0%B5%D1%81%D0%BD%D0%B8/%D0%92%D0%B5%D1%81%D0%B5%D0%BB%D1%8B%D0%B9-%D0%9A%D0%BE%D0%BD%D1%86%D0%B5%D1%80%D1%82/" TargetMode="External"/><Relationship Id="rId3" Type="http://schemas.openxmlformats.org/officeDocument/2006/relationships/hyperlink" Target="http://img0.liveinternet.ru/images/attach/c/0/35/175/35175245_8869632_8252350_i_bg_07.jpg" TargetMode="External"/><Relationship Id="rId7" Type="http://schemas.openxmlformats.org/officeDocument/2006/relationships/hyperlink" Target="http://www.gazetairkutsk.ru/wp-content/uploads/2009/09/8222.jpg" TargetMode="External"/><Relationship Id="rId12" Type="http://schemas.openxmlformats.org/officeDocument/2006/relationships/hyperlink" Target="http://b-track.ru/song/5361/%D0%94%D0%B5%D1%82%D1%81%D0%BA%D0%B8%D0%B5-%D0%9F%D0%B5%D1%81%D0%BD%D0%B8/%D0%91%D0%B0%D0%B1%D0%BE%D1%87%D0%BA%D0%B0/" TargetMode="External"/><Relationship Id="rId2" Type="http://schemas.openxmlformats.org/officeDocument/2006/relationships/hyperlink" Target="http://miranimashek.com/photo/1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kill.ru/images/2005/08/09/60151.jpg" TargetMode="External"/><Relationship Id="rId11" Type="http://schemas.openxmlformats.org/officeDocument/2006/relationships/hyperlink" Target="http://www.gifpark.su/Gifs/ANIMALS/ani-bird_blue.gif" TargetMode="External"/><Relationship Id="rId5" Type="http://schemas.openxmlformats.org/officeDocument/2006/relationships/hyperlink" Target="http://kardiolog-online.com/images/stories/simptomi-dalnozorkosti.jpg" TargetMode="External"/><Relationship Id="rId10" Type="http://schemas.openxmlformats.org/officeDocument/2006/relationships/hyperlink" Target="http://rufact.org/media/static/i/slovary/wordsimgs/bres/dalnozorkost.jpg" TargetMode="External"/><Relationship Id="rId4" Type="http://schemas.openxmlformats.org/officeDocument/2006/relationships/hyperlink" Target="http://s2.narmed.ru/p/articles/1106/400_400.jpg" TargetMode="External"/><Relationship Id="rId9" Type="http://schemas.openxmlformats.org/officeDocument/2006/relationships/hyperlink" Target="http://h4.img.mediacache.rugion.ru/_i/forum/files/97/21/27/9721271_0s198_132377691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Box 104"/>
          <p:cNvSpPr txBox="1"/>
          <p:nvPr/>
        </p:nvSpPr>
        <p:spPr>
          <a:xfrm>
            <a:off x="323850" y="115888"/>
            <a:ext cx="6624638" cy="288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Первый клик по стрелке – вопрос, второй клик- ответ.  </a:t>
            </a:r>
            <a:endParaRPr lang="ru-RU" sz="1200" i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35150" y="404813"/>
          <a:ext cx="6984784" cy="2832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549"/>
                <a:gridCol w="436549"/>
                <a:gridCol w="436549"/>
                <a:gridCol w="436549"/>
                <a:gridCol w="436549"/>
                <a:gridCol w="436549"/>
                <a:gridCol w="436549"/>
                <a:gridCol w="436549"/>
                <a:gridCol w="436549"/>
                <a:gridCol w="436549"/>
                <a:gridCol w="436549"/>
                <a:gridCol w="436549"/>
                <a:gridCol w="436549"/>
                <a:gridCol w="436549"/>
                <a:gridCol w="436549"/>
                <a:gridCol w="436549"/>
              </a:tblGrid>
              <a:tr h="4800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900113" y="476250"/>
            <a:ext cx="431800" cy="360363"/>
            <a:chOff x="899592" y="476672"/>
            <a:chExt cx="432048" cy="369332"/>
          </a:xfrm>
        </p:grpSpPr>
        <p:sp>
          <p:nvSpPr>
            <p:cNvPr id="3" name="Стрелка вправо 2"/>
            <p:cNvSpPr/>
            <p:nvPr/>
          </p:nvSpPr>
          <p:spPr>
            <a:xfrm>
              <a:off x="899592" y="476672"/>
              <a:ext cx="432048" cy="359570"/>
            </a:xfrm>
            <a:prstGeom prst="rightArrow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476672"/>
              <a:ext cx="287502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1</a:t>
              </a:r>
              <a:endPara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900113" y="981075"/>
            <a:ext cx="431800" cy="368300"/>
            <a:chOff x="899592" y="476672"/>
            <a:chExt cx="432048" cy="369332"/>
          </a:xfrm>
        </p:grpSpPr>
        <p:sp>
          <p:nvSpPr>
            <p:cNvPr id="7" name="Стрелка вправо 6"/>
            <p:cNvSpPr/>
            <p:nvPr/>
          </p:nvSpPr>
          <p:spPr>
            <a:xfrm>
              <a:off x="899592" y="476672"/>
              <a:ext cx="432048" cy="359780"/>
            </a:xfrm>
            <a:prstGeom prst="rightArrow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99592" y="476672"/>
              <a:ext cx="287502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2</a:t>
              </a:r>
              <a:endPara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900113" y="1484313"/>
            <a:ext cx="431800" cy="369887"/>
            <a:chOff x="899592" y="476672"/>
            <a:chExt cx="432048" cy="369332"/>
          </a:xfrm>
        </p:grpSpPr>
        <p:sp>
          <p:nvSpPr>
            <p:cNvPr id="10" name="Стрелка вправо 9"/>
            <p:cNvSpPr/>
            <p:nvPr/>
          </p:nvSpPr>
          <p:spPr>
            <a:xfrm>
              <a:off x="899592" y="476672"/>
              <a:ext cx="432048" cy="359821"/>
            </a:xfrm>
            <a:prstGeom prst="rightArrow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9592" y="476672"/>
              <a:ext cx="287502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3</a:t>
              </a:r>
              <a:endPara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900113" y="1916113"/>
            <a:ext cx="431800" cy="369887"/>
            <a:chOff x="899592" y="476672"/>
            <a:chExt cx="432048" cy="369332"/>
          </a:xfrm>
        </p:grpSpPr>
        <p:sp>
          <p:nvSpPr>
            <p:cNvPr id="13" name="Стрелка вправо 12"/>
            <p:cNvSpPr/>
            <p:nvPr/>
          </p:nvSpPr>
          <p:spPr>
            <a:xfrm>
              <a:off x="899592" y="476672"/>
              <a:ext cx="432048" cy="359821"/>
            </a:xfrm>
            <a:prstGeom prst="rightArrow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99592" y="476672"/>
              <a:ext cx="287502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4</a:t>
              </a:r>
              <a:endPara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900113" y="2420938"/>
            <a:ext cx="431800" cy="369887"/>
            <a:chOff x="899592" y="476672"/>
            <a:chExt cx="432048" cy="369332"/>
          </a:xfrm>
        </p:grpSpPr>
        <p:sp>
          <p:nvSpPr>
            <p:cNvPr id="16" name="Стрелка вправо 15"/>
            <p:cNvSpPr/>
            <p:nvPr/>
          </p:nvSpPr>
          <p:spPr>
            <a:xfrm>
              <a:off x="899592" y="476672"/>
              <a:ext cx="432048" cy="359821"/>
            </a:xfrm>
            <a:prstGeom prst="rightArrow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9592" y="476672"/>
              <a:ext cx="287502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5</a:t>
              </a:r>
              <a:endPara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900113" y="2924175"/>
            <a:ext cx="431800" cy="369888"/>
            <a:chOff x="899592" y="476672"/>
            <a:chExt cx="432048" cy="369332"/>
          </a:xfrm>
        </p:grpSpPr>
        <p:sp>
          <p:nvSpPr>
            <p:cNvPr id="19" name="Стрелка вправо 18"/>
            <p:cNvSpPr/>
            <p:nvPr/>
          </p:nvSpPr>
          <p:spPr>
            <a:xfrm>
              <a:off x="899592" y="476672"/>
              <a:ext cx="432048" cy="359821"/>
            </a:xfrm>
            <a:prstGeom prst="rightArrow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99592" y="476672"/>
              <a:ext cx="287502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6</a:t>
              </a:r>
              <a:endPara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835696" y="404664"/>
            <a:ext cx="40267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А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67744" y="404664"/>
            <a:ext cx="38023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К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04664"/>
            <a:ext cx="38023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К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31840" y="404664"/>
            <a:ext cx="43313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О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63888" y="404664"/>
            <a:ext cx="49244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М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95936" y="404664"/>
            <a:ext cx="42191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27984" y="404664"/>
            <a:ext cx="41549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Д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32040" y="404664"/>
            <a:ext cx="40267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А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2080" y="404664"/>
            <a:ext cx="41389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Ц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24128" y="404664"/>
            <a:ext cx="41549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И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28184" y="404664"/>
            <a:ext cx="38343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Я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35696" y="836712"/>
            <a:ext cx="41549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Д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67744" y="836712"/>
            <a:ext cx="41549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И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99792" y="836712"/>
            <a:ext cx="42191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31840" y="836712"/>
            <a:ext cx="41710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35896" y="836712"/>
            <a:ext cx="3593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Т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67944" y="836712"/>
            <a:ext cx="3706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Р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99992" y="836712"/>
            <a:ext cx="41549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И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60032" y="836712"/>
            <a:ext cx="38343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Я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35696" y="1340768"/>
            <a:ext cx="37542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67744" y="1340768"/>
            <a:ext cx="38023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В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71800" y="1340768"/>
            <a:ext cx="3593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Е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31840" y="1340768"/>
            <a:ext cx="36901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Т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835696" y="1772816"/>
            <a:ext cx="40748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П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339752" y="1772816"/>
            <a:ext cx="3593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Е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71800" y="1772816"/>
            <a:ext cx="3706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Р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31840" y="1772816"/>
            <a:ext cx="42511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И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63888" y="1772816"/>
            <a:ext cx="37542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95936" y="1772816"/>
            <a:ext cx="38023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К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9992" y="1772816"/>
            <a:ext cx="42191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60032" y="1772816"/>
            <a:ext cx="40748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П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276872"/>
            <a:ext cx="43473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Ф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71800" y="2276872"/>
            <a:ext cx="42191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31840" y="2276872"/>
            <a:ext cx="39305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63888" y="2276872"/>
            <a:ext cx="37382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У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995936" y="2276872"/>
            <a:ext cx="37542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71800" y="2780928"/>
            <a:ext cx="41549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Д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31840" y="2780928"/>
            <a:ext cx="39305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А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35896" y="2780928"/>
            <a:ext cx="40267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Л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067944" y="2780928"/>
            <a:ext cx="37542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Ь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99992" y="2780928"/>
            <a:ext cx="40908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32040" y="2780928"/>
            <a:ext cx="42191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64088" y="2780928"/>
            <a:ext cx="35458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З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96136" y="2780928"/>
            <a:ext cx="42191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28184" y="2780928"/>
            <a:ext cx="37061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Р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660232" y="2780928"/>
            <a:ext cx="38023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К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092280" y="2780928"/>
            <a:ext cx="42191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524328" y="2780928"/>
            <a:ext cx="37542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956376" y="2780928"/>
            <a:ext cx="35939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Т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388424" y="2780928"/>
            <a:ext cx="37542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Ь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H:\КУРС дистанционный\птичка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238250" y="4652963"/>
            <a:ext cx="1238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Группа 81"/>
          <p:cNvGrpSpPr>
            <a:grpSpLocks/>
          </p:cNvGrpSpPr>
          <p:nvPr/>
        </p:nvGrpSpPr>
        <p:grpSpPr bwMode="auto">
          <a:xfrm>
            <a:off x="755650" y="3500438"/>
            <a:ext cx="7234238" cy="3168650"/>
            <a:chOff x="1187624" y="3501008"/>
            <a:chExt cx="7233592" cy="3168352"/>
          </a:xfrm>
        </p:grpSpPr>
        <p:pic>
          <p:nvPicPr>
            <p:cNvPr id="1028" name="Picture 4" descr="H:\КУРС дистанционный\400_400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71936" y="4148647"/>
              <a:ext cx="2049280" cy="16286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8" name="Горизонтальный свиток 77"/>
            <p:cNvSpPr/>
            <p:nvPr/>
          </p:nvSpPr>
          <p:spPr>
            <a:xfrm>
              <a:off x="1187624" y="3501008"/>
              <a:ext cx="5616073" cy="3168352"/>
            </a:xfrm>
            <a:prstGeom prst="horizontalScroll">
              <a:avLst/>
            </a:prstGeom>
            <a:solidFill>
              <a:schemeClr val="accent1">
                <a:lumMod val="60000"/>
                <a:lumOff val="40000"/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19385" y="4221665"/>
              <a:ext cx="4968431" cy="18159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Способность глаза приспосабливаться к видению как на близком, так и на более далеком расстоянии</a:t>
              </a:r>
              <a:endParaRPr lang="ru-RU" sz="2800" dirty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pic>
        <p:nvPicPr>
          <p:cNvPr id="21" name="Picture 2" descr="H:\КУРС дистанционный\ani-bird_red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238250" y="2708275"/>
            <a:ext cx="1238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" name="Группа 84"/>
          <p:cNvGrpSpPr>
            <a:grpSpLocks/>
          </p:cNvGrpSpPr>
          <p:nvPr/>
        </p:nvGrpSpPr>
        <p:grpSpPr bwMode="auto">
          <a:xfrm>
            <a:off x="1258888" y="3573463"/>
            <a:ext cx="7691437" cy="3284537"/>
            <a:chOff x="1259632" y="3573016"/>
            <a:chExt cx="7691206" cy="3284984"/>
          </a:xfrm>
        </p:grpSpPr>
        <p:grpSp>
          <p:nvGrpSpPr>
            <p:cNvPr id="2264" name="Группа 83"/>
            <p:cNvGrpSpPr>
              <a:grpSpLocks/>
            </p:cNvGrpSpPr>
            <p:nvPr/>
          </p:nvGrpSpPr>
          <p:grpSpPr bwMode="auto">
            <a:xfrm>
              <a:off x="1259632" y="3573016"/>
              <a:ext cx="5544616" cy="3284984"/>
              <a:chOff x="1259632" y="3573016"/>
              <a:chExt cx="5544616" cy="3284984"/>
            </a:xfrm>
          </p:grpSpPr>
          <p:sp>
            <p:nvSpPr>
              <p:cNvPr id="80" name="Горизонтальный свиток 79"/>
              <p:cNvSpPr/>
              <p:nvPr/>
            </p:nvSpPr>
            <p:spPr>
              <a:xfrm>
                <a:off x="1259632" y="3573016"/>
                <a:ext cx="5544970" cy="3284984"/>
              </a:xfrm>
              <a:prstGeom prst="horizontalScroll">
                <a:avLst/>
              </a:prstGeom>
              <a:solidFill>
                <a:srgbClr val="FFC000">
                  <a:alpha val="3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835877" y="4436734"/>
                <a:ext cx="4681397" cy="132415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dirty="0">
                    <a:solidFill>
                      <a:schemeClr val="accent2">
                        <a:lumMod val="50000"/>
                      </a:schemeClr>
                    </a:solidFill>
                    <a:latin typeface="+mn-lt"/>
                  </a:rPr>
                  <a:t>Единица измерения оптической силы</a:t>
                </a:r>
                <a:endParaRPr lang="ru-RU" sz="4000" dirty="0">
                  <a:solidFill>
                    <a:schemeClr val="accent2">
                      <a:lumMod val="50000"/>
                    </a:schemeClr>
                  </a:solidFill>
                  <a:latin typeface="+mn-lt"/>
                </a:endParaRPr>
              </a:p>
            </p:txBody>
          </p:sp>
        </p:grpSp>
        <p:pic>
          <p:nvPicPr>
            <p:cNvPr id="2265" name="Picture 3" descr="H:\КУРС дистанционный\9721271_0s198_1323776919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300192" y="4149080"/>
              <a:ext cx="2650646" cy="176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5" descr="http://www.gifpark.su/Gifs/ANIMALS/ani-bird_yellow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0" y="981075"/>
            <a:ext cx="1238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48" name="Группа 88"/>
          <p:cNvGrpSpPr>
            <a:grpSpLocks/>
          </p:cNvGrpSpPr>
          <p:nvPr/>
        </p:nvGrpSpPr>
        <p:grpSpPr bwMode="auto">
          <a:xfrm>
            <a:off x="250825" y="3573463"/>
            <a:ext cx="8231188" cy="2924175"/>
            <a:chOff x="251520" y="3933056"/>
            <a:chExt cx="8230096" cy="2924944"/>
          </a:xfrm>
        </p:grpSpPr>
        <p:grpSp>
          <p:nvGrpSpPr>
            <p:cNvPr id="2260" name="Группа 87"/>
            <p:cNvGrpSpPr>
              <a:grpSpLocks/>
            </p:cNvGrpSpPr>
            <p:nvPr/>
          </p:nvGrpSpPr>
          <p:grpSpPr bwMode="auto">
            <a:xfrm>
              <a:off x="251520" y="3933056"/>
              <a:ext cx="6120680" cy="2924944"/>
              <a:chOff x="251520" y="3933056"/>
              <a:chExt cx="6120680" cy="2924944"/>
            </a:xfrm>
          </p:grpSpPr>
          <p:sp>
            <p:nvSpPr>
              <p:cNvPr id="86" name="Горизонтальный свиток 85"/>
              <p:cNvSpPr/>
              <p:nvPr/>
            </p:nvSpPr>
            <p:spPr>
              <a:xfrm>
                <a:off x="251520" y="3933056"/>
                <a:ext cx="6120588" cy="2924944"/>
              </a:xfrm>
              <a:prstGeom prst="horizontalScroll">
                <a:avLst/>
              </a:prstGeom>
              <a:solidFill>
                <a:srgbClr val="92D050">
                  <a:alpha val="3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27707" y="4436425"/>
                <a:ext cx="5039643" cy="206270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200" dirty="0">
                    <a:solidFill>
                      <a:schemeClr val="accent3">
                        <a:lumMod val="50000"/>
                      </a:schemeClr>
                    </a:solidFill>
                    <a:latin typeface="+mn-lt"/>
                  </a:rPr>
                  <a:t>Электромагнитные волны, способные вызвать у человека зрительные ощущения</a:t>
                </a:r>
                <a:endParaRPr lang="ru-RU" sz="3200" dirty="0">
                  <a:solidFill>
                    <a:schemeClr val="accent3">
                      <a:lumMod val="50000"/>
                    </a:schemeClr>
                  </a:solidFill>
                  <a:latin typeface="+mn-lt"/>
                </a:endParaRPr>
              </a:p>
            </p:txBody>
          </p:sp>
        </p:grpSp>
        <p:pic>
          <p:nvPicPr>
            <p:cNvPr id="2261" name="Picture 6" descr="H:\КУРС дистанционный\0149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940152" y="5163691"/>
              <a:ext cx="2541464" cy="1694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2" name="Picture 8" descr="http://www.gifpark.su/Gifs/ANIMALS/BIRD10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325" y="6858000"/>
            <a:ext cx="952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0" name="Группа 92"/>
          <p:cNvGrpSpPr>
            <a:grpSpLocks/>
          </p:cNvGrpSpPr>
          <p:nvPr/>
        </p:nvGrpSpPr>
        <p:grpSpPr bwMode="auto">
          <a:xfrm>
            <a:off x="827088" y="3357563"/>
            <a:ext cx="7132637" cy="3500437"/>
            <a:chOff x="827584" y="3356992"/>
            <a:chExt cx="7131672" cy="3501008"/>
          </a:xfrm>
        </p:grpSpPr>
        <p:sp>
          <p:nvSpPr>
            <p:cNvPr id="90" name="Горизонтальный свиток 89"/>
            <p:cNvSpPr/>
            <p:nvPr/>
          </p:nvSpPr>
          <p:spPr>
            <a:xfrm>
              <a:off x="827584" y="3356992"/>
              <a:ext cx="4752332" cy="3501008"/>
            </a:xfrm>
            <a:prstGeom prst="horizontalScroll">
              <a:avLst/>
            </a:prstGeom>
            <a:solidFill>
              <a:srgbClr val="FFFF0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332341" y="4077835"/>
              <a:ext cx="3887261" cy="22466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accent4">
                      <a:lumMod val="75000"/>
                    </a:schemeClr>
                  </a:solidFill>
                  <a:latin typeface="+mn-lt"/>
                </a:rPr>
                <a:t>Оптический прибор, служащий для наблюдений из танков, подводных лодок и различных укрытий</a:t>
              </a:r>
              <a:endParaRPr lang="ru-RU" sz="2800" b="1" dirty="0">
                <a:solidFill>
                  <a:schemeClr val="accent4">
                    <a:lumMod val="75000"/>
                  </a:schemeClr>
                </a:solidFill>
                <a:latin typeface="+mn-lt"/>
              </a:endParaRPr>
            </a:p>
          </p:txBody>
        </p:sp>
        <p:pic>
          <p:nvPicPr>
            <p:cNvPr id="2259" name="Picture 2" descr="H:\КУРС дистанционный\i (2)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52120" y="4221088"/>
              <a:ext cx="2307136" cy="194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3" name="Picture 5" descr="H:\КУРС дистанционный\Chicken_06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828675" y="3357563"/>
            <a:ext cx="685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1" name="Группа 96"/>
          <p:cNvGrpSpPr>
            <a:grpSpLocks/>
          </p:cNvGrpSpPr>
          <p:nvPr/>
        </p:nvGrpSpPr>
        <p:grpSpPr bwMode="auto">
          <a:xfrm>
            <a:off x="468313" y="3500438"/>
            <a:ext cx="8386762" cy="3097212"/>
            <a:chOff x="539552" y="3501008"/>
            <a:chExt cx="8387829" cy="3096344"/>
          </a:xfrm>
        </p:grpSpPr>
        <p:pic>
          <p:nvPicPr>
            <p:cNvPr id="2254" name="Picture 3" descr="H:\КУРС дистанционный\Lens_rays_1.png"/>
            <p:cNvPicPr>
              <a:picLocks noChangeAspect="1" noChangeArrowheads="1"/>
            </p:cNvPicPr>
            <p:nvPr/>
          </p:nvPicPr>
          <p:blipFill>
            <a:blip r:embed="rId13" cstate="print"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5076056" y="4293096"/>
              <a:ext cx="3851325" cy="1599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" name="Горизонтальный свиток 98"/>
            <p:cNvSpPr/>
            <p:nvPr/>
          </p:nvSpPr>
          <p:spPr>
            <a:xfrm>
              <a:off x="539552" y="3501008"/>
              <a:ext cx="5328328" cy="3096344"/>
            </a:xfrm>
            <a:prstGeom prst="horizontalScroll">
              <a:avLst/>
            </a:prstGeom>
            <a:solidFill>
              <a:srgbClr val="00B0F0">
                <a:alpha val="3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187334" y="4005692"/>
              <a:ext cx="3745388" cy="206158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Точка, в которой пересекаются лучи после преломления в линзе</a:t>
              </a:r>
              <a:endParaRPr lang="ru-RU" sz="3200" b="1" dirty="0">
                <a:solidFill>
                  <a:schemeClr val="accent5">
                    <a:lumMod val="50000"/>
                  </a:schemeClr>
                </a:solidFill>
                <a:latin typeface="+mn-lt"/>
              </a:endParaRPr>
            </a:p>
          </p:txBody>
        </p:sp>
      </p:grpSp>
      <p:pic>
        <p:nvPicPr>
          <p:cNvPr id="2056" name="Picture 8" descr="http://www.gifpark.su/Gifs/ANIMALS/32m3.gif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144000" y="3141663"/>
            <a:ext cx="1181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2" name="Группа 107"/>
          <p:cNvGrpSpPr>
            <a:grpSpLocks/>
          </p:cNvGrpSpPr>
          <p:nvPr/>
        </p:nvGrpSpPr>
        <p:grpSpPr bwMode="auto">
          <a:xfrm>
            <a:off x="539750" y="3573463"/>
            <a:ext cx="7999413" cy="3024187"/>
            <a:chOff x="539552" y="3573016"/>
            <a:chExt cx="7999536" cy="3024336"/>
          </a:xfrm>
        </p:grpSpPr>
        <p:pic>
          <p:nvPicPr>
            <p:cNvPr id="2251" name="Picture 7" descr="H:\КУРС дистанционный\simptomi-dalnozorkosti.jpg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724128" y="4149080"/>
              <a:ext cx="2814960" cy="1786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0" name="Горизонтальный свиток 109"/>
            <p:cNvSpPr/>
            <p:nvPr/>
          </p:nvSpPr>
          <p:spPr>
            <a:xfrm>
              <a:off x="539552" y="3573016"/>
              <a:ext cx="5472197" cy="3024336"/>
            </a:xfrm>
            <a:prstGeom prst="horizontalScroll">
              <a:avLst/>
            </a:prstGeom>
            <a:solidFill>
              <a:srgbClr val="C00000">
                <a:alpha val="14000"/>
              </a:srgb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187262" y="4004837"/>
              <a:ext cx="4032312" cy="224642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accent2">
                      <a:lumMod val="50000"/>
                    </a:schemeClr>
                  </a:solidFill>
                  <a:latin typeface="+mn-lt"/>
                </a:rPr>
                <a:t>Недостаток зрения, при котором расстояние наилучшего зрения превышает  нормальное значение</a:t>
              </a:r>
              <a:endPara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</a:endParaRPr>
            </a:p>
          </p:txBody>
        </p:sp>
      </p:grpSp>
      <p:pic>
        <p:nvPicPr>
          <p:cNvPr id="112" name="Picture 1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051050" y="0"/>
            <a:ext cx="5113338" cy="690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Бабоч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28324E-6 L 1.20486 -7.28324E-6 " pathEditMode="relative" ptsTypes="AA">
                                      <p:cBhvr>
                                        <p:cTn id="11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49 0.01179 L 1.25295 0.6409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-1.18125 0.69305 " pathEditMode="relative" ptsTypes="AA">
                                      <p:cBhvr>
                                        <p:cTn id="7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C -0.30191 -0.21273 -0.60365 -0.425 -0.54289 -0.59792 C -0.48212 -0.77084 0.21111 -0.96297 0.36423 -1.0382 C 0.51736 -1.1132 0.37395 -1.04792 0.37569 -1.04954 " pathEditMode="relative" ptsTypes="aaaA">
                                      <p:cBhvr>
                                        <p:cTn id="90" dur="3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1.14184 -7.40741E-7 " pathEditMode="relative" ptsTypes="AA">
                                      <p:cBhvr>
                                        <p:cTn id="117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6.93802E-7 L -1.12621 0.01063 " pathEditMode="relative" ptsTypes="AA">
                                      <p:cBhvr>
                                        <p:cTn id="138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numSld="2">
                <p:cTn id="17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10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468313" y="4365625"/>
            <a:ext cx="2901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alibri" pitchFamily="34" charset="0"/>
                <a:hlinkClick r:id="rId2"/>
              </a:rPr>
              <a:t>  </a:t>
            </a:r>
            <a:r>
              <a:rPr lang="en-US" sz="1400">
                <a:latin typeface="Calibri" pitchFamily="34" charset="0"/>
                <a:hlinkClick r:id="rId2"/>
              </a:rPr>
              <a:t>http://miranimashek.com/photo/16</a:t>
            </a:r>
            <a:endParaRPr lang="ru-RU" sz="1400">
              <a:latin typeface="Calibri" pitchFamily="34" charset="0"/>
              <a:hlinkClick r:id="rId3"/>
            </a:endParaRPr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539750" y="2852738"/>
            <a:ext cx="4895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  <a:hlinkClick r:id="rId4"/>
              </a:rPr>
              <a:t>http://s2.narmed.ru/p/articles/1106/400_400.jpg</a:t>
            </a:r>
            <a:endParaRPr lang="ru-RU" sz="1400">
              <a:latin typeface="Calibri" pitchFamily="34" charset="0"/>
              <a:hlinkClick r:id="rId5"/>
            </a:endParaRP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539750" y="3213100"/>
            <a:ext cx="3468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  <a:hlinkClick r:id="rId6"/>
              </a:rPr>
              <a:t>http://skill.ru/images/2005/08/09/60151.jpg</a:t>
            </a:r>
            <a:endParaRPr lang="ru-RU" sz="1400">
              <a:latin typeface="Calibri" pitchFamily="34" charset="0"/>
              <a:hlinkClick r:id="rId5"/>
            </a:endParaRPr>
          </a:p>
        </p:txBody>
      </p:sp>
      <p:sp>
        <p:nvSpPr>
          <p:cNvPr id="3077" name="Прямоугольник 4"/>
          <p:cNvSpPr>
            <a:spLocks noChangeArrowheads="1"/>
          </p:cNvSpPr>
          <p:nvPr/>
        </p:nvSpPr>
        <p:spPr bwMode="auto">
          <a:xfrm>
            <a:off x="539750" y="3573463"/>
            <a:ext cx="7200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  <a:hlinkClick r:id="rId7"/>
              </a:rPr>
              <a:t>http://www.gazetairkutsk.ru/wp-content/uploads/2009/09/8222.jpg</a:t>
            </a:r>
            <a:endParaRPr lang="ru-RU" sz="1400">
              <a:latin typeface="Calibri" pitchFamily="34" charset="0"/>
              <a:hlinkClick r:id="rId6"/>
            </a:endParaRPr>
          </a:p>
        </p:txBody>
      </p:sp>
      <p:sp>
        <p:nvSpPr>
          <p:cNvPr id="3078" name="Прямоугольник 5"/>
          <p:cNvSpPr>
            <a:spLocks noChangeArrowheads="1"/>
          </p:cNvSpPr>
          <p:nvPr/>
        </p:nvSpPr>
        <p:spPr bwMode="auto">
          <a:xfrm>
            <a:off x="468313" y="1412875"/>
            <a:ext cx="662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  <a:hlinkClick r:id="rId8"/>
              </a:rPr>
              <a:t>  </a:t>
            </a:r>
            <a:r>
              <a:rPr lang="en-US" sz="1400">
                <a:latin typeface="Calibri" pitchFamily="34" charset="0"/>
                <a:hlinkClick r:id="rId8"/>
              </a:rPr>
              <a:t>http://arttower.ru/wiki/images/c/c4/Lens_rays_1.png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3079" name="Прямоугольник 6"/>
          <p:cNvSpPr>
            <a:spLocks noChangeArrowheads="1"/>
          </p:cNvSpPr>
          <p:nvPr/>
        </p:nvSpPr>
        <p:spPr bwMode="auto">
          <a:xfrm>
            <a:off x="539750" y="1700213"/>
            <a:ext cx="7272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  <a:hlinkClick r:id="rId9"/>
              </a:rPr>
              <a:t>http://h4.img.mediacache.rugion.ru/_i/forum/files/97/21/27/9721271_0s198_1323776919.jpg</a:t>
            </a:r>
            <a:endParaRPr lang="ru-RU" sz="1400">
              <a:latin typeface="Calibri" pitchFamily="34" charset="0"/>
              <a:hlinkClick r:id="rId8"/>
            </a:endParaRPr>
          </a:p>
        </p:txBody>
      </p:sp>
      <p:sp>
        <p:nvSpPr>
          <p:cNvPr id="3080" name="Прямоугольник 7"/>
          <p:cNvSpPr>
            <a:spLocks noChangeArrowheads="1"/>
          </p:cNvSpPr>
          <p:nvPr/>
        </p:nvSpPr>
        <p:spPr bwMode="auto">
          <a:xfrm>
            <a:off x="539750" y="2060575"/>
            <a:ext cx="7272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  <a:hlinkClick r:id="rId10"/>
              </a:rPr>
              <a:t>http://rufact.org/media/static/i/slovary/wordsimgs/bres/dalnozorkost.jpg</a:t>
            </a:r>
            <a:endParaRPr lang="ru-RU" sz="1400">
              <a:latin typeface="Calibri" pitchFamily="34" charset="0"/>
              <a:hlinkClick r:id="rId9"/>
            </a:endParaRPr>
          </a:p>
        </p:txBody>
      </p:sp>
      <p:sp>
        <p:nvSpPr>
          <p:cNvPr id="3081" name="Прямоугольник 8"/>
          <p:cNvSpPr>
            <a:spLocks noChangeArrowheads="1"/>
          </p:cNvSpPr>
          <p:nvPr/>
        </p:nvSpPr>
        <p:spPr bwMode="auto">
          <a:xfrm>
            <a:off x="539750" y="2492375"/>
            <a:ext cx="7272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  <a:hlinkClick r:id="rId5"/>
              </a:rPr>
              <a:t>http://kardiolog-online.com/images/stories/simptomi-dalnozorkosti.jpg</a:t>
            </a:r>
            <a:endParaRPr lang="ru-RU" sz="1400">
              <a:latin typeface="Calibri" pitchFamily="34" charset="0"/>
              <a:hlinkClick r:id="rId10"/>
            </a:endParaRPr>
          </a:p>
        </p:txBody>
      </p:sp>
      <p:sp>
        <p:nvSpPr>
          <p:cNvPr id="3082" name="Прямоугольник 9"/>
          <p:cNvSpPr>
            <a:spLocks noChangeArrowheads="1"/>
          </p:cNvSpPr>
          <p:nvPr/>
        </p:nvSpPr>
        <p:spPr bwMode="auto">
          <a:xfrm>
            <a:off x="468313" y="4005263"/>
            <a:ext cx="7559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  <a:hlinkClick r:id="rId3"/>
              </a:rPr>
              <a:t>  </a:t>
            </a:r>
            <a:r>
              <a:rPr lang="en-US" sz="1400">
                <a:latin typeface="Calibri" pitchFamily="34" charset="0"/>
                <a:hlinkClick r:id="rId3"/>
              </a:rPr>
              <a:t>http://img0.liveinternet.ru/images/attach/c/0/35/175/35175245_8869632_8252350_i_bg_07.jpg</a:t>
            </a:r>
            <a:endParaRPr lang="ru-RU" sz="1400">
              <a:latin typeface="Calibri" pitchFamily="34" charset="0"/>
              <a:hlinkClick r:id="rId6"/>
            </a:endParaRPr>
          </a:p>
        </p:txBody>
      </p:sp>
      <p:sp>
        <p:nvSpPr>
          <p:cNvPr id="3083" name="Прямоугольник 10"/>
          <p:cNvSpPr>
            <a:spLocks noChangeArrowheads="1"/>
          </p:cNvSpPr>
          <p:nvPr/>
        </p:nvSpPr>
        <p:spPr bwMode="auto">
          <a:xfrm>
            <a:off x="395288" y="4724400"/>
            <a:ext cx="7200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  <a:hlinkClick r:id="rId11"/>
              </a:rPr>
              <a:t>     </a:t>
            </a:r>
            <a:r>
              <a:rPr lang="en-US" sz="1400">
                <a:latin typeface="Calibri" pitchFamily="34" charset="0"/>
                <a:hlinkClick r:id="rId11"/>
              </a:rPr>
              <a:t>http://www.gifpark.su/Gifs/ANIMALS/ani-bird_blue.gif</a:t>
            </a:r>
            <a:endParaRPr lang="ru-RU" sz="1400">
              <a:latin typeface="Calibri" pitchFamily="34" charset="0"/>
              <a:hlinkClick r:id="rId7"/>
            </a:endParaRPr>
          </a:p>
        </p:txBody>
      </p:sp>
      <p:sp>
        <p:nvSpPr>
          <p:cNvPr id="3084" name="Прямоугольник 11"/>
          <p:cNvSpPr>
            <a:spLocks noChangeArrowheads="1"/>
          </p:cNvSpPr>
          <p:nvPr/>
        </p:nvSpPr>
        <p:spPr bwMode="auto">
          <a:xfrm>
            <a:off x="395288" y="5157788"/>
            <a:ext cx="8064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  <a:hlinkClick r:id="rId12"/>
              </a:rPr>
              <a:t>     </a:t>
            </a:r>
            <a:r>
              <a:rPr lang="en-US" sz="1200">
                <a:latin typeface="Calibri" pitchFamily="34" charset="0"/>
                <a:hlinkClick r:id="rId12"/>
              </a:rPr>
              <a:t>http://b-track.ru/song/5361/%D0%94%D0%B5%D1%82%D1%81%D0%BA%D0%B8%D0%B5-</a:t>
            </a:r>
            <a:r>
              <a:rPr lang="ru-RU" sz="1200">
                <a:latin typeface="Calibri" pitchFamily="34" charset="0"/>
                <a:hlinkClick r:id="rId12"/>
              </a:rPr>
              <a:t>    </a:t>
            </a:r>
            <a:r>
              <a:rPr lang="en-US" sz="1200">
                <a:latin typeface="Calibri" pitchFamily="34" charset="0"/>
                <a:hlinkClick r:id="rId12"/>
              </a:rPr>
              <a:t>%D0%9F%D0%B5%D1%81%D0%BD%D0%B8/%D0%91%D0%B0%D0%B1%D0%BE%D1%87%D0%BA%D0%B0/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3085" name="Прямоугольник 12"/>
          <p:cNvSpPr>
            <a:spLocks noChangeArrowheads="1"/>
          </p:cNvSpPr>
          <p:nvPr/>
        </p:nvSpPr>
        <p:spPr bwMode="auto">
          <a:xfrm>
            <a:off x="395288" y="5661025"/>
            <a:ext cx="806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  <a:hlinkClick r:id="rId13"/>
              </a:rPr>
              <a:t>      </a:t>
            </a:r>
            <a:r>
              <a:rPr lang="en-US" sz="1200">
                <a:latin typeface="Calibri" pitchFamily="34" charset="0"/>
                <a:hlinkClick r:id="rId13"/>
              </a:rPr>
              <a:t>http://b-track.ru/song/16713/%D0%94%D0%B5%D1%82%D1%81%D0%BA%D0%B8%D0%B5-%D0%9F%D0%B5%D1%81%D0%BD%D0%B8/%D0%92%D0%B5%D1%81%D0%B5%D0%BB%D1%8B%D0%B9-%D0%9A%D0%BE%D0%BD%D1%86%D0%B5%D1%80%D1%82/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3086" name="TextBox 13"/>
          <p:cNvSpPr txBox="1">
            <a:spLocks noChangeArrowheads="1"/>
          </p:cNvSpPr>
          <p:nvPr/>
        </p:nvSpPr>
        <p:spPr bwMode="auto">
          <a:xfrm>
            <a:off x="539750" y="836613"/>
            <a:ext cx="784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		Используемые интернет-ресурсы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190</Words>
  <Application>Microsoft Office PowerPoint</Application>
  <PresentationFormat>Экран (4:3)</PresentationFormat>
  <Paragraphs>76</Paragraphs>
  <Slides>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Arial</vt:lpstr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мамочка</cp:lastModifiedBy>
  <cp:revision>119</cp:revision>
  <dcterms:modified xsi:type="dcterms:W3CDTF">2013-08-25T20:26:50Z</dcterms:modified>
</cp:coreProperties>
</file>