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0" r:id="rId1"/>
  </p:sldMasterIdLst>
  <p:notesMasterIdLst>
    <p:notesMasterId r:id="rId32"/>
  </p:notesMasterIdLst>
  <p:handoutMasterIdLst>
    <p:handoutMasterId r:id="rId33"/>
  </p:handoutMasterIdLst>
  <p:sldIdLst>
    <p:sldId id="460" r:id="rId2"/>
    <p:sldId id="461" r:id="rId3"/>
    <p:sldId id="447" r:id="rId4"/>
    <p:sldId id="446" r:id="rId5"/>
    <p:sldId id="448" r:id="rId6"/>
    <p:sldId id="449" r:id="rId7"/>
    <p:sldId id="450" r:id="rId8"/>
    <p:sldId id="451" r:id="rId9"/>
    <p:sldId id="455" r:id="rId10"/>
    <p:sldId id="456" r:id="rId11"/>
    <p:sldId id="500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499" r:id="rId29"/>
    <p:sldId id="523" r:id="rId30"/>
    <p:sldId id="52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kiosk/>
    <p:sldRg st="1" end="4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CC"/>
    <a:srgbClr val="9900FF"/>
    <a:srgbClr val="FF0000"/>
    <a:srgbClr val="6600CC"/>
    <a:srgbClr val="FF3300"/>
    <a:srgbClr val="6666FF"/>
    <a:srgbClr val="FF9900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922ED-B74C-4C8B-8287-ACDB80E3657F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AEF69-B53D-406D-BA47-DBF7BAC910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69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D37B5-FCFB-4742-A646-7E3E36E7FC28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B063-4870-4175-BC5A-838A843CCC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99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500174"/>
            <a:ext cx="4043363" cy="642942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4"/>
          </p:nvPr>
        </p:nvSpPr>
        <p:spPr>
          <a:xfrm>
            <a:off x="4643437" y="1500174"/>
            <a:ext cx="4043363" cy="642942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2" y="273060"/>
            <a:ext cx="5111751" cy="585311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43511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7213" y="285730"/>
            <a:ext cx="3043231" cy="1143008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513702-E0AF-4D3B-BD86-0376970D658D}" type="datetimeFigureOut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4883ED-C4EE-4629-B4DF-4BC0CF7D53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653" r:id="rId12"/>
    <p:sldLayoutId id="2147483654" r:id="rId13"/>
    <p:sldLayoutId id="2147483655" r:id="rId14"/>
    <p:sldLayoutId id="2147483656" r:id="rId15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571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       МДОУ                                                                                                     «</a:t>
            </a:r>
            <a:r>
              <a:rPr lang="ru-RU" sz="2400" b="1" dirty="0">
                <a:solidFill>
                  <a:srgbClr val="C00000"/>
                </a:solidFill>
              </a:rPr>
              <a:t>Детский сад № 99 комбинированного </a:t>
            </a:r>
            <a:r>
              <a:rPr lang="ru-RU" sz="2400" b="1" dirty="0" smtClean="0">
                <a:solidFill>
                  <a:srgbClr val="C00000"/>
                </a:solidFill>
              </a:rPr>
              <a:t>вида»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                          </a:t>
            </a:r>
            <a:r>
              <a:rPr lang="ru-RU" sz="2700" b="1" dirty="0" err="1" smtClean="0">
                <a:solidFill>
                  <a:srgbClr val="C00000"/>
                </a:solidFill>
              </a:rPr>
              <a:t>г.Саранска</a:t>
            </a:r>
            <a:r>
              <a:rPr lang="en-US" sz="2700" b="1" dirty="0" smtClean="0">
                <a:solidFill>
                  <a:srgbClr val="C00000"/>
                </a:solidFill>
              </a:rPr>
              <a:t/>
            </a:r>
            <a:br>
              <a:rPr lang="en-US" sz="2700" b="1" dirty="0" smtClean="0">
                <a:solidFill>
                  <a:srgbClr val="C00000"/>
                </a:solidFill>
              </a:rPr>
            </a:b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005064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ПОЗНАВАТЕЛЬНО-ИССЛЕДОВАТЕЛЬСКИЙ ПРОЕКТ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«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РОССИЯ- РОДИНА МОЯ!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наталья\Desktop\флаг\890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66863"/>
            <a:ext cx="57150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 advTm="4621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ПЕРСПЕКТИВНОЕ ПЛАНИРОВАНИЕ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u="sng" dirty="0">
                <a:solidFill>
                  <a:srgbClr val="0033CC"/>
                </a:solidFill>
              </a:rPr>
              <a:t>Сентябрь</a:t>
            </a:r>
            <a:r>
              <a:rPr lang="en-US" u="sng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dirty="0"/>
              <a:t> </a:t>
            </a:r>
            <a:r>
              <a:rPr lang="ru-RU" dirty="0" smtClean="0"/>
              <a:t>1.Беседа </a:t>
            </a:r>
            <a:r>
              <a:rPr lang="ru-RU" dirty="0"/>
              <a:t>по ознакомлению с окружающим </a:t>
            </a:r>
            <a:r>
              <a:rPr lang="ru-RU" dirty="0" smtClean="0"/>
              <a:t>с </a:t>
            </a:r>
            <a:r>
              <a:rPr lang="ru-RU" dirty="0"/>
              <a:t>детьми «Наша страна </a:t>
            </a:r>
            <a:r>
              <a:rPr lang="ru-RU" dirty="0" smtClean="0"/>
              <a:t>Россия»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0033CC"/>
                </a:solidFill>
              </a:rPr>
              <a:t>Задачи</a:t>
            </a:r>
            <a:r>
              <a:rPr lang="ru-RU" dirty="0">
                <a:solidFill>
                  <a:srgbClr val="0033CC"/>
                </a:solidFill>
              </a:rPr>
              <a:t>:</a:t>
            </a:r>
          </a:p>
          <a:p>
            <a:pPr lvl="0"/>
            <a:r>
              <a:rPr lang="ru-RU" dirty="0"/>
              <a:t>Формировать в воображении детей образ Родины, представление о России как о родной </a:t>
            </a:r>
            <a:r>
              <a:rPr lang="ru-RU" dirty="0" smtClean="0"/>
              <a:t>стране ; воспитывать </a:t>
            </a:r>
            <a:r>
              <a:rPr lang="ru-RU" dirty="0"/>
              <a:t>патриотические чувства.</a:t>
            </a:r>
          </a:p>
          <a:p>
            <a:r>
              <a:rPr lang="ru-RU" dirty="0"/>
              <a:t> </a:t>
            </a:r>
            <a:r>
              <a:rPr lang="ru-RU" dirty="0" smtClean="0"/>
              <a:t>2</a:t>
            </a:r>
            <a:r>
              <a:rPr lang="ru-RU" dirty="0"/>
              <a:t>. НОД по ознакомлению с окружающим </a:t>
            </a:r>
            <a:r>
              <a:rPr lang="ru-RU" dirty="0" smtClean="0"/>
              <a:t>детей </a:t>
            </a:r>
            <a:r>
              <a:rPr lang="ru-RU" dirty="0"/>
              <a:t>подготовительной группы</a:t>
            </a:r>
            <a:br>
              <a:rPr lang="ru-RU" dirty="0"/>
            </a:br>
            <a:r>
              <a:rPr lang="ru-RU" dirty="0"/>
              <a:t>«Русские народные промыслы»</a:t>
            </a:r>
            <a:br>
              <a:rPr lang="ru-RU" dirty="0"/>
            </a:br>
            <a:r>
              <a:rPr lang="ru-RU" dirty="0" smtClean="0">
                <a:solidFill>
                  <a:srgbClr val="0033CC"/>
                </a:solidFill>
              </a:rPr>
              <a:t>Задачи</a:t>
            </a:r>
            <a:r>
              <a:rPr lang="ru-RU" dirty="0">
                <a:solidFill>
                  <a:srgbClr val="0033CC"/>
                </a:solidFill>
              </a:rPr>
              <a:t>:</a:t>
            </a:r>
          </a:p>
          <a:p>
            <a:pPr lvl="0"/>
            <a:r>
              <a:rPr lang="ru-RU" dirty="0"/>
              <a:t>Расширять и закреплять представления детей о русских народных промыслах;</a:t>
            </a:r>
          </a:p>
          <a:p>
            <a:pPr lvl="0"/>
            <a:r>
              <a:rPr lang="ru-RU" dirty="0"/>
              <a:t> Побуждать детей восхищаться народными умельцами и предметами их творчества;</a:t>
            </a:r>
          </a:p>
          <a:p>
            <a:pPr lvl="0"/>
            <a:r>
              <a:rPr lang="ru-RU" dirty="0"/>
              <a:t>Обогатить словарь детей словами: </a:t>
            </a:r>
            <a:r>
              <a:rPr lang="ru-RU" dirty="0" smtClean="0"/>
              <a:t>Хохлома</a:t>
            </a:r>
            <a:r>
              <a:rPr lang="ru-RU" dirty="0"/>
              <a:t>; </a:t>
            </a:r>
            <a:r>
              <a:rPr lang="ru-RU" dirty="0" err="1"/>
              <a:t>Филимоновская</a:t>
            </a:r>
            <a:r>
              <a:rPr lang="ru-RU" dirty="0"/>
              <a:t>, Богородская, Дымковская игрушки; </a:t>
            </a:r>
            <a:r>
              <a:rPr lang="ru-RU" dirty="0" err="1"/>
              <a:t>Жостовские</a:t>
            </a:r>
            <a:r>
              <a:rPr lang="ru-RU" dirty="0"/>
              <a:t> подносы; Палехские шкатулки.	</a:t>
            </a:r>
          </a:p>
        </p:txBody>
      </p:sp>
    </p:spTree>
    <p:custDataLst>
      <p:tags r:id="rId1"/>
    </p:custDataLst>
  </p:cSld>
  <p:clrMapOvr>
    <a:masterClrMapping/>
  </p:clrMapOvr>
  <p:transition spd="med" advTm="803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1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Сценарий литературно-творческого вечера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«Что мы Родиной зовём?»</a:t>
            </a:r>
            <a:r>
              <a:rPr lang="ru-RU" dirty="0"/>
              <a:t>   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r>
              <a:rPr lang="ru-RU" b="1" dirty="0"/>
              <a:t> </a:t>
            </a:r>
            <a:endParaRPr lang="ru-RU" dirty="0"/>
          </a:p>
          <a:p>
            <a:pPr lvl="0"/>
            <a:r>
              <a:rPr lang="ru-RU" dirty="0"/>
              <a:t>Закрепить в памяти детей русские народные песни, правила русских народных игр;</a:t>
            </a:r>
          </a:p>
          <a:p>
            <a:pPr lvl="0"/>
            <a:r>
              <a:rPr lang="ru-RU" dirty="0"/>
              <a:t>Побуждать детей играть в эти игры в свободное от занятий время.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4.Консультация для родителей «Роль семьи в патриотическом воспитании ребёнка».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479042"/>
      </p:ext>
    </p:extLst>
  </p:cSld>
  <p:clrMapOvr>
    <a:masterClrMapping/>
  </p:clrMapOvr>
  <p:transition spd="med" advTm="173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0804" y="-204484"/>
            <a:ext cx="73448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/>
          </a:p>
          <a:p>
            <a:r>
              <a:rPr lang="ru-RU" b="1" u="sng" dirty="0">
                <a:solidFill>
                  <a:srgbClr val="0033CC"/>
                </a:solidFill>
              </a:rPr>
              <a:t>О</a:t>
            </a:r>
            <a:r>
              <a:rPr lang="ru-RU" b="1" u="sng" dirty="0" smtClean="0">
                <a:solidFill>
                  <a:srgbClr val="0033CC"/>
                </a:solidFill>
              </a:rPr>
              <a:t>ктябрь</a:t>
            </a:r>
            <a:r>
              <a:rPr lang="ru-RU" b="1" u="sng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1.</a:t>
            </a:r>
            <a:r>
              <a:rPr lang="ru-RU" dirty="0"/>
              <a:t> </a:t>
            </a:r>
            <a:r>
              <a:rPr lang="ru-RU" b="1" dirty="0"/>
              <a:t>Проведение дидактических игр: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«Узнай наш флаг (герб)»;</a:t>
            </a:r>
            <a:br>
              <a:rPr lang="ru-RU" dirty="0"/>
            </a:br>
            <a:r>
              <a:rPr lang="ru-RU" dirty="0"/>
              <a:t>- «Иностранец»</a:t>
            </a:r>
            <a:br>
              <a:rPr lang="ru-RU" dirty="0"/>
            </a:br>
            <a:r>
              <a:rPr lang="ru-RU" dirty="0"/>
              <a:t>- «Чей костюм?»;</a:t>
            </a:r>
            <a:br>
              <a:rPr lang="ru-RU" dirty="0"/>
            </a:br>
            <a:r>
              <a:rPr lang="ru-RU" dirty="0"/>
              <a:t>- «Укрась кокошник (Сорку)»;</a:t>
            </a:r>
            <a:br>
              <a:rPr lang="ru-RU" dirty="0"/>
            </a:br>
            <a:r>
              <a:rPr lang="ru-RU" dirty="0"/>
              <a:t>- «С какого дерева листок»;</a:t>
            </a:r>
            <a:br>
              <a:rPr lang="ru-RU" dirty="0"/>
            </a:br>
            <a:r>
              <a:rPr lang="ru-RU" dirty="0"/>
              <a:t>- «Чей хвост, чья голова»;</a:t>
            </a:r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В игровой форме дать детям необходимые знания по патриотическому развитию (экологии, краеведению) ;</a:t>
            </a:r>
          </a:p>
          <a:p>
            <a:pPr lvl="0"/>
            <a:r>
              <a:rPr lang="ru-RU" dirty="0"/>
              <a:t>Повысить интерес детей к истории своего города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b="1" dirty="0"/>
              <a:t>НОД по ознакомлению с окружающим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детей подготовительной группы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«Города России»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ru-RU" dirty="0">
                <a:solidFill>
                  <a:srgbClr val="0033CC"/>
                </a:solidFill>
              </a:rPr>
              <a:t>: </a:t>
            </a:r>
          </a:p>
          <a:p>
            <a:pPr lvl="0"/>
            <a:r>
              <a:rPr lang="ru-RU" dirty="0"/>
              <a:t>Познакомить детей с крупными городами России, с историей Санкт - Петербурга, </a:t>
            </a:r>
          </a:p>
          <a:p>
            <a:pPr lvl="0"/>
            <a:r>
              <a:rPr lang="ru-RU" dirty="0"/>
              <a:t>Побуждать детей восхищаться красотой Санкт - Петербурга, </a:t>
            </a:r>
          </a:p>
          <a:p>
            <a:pPr lvl="0"/>
            <a:r>
              <a:rPr lang="ru-RU" dirty="0"/>
              <a:t>Воспитывать патриотические чувства.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9900133"/>
      </p:ext>
    </p:extLst>
  </p:cSld>
  <p:clrMapOvr>
    <a:masterClrMapping/>
  </p:clrMapOvr>
  <p:transition spd="med" advTm="266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63184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Беседа по ознакомлению с окружающим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«Голубые реки России»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ru-RU" dirty="0">
                <a:solidFill>
                  <a:srgbClr val="0033CC"/>
                </a:solidFill>
              </a:rPr>
              <a:t>:</a:t>
            </a:r>
          </a:p>
          <a:p>
            <a:pPr lvl="0"/>
            <a:r>
              <a:rPr lang="ru-RU" dirty="0"/>
              <a:t>Расширять представления детей о природе России,</a:t>
            </a:r>
          </a:p>
          <a:p>
            <a:pPr lvl="0"/>
            <a:r>
              <a:rPr lang="ru-RU" dirty="0"/>
              <a:t>Познакомить с названиями рек, с озером Байкал.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4. Сочинение описательных рассказов о малой родине (Саранске), стихов.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Учить детей составлять описательные рассказы о красоте природы Мордовии, о благоустройстве </a:t>
            </a:r>
            <a:r>
              <a:rPr lang="ru-RU" dirty="0" err="1"/>
              <a:t>г.Саранска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Побуждать детей излагать свои мысли и правильно их сформулировать при составлении рассказа.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7211979"/>
      </p:ext>
    </p:extLst>
  </p:cSld>
  <p:clrMapOvr>
    <a:masterClrMapping/>
  </p:clrMapOvr>
  <p:transition spd="med" advTm="1506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94692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33CC"/>
                </a:solidFill>
              </a:rPr>
              <a:t>Ноябрь</a:t>
            </a:r>
            <a:r>
              <a:rPr lang="ru-RU" b="1" u="sng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1. НОД «Символы России 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 Углубить знания детей о символах России ;</a:t>
            </a:r>
          </a:p>
          <a:p>
            <a:pPr lvl="0"/>
            <a:r>
              <a:rPr lang="ru-RU" dirty="0"/>
              <a:t>Познакомить с историей их возникновения; воспитать чувство гордости за свою страну.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2.Познавательная беседа « НАША РОДИНА - РОССИЯ, НАШ ЯЗЫК РУССКИЙ».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/>
              <a:t>Воспитывать у детей любовь к своей Родине, народному творчеству;</a:t>
            </a:r>
            <a:br>
              <a:rPr lang="ru-RU" dirty="0"/>
            </a:br>
            <a:endParaRPr lang="ru-RU" dirty="0"/>
          </a:p>
          <a:p>
            <a:pPr lvl="0"/>
            <a:r>
              <a:rPr lang="ru-RU" dirty="0"/>
              <a:t>Закреплять знание детей о русском фольклоре, познакомить детей с понятием «устное народное творчество»;</a:t>
            </a:r>
            <a:br>
              <a:rPr lang="ru-RU" dirty="0"/>
            </a:br>
            <a:endParaRPr lang="ru-RU" dirty="0"/>
          </a:p>
          <a:p>
            <a:pPr lvl="0"/>
            <a:r>
              <a:rPr lang="ru-RU" dirty="0"/>
              <a:t>Активизировать словарь детей русскими </a:t>
            </a:r>
            <a:r>
              <a:rPr lang="ru-RU" dirty="0" err="1"/>
              <a:t>потешками</a:t>
            </a:r>
            <a:r>
              <a:rPr lang="ru-RU" dirty="0"/>
              <a:t>, пословицами, поговорками;</a:t>
            </a:r>
            <a:br>
              <a:rPr lang="ru-RU" dirty="0"/>
            </a:br>
            <a:endParaRPr lang="ru-RU" dirty="0"/>
          </a:p>
          <a:p>
            <a:pPr lvl="0"/>
            <a:r>
              <a:rPr lang="ru-RU" dirty="0"/>
              <a:t>Закреплять умение поддерживать беседу, активно принимать участие в диалоге;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развивать вербальные, невербальные средства общения.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7094153"/>
      </p:ext>
    </p:extLst>
  </p:cSld>
  <p:clrMapOvr>
    <a:masterClrMapping/>
  </p:clrMapOvr>
  <p:transition spd="med" advTm="1649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79653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3.Выставка творческих работ детей «Я-гражданин Мордовии»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Повысить уровень изобразительных умений детей;</a:t>
            </a:r>
          </a:p>
          <a:p>
            <a:pPr lvl="0"/>
            <a:r>
              <a:rPr lang="ru-RU" dirty="0"/>
              <a:t>Научить детей выражать в рисунке свои чувства (гордость и уважение) за народ и сам город Саранск в целом.</a:t>
            </a:r>
          </a:p>
          <a:p>
            <a:pPr lvl="0"/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4.Семейный праздник «Россия- Родина моя»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Познакомить детей с патриотическим творчеством поэтов , заучивание стихов и песен о России;</a:t>
            </a:r>
          </a:p>
          <a:p>
            <a:pPr lvl="0"/>
            <a:r>
              <a:rPr lang="ru-RU" dirty="0"/>
              <a:t>Возродить в жизнь русские народные игры, ведение хороводов;</a:t>
            </a:r>
          </a:p>
          <a:p>
            <a:pPr lvl="0"/>
            <a:r>
              <a:rPr lang="ru-RU" dirty="0"/>
              <a:t>Привлечь родителей в патриотическое воспитание детей через организацию совместного досуга (праздника).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721593"/>
      </p:ext>
    </p:extLst>
  </p:cSld>
  <p:clrMapOvr>
    <a:masterClrMapping/>
  </p:clrMapOvr>
  <p:transition spd="med" advTm="1986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510540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/>
          </a:p>
          <a:p>
            <a:endParaRPr lang="ru-RU" b="1" u="sng" dirty="0"/>
          </a:p>
          <a:p>
            <a:r>
              <a:rPr lang="ru-RU" b="1" u="sng" dirty="0" smtClean="0">
                <a:solidFill>
                  <a:srgbClr val="0033CC"/>
                </a:solidFill>
              </a:rPr>
              <a:t>Декабрь</a:t>
            </a:r>
            <a:r>
              <a:rPr lang="ru-RU" b="1" u="sng" dirty="0">
                <a:solidFill>
                  <a:srgbClr val="0033CC"/>
                </a:solidFill>
              </a:rPr>
              <a:t>:</a:t>
            </a:r>
            <a:endParaRPr lang="ru-RU" sz="1400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sz="1400" dirty="0"/>
          </a:p>
          <a:p>
            <a:r>
              <a:rPr lang="ru-RU" b="1" dirty="0" smtClean="0"/>
              <a:t>1.НОД </a:t>
            </a:r>
            <a:r>
              <a:rPr lang="ru-RU" b="1" dirty="0"/>
              <a:t>по ознакомлению с окружающим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«Климатические зоны России»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33CC"/>
                </a:solidFill>
              </a:rPr>
              <a:t>Задачи</a:t>
            </a:r>
            <a:r>
              <a:rPr lang="ru-RU" dirty="0">
                <a:solidFill>
                  <a:srgbClr val="0033CC"/>
                </a:solidFill>
              </a:rPr>
              <a:t>:</a:t>
            </a:r>
            <a:endParaRPr lang="ru-RU" sz="1600" dirty="0">
              <a:solidFill>
                <a:srgbClr val="0033CC"/>
              </a:solidFill>
            </a:endParaRPr>
          </a:p>
          <a:p>
            <a:pPr lvl="1"/>
            <a:r>
              <a:rPr lang="ru-RU" dirty="0"/>
              <a:t>Познакомить детей с климатическими зонами России: тундрой, тайгой, средней полосой, степью;</a:t>
            </a:r>
            <a:endParaRPr lang="ru-RU" sz="1600" dirty="0"/>
          </a:p>
          <a:p>
            <a:pPr lvl="1"/>
            <a:r>
              <a:rPr lang="ru-RU" dirty="0"/>
              <a:t>Формировать в представлении детей образ огромной по территории Родины;</a:t>
            </a:r>
            <a:endParaRPr lang="ru-RU" sz="1600" dirty="0"/>
          </a:p>
          <a:p>
            <a:pPr lvl="1"/>
            <a:r>
              <a:rPr lang="ru-RU" dirty="0"/>
              <a:t>Воспитывать патриотические чувства.</a:t>
            </a:r>
            <a:endParaRPr lang="ru-RU" sz="1600" dirty="0"/>
          </a:p>
          <a:p>
            <a:r>
              <a:rPr lang="ru-RU" sz="2000" b="1" dirty="0"/>
              <a:t>2.</a:t>
            </a:r>
            <a:r>
              <a:rPr lang="ru-RU" sz="1600" dirty="0"/>
              <a:t> </a:t>
            </a:r>
            <a:r>
              <a:rPr lang="ru-RU" b="1" dirty="0"/>
              <a:t>Разучивание с детьми песен, стихотворений, пословиц, поговорок, чтение сказок, прослушивание музыкальных произведений по данной тематике</a:t>
            </a:r>
            <a:endParaRPr lang="ru-RU" sz="1600" dirty="0"/>
          </a:p>
          <a:p>
            <a:r>
              <a:rPr lang="ru-RU" b="1" dirty="0" smtClean="0">
                <a:solidFill>
                  <a:srgbClr val="0033CC"/>
                </a:solidFill>
              </a:rPr>
              <a:t> 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Познакомить детей с видами патриотической литературы;</a:t>
            </a:r>
            <a:endParaRPr lang="ru-RU" sz="1600" dirty="0"/>
          </a:p>
          <a:p>
            <a:pPr lvl="0"/>
            <a:r>
              <a:rPr lang="ru-RU" dirty="0"/>
              <a:t>Вызвать у детей жалость по отношению к погибшим солдатам и гордость за их храбрость, уважение к ветеранам;</a:t>
            </a:r>
            <a:endParaRPr lang="ru-RU" sz="1600" dirty="0"/>
          </a:p>
          <a:p>
            <a:pPr lvl="0"/>
            <a:r>
              <a:rPr lang="ru-RU" dirty="0"/>
              <a:t>Послушать песни военных лет, вникнуть в суть текстов, прочувствовать настроение лирики, музыку.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56379"/>
      </p:ext>
    </p:extLst>
  </p:cSld>
  <p:clrMapOvr>
    <a:masterClrMapping/>
  </p:clrMapOvr>
  <p:transition spd="med" advTm="156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3.Экскурсия в музей воинской славы (в 32 школу)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Показать  и рассказать детям о военных годах, жизни солдат;</a:t>
            </a:r>
          </a:p>
          <a:p>
            <a:pPr lvl="0"/>
            <a:r>
              <a:rPr lang="ru-RU" dirty="0"/>
              <a:t>Изложить кратко в доступной форме детям историю России в годы ВОВ.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4. Встреча с интересными людьми (ветеранами войны)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Вызвать у детей восхищение подвигами ветеранов, рассмотреть их ордена и награды,</a:t>
            </a:r>
          </a:p>
          <a:p>
            <a:pPr lvl="0"/>
            <a:r>
              <a:rPr lang="ru-RU" dirty="0"/>
              <a:t>попросив рассказать о них.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9825890"/>
      </p:ext>
    </p:extLst>
  </p:cSld>
  <p:clrMapOvr>
    <a:masterClrMapping/>
  </p:clrMapOvr>
  <p:transition spd="med" advTm="1568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5134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33CC"/>
                </a:solidFill>
              </a:rPr>
              <a:t>Январь: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1.НОД по ознакомлению с окружающим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«Какие народы живут в России»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Познакомить детей с многонациональным составом населения России;</a:t>
            </a:r>
          </a:p>
          <a:p>
            <a:pPr lvl="0"/>
            <a:r>
              <a:rPr lang="ru-RU" dirty="0"/>
              <a:t>Воспитывать уважительные, дружелюбные чувства к людям разных национальностей.</a:t>
            </a:r>
          </a:p>
          <a:p>
            <a:r>
              <a:rPr lang="ru-RU" b="1" dirty="0"/>
              <a:t>2.Экскурсия в центр города, к вечному огню. Посещение Музея воинской славы.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Приобщить детей к историческому наследию родного края;</a:t>
            </a:r>
          </a:p>
          <a:p>
            <a:pPr lvl="0"/>
            <a:r>
              <a:rPr lang="ru-RU" dirty="0"/>
              <a:t>Расширить  кругозор маленьких граждан путём организации экскурсий в общественные места нашего города.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8437699"/>
      </p:ext>
    </p:extLst>
  </p:cSld>
  <p:clrMapOvr>
    <a:masterClrMapping/>
  </p:clrMapOvr>
  <p:transition spd="med" advTm="1799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356651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3.Инсценировка </a:t>
            </a:r>
            <a:r>
              <a:rPr lang="ru-RU" b="1" dirty="0"/>
              <a:t>мордовских народных сказок «Как собака друга искала», «Мальчик с пальчик».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Побуждать детей наблюдать, размышлять, рассуждать активно;</a:t>
            </a:r>
          </a:p>
          <a:p>
            <a:pPr lvl="0"/>
            <a:r>
              <a:rPr lang="ru-RU" dirty="0"/>
              <a:t>Донести до понимания дошкольников красоту и своеобразие мордовского фольклора.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4.Использование мордовских подвижных игр  «Раю – раю», «Салки» (Варенец </a:t>
            </a:r>
            <a:r>
              <a:rPr lang="ru-RU" b="1" dirty="0" err="1"/>
              <a:t>понгома</a:t>
            </a:r>
            <a:r>
              <a:rPr lang="ru-RU" b="1" dirty="0"/>
              <a:t>. </a:t>
            </a:r>
            <a:r>
              <a:rPr lang="ru-RU" b="1" dirty="0" err="1"/>
              <a:t>Варяняс</a:t>
            </a:r>
            <a:r>
              <a:rPr lang="ru-RU" b="1" dirty="0"/>
              <a:t> </a:t>
            </a:r>
            <a:r>
              <a:rPr lang="ru-RU" b="1" dirty="0" err="1"/>
              <a:t>повома</a:t>
            </a:r>
            <a:r>
              <a:rPr lang="ru-RU" b="1" dirty="0"/>
              <a:t>), «Котел» (</a:t>
            </a:r>
            <a:r>
              <a:rPr lang="ru-RU" b="1" dirty="0" err="1"/>
              <a:t>Котелсо</a:t>
            </a:r>
            <a:r>
              <a:rPr lang="ru-RU" b="1" dirty="0"/>
              <a:t> </a:t>
            </a:r>
            <a:r>
              <a:rPr lang="ru-RU" b="1" dirty="0" err="1"/>
              <a:t>налксема</a:t>
            </a:r>
            <a:r>
              <a:rPr lang="ru-RU" b="1" dirty="0"/>
              <a:t>. </a:t>
            </a:r>
            <a:r>
              <a:rPr lang="ru-RU" b="1" dirty="0" err="1"/>
              <a:t>Котелсо</a:t>
            </a:r>
            <a:r>
              <a:rPr lang="ru-RU" b="1" dirty="0"/>
              <a:t> </a:t>
            </a:r>
            <a:r>
              <a:rPr lang="ru-RU" b="1" dirty="0" err="1"/>
              <a:t>налхсема</a:t>
            </a:r>
            <a:r>
              <a:rPr lang="ru-RU" b="1" dirty="0"/>
              <a:t> ), Круговой (</a:t>
            </a:r>
            <a:r>
              <a:rPr lang="ru-RU" b="1" dirty="0" err="1"/>
              <a:t>Мячень</a:t>
            </a:r>
            <a:r>
              <a:rPr lang="ru-RU" b="1" dirty="0"/>
              <a:t> </a:t>
            </a:r>
            <a:r>
              <a:rPr lang="ru-RU" b="1" dirty="0" err="1"/>
              <a:t>кунсема</a:t>
            </a:r>
            <a:r>
              <a:rPr lang="ru-RU" b="1" dirty="0"/>
              <a:t>. </a:t>
            </a:r>
            <a:r>
              <a:rPr lang="ru-RU" b="1" dirty="0" err="1"/>
              <a:t>Топса</a:t>
            </a:r>
            <a:r>
              <a:rPr lang="ru-RU" b="1" dirty="0"/>
              <a:t> </a:t>
            </a:r>
            <a:r>
              <a:rPr lang="ru-RU" b="1" dirty="0" err="1"/>
              <a:t>налхсема</a:t>
            </a:r>
            <a:r>
              <a:rPr lang="ru-RU" b="1" dirty="0"/>
              <a:t>) на прогулке и в свободное от НОД время.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Донести до детей многовековой опыт народа, его культуру, традиции;</a:t>
            </a:r>
          </a:p>
          <a:p>
            <a:pPr lvl="0"/>
            <a:r>
              <a:rPr lang="ru-RU" dirty="0"/>
              <a:t>Заострить внимание на особенностях ландшафта, климата, природных явлений, присущих нашему региону.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088247"/>
      </p:ext>
    </p:extLst>
  </p:cSld>
  <p:clrMapOvr>
    <a:masterClrMapping/>
  </p:clrMapOvr>
  <p:transition spd="med" advTm="190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9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АВТОР ПРОЕКТА</a:t>
            </a:r>
            <a:endParaRPr lang="ru-RU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99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sz="4400" b="1" dirty="0" smtClean="0"/>
          </a:p>
          <a:p>
            <a:pPr algn="ctr">
              <a:buNone/>
            </a:pPr>
            <a:r>
              <a:rPr lang="ru-RU" sz="4400" b="1" dirty="0" err="1" smtClean="0">
                <a:solidFill>
                  <a:srgbClr val="FF3300"/>
                </a:solidFill>
              </a:rPr>
              <a:t>Курышова</a:t>
            </a:r>
            <a:r>
              <a:rPr lang="ru-RU" sz="4400" b="1" dirty="0" smtClean="0">
                <a:solidFill>
                  <a:srgbClr val="FF3300"/>
                </a:solidFill>
              </a:rPr>
              <a:t> Евгения Борисовна</a:t>
            </a:r>
          </a:p>
          <a:p>
            <a:pPr algn="ctr">
              <a:buNone/>
            </a:pPr>
            <a:r>
              <a:rPr lang="ru-RU" sz="3600" b="1" dirty="0" smtClean="0"/>
              <a:t>  </a:t>
            </a:r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2200" b="1" dirty="0" smtClean="0"/>
              <a:t> </a:t>
            </a:r>
            <a:r>
              <a:rPr lang="ru-RU" sz="2200" b="1" dirty="0" smtClean="0">
                <a:solidFill>
                  <a:srgbClr val="000066"/>
                </a:solidFill>
              </a:rPr>
              <a:t>воспитатель </a:t>
            </a:r>
            <a:r>
              <a:rPr lang="ru-RU" sz="2200" dirty="0" smtClean="0">
                <a:solidFill>
                  <a:srgbClr val="000066"/>
                </a:solidFill>
              </a:rPr>
              <a:t>второй квалификационной категории</a:t>
            </a:r>
            <a:endParaRPr lang="ru-RU" sz="2200" b="1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rgbClr val="000066"/>
                </a:solidFill>
              </a:rPr>
              <a:t> МДОУ д/с №99 комбинированного вида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000066"/>
                </a:solidFill>
              </a:rPr>
              <a:t>город Саранск Республика Мордовия</a:t>
            </a:r>
            <a:endParaRPr lang="ru-RU" sz="2200" dirty="0" smtClean="0">
              <a:solidFill>
                <a:srgbClr val="000066"/>
              </a:solidFill>
            </a:endParaRPr>
          </a:p>
          <a:p>
            <a:endParaRPr lang="ru-RU" sz="2200" dirty="0"/>
          </a:p>
        </p:txBody>
      </p:sp>
      <p:pic>
        <p:nvPicPr>
          <p:cNvPr id="2050" name="Picture 2" descr="C:\Users\наталья\Desktop\флаг\imgpreview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133600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 advTm="663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33CC"/>
                </a:solidFill>
              </a:rPr>
              <a:t>Февраль:</a:t>
            </a:r>
            <a:endParaRPr lang="ru-RU" sz="1400" dirty="0">
              <a:solidFill>
                <a:srgbClr val="0033CC"/>
              </a:solidFill>
            </a:endParaRPr>
          </a:p>
          <a:p>
            <a:pPr lvl="0"/>
            <a:r>
              <a:rPr lang="ru-RU" b="1" u="sng" dirty="0"/>
              <a:t>НОД-Беседа «Колокола России»</a:t>
            </a: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sz="1400" dirty="0">
              <a:solidFill>
                <a:srgbClr val="0033CC"/>
              </a:solidFill>
            </a:endParaRPr>
          </a:p>
          <a:p>
            <a:pPr lvl="1"/>
            <a:r>
              <a:rPr lang="ru-RU" u="sng" dirty="0"/>
              <a:t>Духовно-нравственное развитие и воспитание детей;</a:t>
            </a:r>
            <a:endParaRPr lang="ru-RU" sz="1400" u="sng" dirty="0"/>
          </a:p>
          <a:p>
            <a:pPr lvl="1"/>
            <a:r>
              <a:rPr lang="ru-RU" u="sng" dirty="0"/>
              <a:t>Изучение и закрепление в памяти дошкольников названий известных русских храмов, церквей, монастырей.</a:t>
            </a:r>
            <a:endParaRPr lang="ru-RU" sz="1400" u="sng" dirty="0"/>
          </a:p>
          <a:p>
            <a:r>
              <a:rPr lang="ru-RU" b="1" dirty="0"/>
              <a:t>2.Посещение краеведческого музея в центре </a:t>
            </a:r>
            <a:r>
              <a:rPr lang="ru-RU" b="1" dirty="0" err="1"/>
              <a:t>г.Саранска</a:t>
            </a:r>
            <a:r>
              <a:rPr lang="ru-RU" b="1" dirty="0"/>
              <a:t> </a:t>
            </a:r>
            <a:endParaRPr lang="ru-RU" sz="1400" dirty="0"/>
          </a:p>
          <a:p>
            <a:r>
              <a:rPr lang="ru-RU" b="1" dirty="0"/>
              <a:t> </a:t>
            </a:r>
            <a:endParaRPr lang="ru-RU" sz="1400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endParaRPr lang="ru-RU" sz="1400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Знакомство детей с природой родной страны, животными, живущими не Земле много лет назад (скелет мамонта);</a:t>
            </a:r>
            <a:endParaRPr lang="ru-RU" sz="1400" dirty="0"/>
          </a:p>
          <a:p>
            <a:pPr lvl="0"/>
            <a:r>
              <a:rPr lang="ru-RU" dirty="0"/>
              <a:t>Изучение мордовского быта, мордовской культуры.</a:t>
            </a:r>
            <a:endParaRPr lang="ru-RU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0454832"/>
      </p:ext>
    </p:extLst>
  </p:cSld>
  <p:clrMapOvr>
    <a:masterClrMapping/>
  </p:clrMapOvr>
  <p:transition spd="med" advTm="171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843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3.Беседа с детьми о празднике - Дне защитника Отечества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Продолжать знакомить детей с людьми, прославившими Россию;</a:t>
            </a:r>
          </a:p>
          <a:p>
            <a:pPr lvl="0"/>
            <a:r>
              <a:rPr lang="ru-RU" dirty="0"/>
              <a:t>Вызвать у детей эмоциональный отклик к подвигам </a:t>
            </a:r>
            <a:r>
              <a:rPr lang="ru-RU" dirty="0" smtClean="0"/>
              <a:t>солдат.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4.Посещение памятников погибшим солдатам в районе города 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Воспитание уважения и чувства благодарности к героям Вов;</a:t>
            </a:r>
          </a:p>
          <a:p>
            <a:pPr lvl="0"/>
            <a:r>
              <a:rPr lang="ru-RU" dirty="0"/>
              <a:t>Воспитание патриотизма в детях.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317785"/>
      </p:ext>
    </p:extLst>
  </p:cSld>
  <p:clrMapOvr>
    <a:masterClrMapping/>
  </p:clrMapOvr>
  <p:transition spd="med" advTm="170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33CC"/>
                </a:solidFill>
              </a:rPr>
              <a:t>Март: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1.Беседа о народном </a:t>
            </a:r>
            <a:r>
              <a:rPr lang="ru-RU" b="1" dirty="0" smtClean="0"/>
              <a:t>юморе - </a:t>
            </a:r>
            <a:r>
              <a:rPr lang="ru-RU" b="1" dirty="0"/>
              <a:t>«Шутку </a:t>
            </a:r>
            <a:r>
              <a:rPr lang="ru-RU" b="1" dirty="0" smtClean="0"/>
              <a:t>шутить - людей </a:t>
            </a:r>
            <a:r>
              <a:rPr lang="ru-RU" b="1" dirty="0"/>
              <a:t>насмешить»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 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Побеседовать с детьми о народном юморе;</a:t>
            </a:r>
          </a:p>
          <a:p>
            <a:pPr lvl="0"/>
            <a:r>
              <a:rPr lang="ru-RU" dirty="0"/>
              <a:t>Познакомить детей с такими видами литературных текстов</a:t>
            </a:r>
            <a:r>
              <a:rPr lang="ru-RU" dirty="0" smtClean="0"/>
              <a:t>, как </a:t>
            </a:r>
            <a:r>
              <a:rPr lang="ru-RU" dirty="0"/>
              <a:t>докучные сказки</a:t>
            </a:r>
            <a:r>
              <a:rPr lang="ru-RU" dirty="0" smtClean="0"/>
              <a:t>, </a:t>
            </a:r>
            <a:r>
              <a:rPr lang="ru-RU" dirty="0" err="1" smtClean="0"/>
              <a:t>скороговорки,дразнилки</a:t>
            </a:r>
            <a:r>
              <a:rPr lang="ru-RU" dirty="0"/>
              <a:t>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2.НОД «Путешествие на златогривой чудо-тройке»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  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Знакомство детей с образом коня в русском народном декоративно-прикладном творчестве;</a:t>
            </a:r>
          </a:p>
          <a:p>
            <a:pPr lvl="0"/>
            <a:r>
              <a:rPr lang="ru-RU" dirty="0"/>
              <a:t>Прослушать народные песни, воспевающие русскую тройку (в грамзаписи)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186739"/>
      </p:ext>
    </p:extLst>
  </p:cSld>
  <p:clrMapOvr>
    <a:masterClrMapping/>
  </p:clrMapOvr>
  <p:transition spd="med" advTm="180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3.Беседа «На героя и слава бежит»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Рассказ о русских богатырях; </a:t>
            </a:r>
          </a:p>
          <a:p>
            <a:pPr lvl="0"/>
            <a:r>
              <a:rPr lang="ru-RU" dirty="0"/>
              <a:t>Вызвать у детей желание быть такими же сильными и смелыми, как богатыри земли Русской.</a:t>
            </a:r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ru-RU" b="1" dirty="0"/>
              <a:t>4.Посещение представления «Проводы зимы» в центре города</a:t>
            </a:r>
            <a:endParaRPr lang="ru-RU" dirty="0"/>
          </a:p>
          <a:p>
            <a:r>
              <a:rPr lang="ru-RU" b="1" dirty="0"/>
              <a:t> 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Задачи:</a:t>
            </a:r>
            <a:r>
              <a:rPr lang="ru-RU" b="1" dirty="0"/>
              <a:t> </a:t>
            </a:r>
            <a:endParaRPr lang="ru-RU" dirty="0"/>
          </a:p>
          <a:p>
            <a:pPr lvl="0"/>
            <a:r>
              <a:rPr lang="ru-RU" dirty="0"/>
              <a:t>Рассказать детям о Масленице;</a:t>
            </a:r>
          </a:p>
          <a:p>
            <a:pPr lvl="0"/>
            <a:r>
              <a:rPr lang="ru-RU" dirty="0"/>
              <a:t>Послушать песни, частушки, посмотреть танцы</a:t>
            </a:r>
          </a:p>
          <a:p>
            <a:r>
              <a:rPr lang="ru-RU" dirty="0"/>
              <a:t>исполняемые в процессе народного гуляния.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670386"/>
      </p:ext>
    </p:extLst>
  </p:cSld>
  <p:clrMapOvr>
    <a:masterClrMapping/>
  </p:clrMapOvr>
  <p:transition spd="med" advTm="181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33CC"/>
                </a:solidFill>
              </a:rPr>
              <a:t>Апрель: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1.Беседа – «Русская матрёшка»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Рассказать детям о русской народной игрушке-матрёшке;</a:t>
            </a:r>
          </a:p>
          <a:p>
            <a:pPr lvl="0"/>
            <a:r>
              <a:rPr lang="ru-RU" dirty="0"/>
              <a:t>Разучить частушке по теме.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2.НОД-Беседа «Живёт в народе песня!»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Побеседовать с детьми о русской народной песне;</a:t>
            </a:r>
          </a:p>
          <a:p>
            <a:pPr lvl="0"/>
            <a:r>
              <a:rPr lang="ru-RU" dirty="0"/>
              <a:t>Познакомить детей с пословицами и поговорками о песне, заучить их с детьми наизусть;</a:t>
            </a:r>
          </a:p>
          <a:p>
            <a:pPr lvl="0"/>
            <a:r>
              <a:rPr lang="ru-RU" dirty="0"/>
              <a:t>Разучить русскую народную песню «Ой, вставала я </a:t>
            </a:r>
            <a:r>
              <a:rPr lang="ru-RU" dirty="0" err="1"/>
              <a:t>ранёшенько</a:t>
            </a:r>
            <a:r>
              <a:rPr lang="ru-RU" dirty="0"/>
              <a:t>»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9530581"/>
      </p:ext>
    </p:extLst>
  </p:cSld>
  <p:clrMapOvr>
    <a:masterClrMapping/>
  </p:clrMapOvr>
  <p:transition spd="med" advTm="173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3.Групповое развлечение с детьми- «Грач на горе-весна на дворе»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Побеседовать с детьми о русских обычаях встречи весны;</a:t>
            </a:r>
          </a:p>
          <a:p>
            <a:pPr lvl="0"/>
            <a:r>
              <a:rPr lang="ru-RU" dirty="0"/>
              <a:t>Пение </a:t>
            </a:r>
            <a:r>
              <a:rPr lang="ru-RU" dirty="0" err="1"/>
              <a:t>закличек</a:t>
            </a:r>
            <a:r>
              <a:rPr lang="ru-RU" dirty="0"/>
              <a:t> о весне;</a:t>
            </a:r>
          </a:p>
          <a:p>
            <a:pPr lvl="0"/>
            <a:r>
              <a:rPr lang="ru-RU" dirty="0"/>
              <a:t>Исполнить с детьми  «Танец птиц».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4. НОД – Беседа «Наши земляки»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Рассказать детям о Горьком;</a:t>
            </a:r>
          </a:p>
          <a:p>
            <a:pPr lvl="0"/>
            <a:r>
              <a:rPr lang="ru-RU" dirty="0"/>
              <a:t>Прослушать с детьми сказки </a:t>
            </a:r>
            <a:r>
              <a:rPr lang="ru-RU" dirty="0" err="1"/>
              <a:t>М.Горького</a:t>
            </a:r>
            <a:r>
              <a:rPr lang="ru-RU" dirty="0"/>
              <a:t> </a:t>
            </a:r>
            <a:r>
              <a:rPr lang="ru-RU" dirty="0" smtClean="0"/>
              <a:t> «</a:t>
            </a:r>
            <a:r>
              <a:rPr lang="ru-RU" dirty="0"/>
              <a:t>Про Иванушку-дурачка», пересказать её на память.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507216"/>
      </p:ext>
    </p:extLst>
  </p:cSld>
  <p:clrMapOvr>
    <a:masterClrMapping/>
  </p:clrMapOvr>
  <p:transition spd="med" advTm="181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7182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33CC"/>
                </a:solidFill>
              </a:rPr>
              <a:t>Май: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1.Беседа «Красная горка»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Рассказать детям о православном празднике-Пасхе;</a:t>
            </a:r>
          </a:p>
          <a:p>
            <a:pPr lvl="0"/>
            <a:r>
              <a:rPr lang="ru-RU" dirty="0"/>
              <a:t>Поиграть с детьми в словесные народные игры «Садовник», «Бирюльки».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2.НОД «Дело мастера боится»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Познакомить детей со сказкой «Семь </a:t>
            </a:r>
            <a:r>
              <a:rPr lang="ru-RU" dirty="0" err="1"/>
              <a:t>Симеонов</a:t>
            </a:r>
            <a:r>
              <a:rPr lang="ru-RU" dirty="0"/>
              <a:t>»;</a:t>
            </a:r>
          </a:p>
          <a:p>
            <a:pPr lvl="0"/>
            <a:r>
              <a:rPr lang="ru-RU" dirty="0"/>
              <a:t>Провести с детьми дидактическую игру « Кому что нужно для работы»;</a:t>
            </a:r>
          </a:p>
          <a:p>
            <a:pPr lvl="0"/>
            <a:r>
              <a:rPr lang="ru-RU" dirty="0"/>
              <a:t>Повторить с детьми пословицы о труде и мастерстве.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640658"/>
      </p:ext>
    </p:extLst>
  </p:cSld>
  <p:clrMapOvr>
    <a:masterClrMapping/>
  </p:clrMapOvr>
  <p:transition spd="med" advTm="2261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734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 Беседа «Сердце матери лучше солнца греет»</a:t>
            </a:r>
            <a:endParaRPr lang="ru-RU" dirty="0"/>
          </a:p>
          <a:p>
            <a:r>
              <a:rPr lang="ru-RU" b="1" dirty="0"/>
              <a:t>	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Провести с детьми этическую беседу о маме с включением народных пословиц и поговорок;</a:t>
            </a:r>
          </a:p>
          <a:p>
            <a:pPr lvl="0"/>
            <a:r>
              <a:rPr lang="ru-RU" dirty="0"/>
              <a:t>Воспитывать в детях чувство единства  таких понятий, как МАМА и РОДИНА. 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4. Заключительная беседа « Человек без Родины, что соловей без песни»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0033CC"/>
                </a:solidFill>
              </a:rPr>
              <a:t>Задачи </a:t>
            </a:r>
            <a:r>
              <a:rPr lang="en-US" b="1" dirty="0">
                <a:solidFill>
                  <a:srgbClr val="0033CC"/>
                </a:solidFill>
              </a:rPr>
              <a:t>: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/>
              <a:t>Провести с детьми заключительную беседу проекта о прошлом родного края и героях-земляках;</a:t>
            </a:r>
          </a:p>
          <a:p>
            <a:pPr lvl="0"/>
            <a:r>
              <a:rPr lang="ru-RU" dirty="0"/>
              <a:t>Просмотреть тематические диафильмы;</a:t>
            </a:r>
          </a:p>
          <a:p>
            <a:pPr lvl="0"/>
            <a:r>
              <a:rPr lang="ru-RU" dirty="0"/>
              <a:t>Подвести с детьми итоги проекта, сделать обобщающие выводы по теме, выяснить, какие новые знания и умения появились у детей в процессе реализации данного проекта.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3003626"/>
      </p:ext>
    </p:extLst>
  </p:cSld>
  <p:clrMapOvr>
    <a:masterClrMapping/>
  </p:clrMapOvr>
  <p:transition spd="med" advTm="178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РЕЗУЛЬТАТЫ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Обогатилось содержание </a:t>
            </a:r>
            <a:r>
              <a:rPr lang="ru-RU" b="1" dirty="0" err="1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b="1" dirty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-образовательного процесса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</a:rPr>
              <a:t>Созданы необходимые условия в группе по формированию целостного представления о </a:t>
            </a:r>
            <a:r>
              <a:rPr lang="ru-RU" b="1" dirty="0" smtClean="0">
                <a:solidFill>
                  <a:srgbClr val="0033CC"/>
                </a:solidFill>
              </a:rPr>
              <a:t>мире</a:t>
            </a:r>
            <a:r>
              <a:rPr lang="ru-RU" dirty="0">
                <a:solidFill>
                  <a:srgbClr val="0033CC"/>
                </a:solidFill>
              </a:rPr>
              <a:t>.</a:t>
            </a:r>
            <a:endParaRPr lang="ru-RU" b="1" dirty="0">
              <a:solidFill>
                <a:srgbClr val="0033CC"/>
              </a:solidFill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У детей сформировались конкретно-образные представления об окружающей действительности 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</a:rPr>
              <a:t>Расширился кругозор детей </a:t>
            </a:r>
            <a:r>
              <a:rPr lang="ru-RU" b="1" dirty="0" smtClean="0">
                <a:solidFill>
                  <a:srgbClr val="0033CC"/>
                </a:solidFill>
              </a:rPr>
              <a:t>по темам  проекта.</a:t>
            </a:r>
            <a:endParaRPr lang="ru-RU" b="1" dirty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</a:rPr>
              <a:t>Развитие у детей любознательности, творческих способностей, познавательной активности, коммуникативных навыков.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Расширился и активизировался словарный запас детей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Улучшилась мелкая моторика рук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0033CC"/>
                </a:solidFill>
              </a:rPr>
              <a:t>Проявилось активное участие воспитанников и родителей </a:t>
            </a:r>
            <a:r>
              <a:rPr lang="ru-RU" b="1" dirty="0" smtClean="0">
                <a:solidFill>
                  <a:srgbClr val="0033CC"/>
                </a:solidFill>
              </a:rPr>
              <a:t>по отношению сохранения </a:t>
            </a:r>
            <a:r>
              <a:rPr lang="ru-RU" dirty="0" smtClean="0">
                <a:solidFill>
                  <a:srgbClr val="0033CC"/>
                </a:solidFill>
              </a:rPr>
              <a:t>культуры  родного края и России в целом</a:t>
            </a:r>
            <a:r>
              <a:rPr lang="ru-RU" b="1" dirty="0" smtClean="0">
                <a:solidFill>
                  <a:srgbClr val="0033CC"/>
                </a:solidFill>
              </a:rPr>
              <a:t>.</a:t>
            </a:r>
            <a:endParaRPr lang="ru-RU" b="1" dirty="0">
              <a:solidFill>
                <a:srgbClr val="0033CC"/>
              </a:solidFill>
            </a:endParaRPr>
          </a:p>
          <a:p>
            <a:endParaRPr lang="ru-RU" dirty="0">
              <a:solidFill>
                <a:srgbClr val="0033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9352760"/>
      </p:ext>
    </p:extLst>
  </p:cSld>
  <p:clrMapOvr>
    <a:masterClrMapping/>
  </p:clrMapOvr>
  <p:transition spd="med" advTm="336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-772150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Список </a:t>
            </a:r>
            <a:r>
              <a:rPr lang="ru-RU" b="1" dirty="0">
                <a:solidFill>
                  <a:srgbClr val="C00000"/>
                </a:solidFill>
              </a:rPr>
              <a:t>использованных источников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en-US" sz="1600" b="1" dirty="0"/>
              <a:t> </a:t>
            </a:r>
            <a:endParaRPr lang="ru-RU" sz="1600" dirty="0"/>
          </a:p>
          <a:p>
            <a:pPr lvl="0"/>
            <a:r>
              <a:rPr lang="ru-RU" sz="1600" dirty="0">
                <a:solidFill>
                  <a:srgbClr val="0033CC"/>
                </a:solidFill>
              </a:rPr>
              <a:t>Абрамов А. ”Общероссийская патриотическая идеология: какой ей быть? “ -«Патриот Отечества»-2004г.</a:t>
            </a:r>
          </a:p>
          <a:p>
            <a:r>
              <a:rPr lang="ru-RU" sz="1600" b="1" dirty="0">
                <a:solidFill>
                  <a:srgbClr val="0033CC"/>
                </a:solidFill>
              </a:rPr>
              <a:t> 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sz="1600" dirty="0">
                <a:solidFill>
                  <a:srgbClr val="0033CC"/>
                </a:solidFill>
              </a:rPr>
              <a:t>Виноградова Н.Ф., Жуковская Р.И., Козлова С.А. ”Родной край. “-М., «Просвещение»,1990г.</a:t>
            </a:r>
          </a:p>
          <a:p>
            <a:r>
              <a:rPr lang="ru-RU" sz="1600" b="1" dirty="0">
                <a:solidFill>
                  <a:srgbClr val="0033CC"/>
                </a:solidFill>
              </a:rPr>
              <a:t> 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sz="1600" dirty="0" err="1">
                <a:solidFill>
                  <a:srgbClr val="0033CC"/>
                </a:solidFill>
              </a:rPr>
              <a:t>Возлинский</a:t>
            </a:r>
            <a:r>
              <a:rPr lang="ru-RU" sz="1600" dirty="0">
                <a:solidFill>
                  <a:srgbClr val="0033CC"/>
                </a:solidFill>
              </a:rPr>
              <a:t> Г.М. ”Патриотизм есть чувство любви к родине“- «Национальная безопасность и геополитика России».-2000г.</a:t>
            </a:r>
          </a:p>
          <a:p>
            <a:r>
              <a:rPr lang="ru-RU" sz="1600" b="1" dirty="0">
                <a:solidFill>
                  <a:srgbClr val="0033CC"/>
                </a:solidFill>
              </a:rPr>
              <a:t> 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sz="1600" dirty="0">
                <a:solidFill>
                  <a:srgbClr val="0033CC"/>
                </a:solidFill>
              </a:rPr>
              <a:t>Елисеева Т.П. ”Детский сад и семья: Современные формы взаимодействия.“-Минск ООО </a:t>
            </a:r>
            <a:r>
              <a:rPr lang="ru-RU" sz="1600" dirty="0" err="1">
                <a:solidFill>
                  <a:srgbClr val="0033CC"/>
                </a:solidFill>
              </a:rPr>
              <a:t>Лексия</a:t>
            </a:r>
            <a:r>
              <a:rPr lang="ru-RU" sz="1600" dirty="0">
                <a:solidFill>
                  <a:srgbClr val="0033CC"/>
                </a:solidFill>
              </a:rPr>
              <a:t> 2004г.</a:t>
            </a:r>
          </a:p>
          <a:p>
            <a:r>
              <a:rPr lang="ru-RU" sz="1600" b="1" dirty="0">
                <a:solidFill>
                  <a:srgbClr val="0033CC"/>
                </a:solidFill>
              </a:rPr>
              <a:t> 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sz="1600" dirty="0">
                <a:solidFill>
                  <a:srgbClr val="0033CC"/>
                </a:solidFill>
              </a:rPr>
              <a:t>Государственная программа.- ”Патриотическое воспитание граждан РФ на 2001-2002 года.“-Российская газета,2001г.</a:t>
            </a:r>
          </a:p>
          <a:p>
            <a:r>
              <a:rPr lang="ru-RU" sz="1600" b="1" dirty="0">
                <a:solidFill>
                  <a:srgbClr val="0033CC"/>
                </a:solidFill>
              </a:rPr>
              <a:t> 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sz="1600" dirty="0">
                <a:solidFill>
                  <a:srgbClr val="0033CC"/>
                </a:solidFill>
              </a:rPr>
              <a:t>Илющенко Р. ”Что значит быть патриотом?“-«Победа, победившая мир».-2004г.</a:t>
            </a:r>
          </a:p>
          <a:p>
            <a:r>
              <a:rPr lang="ru-RU" sz="1600" b="1" dirty="0">
                <a:solidFill>
                  <a:srgbClr val="0033CC"/>
                </a:solidFill>
              </a:rPr>
              <a:t> </a:t>
            </a:r>
            <a:endParaRPr lang="ru-RU" sz="1600" dirty="0">
              <a:solidFill>
                <a:srgbClr val="0033CC"/>
              </a:solidFill>
            </a:endParaRPr>
          </a:p>
          <a:p>
            <a:pPr lvl="0"/>
            <a:r>
              <a:rPr lang="ru-RU" sz="1600" dirty="0">
                <a:solidFill>
                  <a:srgbClr val="0033CC"/>
                </a:solidFill>
              </a:rPr>
              <a:t>Князьков С. ” Патриотами не рождаются, патриотов -воспитывают“-«Красная звезда» 2002г.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166568"/>
      </p:ext>
    </p:extLst>
  </p:cSld>
  <p:clrMapOvr>
    <a:masterClrMapping/>
  </p:clrMapOvr>
  <p:transition spd="med" advTm="3179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ПАСПОРТ ПРОЕКТА</a:t>
            </a:r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Вид проекта- </a:t>
            </a:r>
            <a:r>
              <a:rPr lang="ru-RU" sz="2000" dirty="0" smtClean="0">
                <a:solidFill>
                  <a:srgbClr val="006600"/>
                </a:solidFill>
              </a:rPr>
              <a:t>групповой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Тип проекта- </a:t>
            </a:r>
            <a:r>
              <a:rPr lang="ru-RU" sz="2000" dirty="0" smtClean="0">
                <a:solidFill>
                  <a:srgbClr val="000066"/>
                </a:solidFill>
              </a:rPr>
              <a:t>познавательно- </a:t>
            </a:r>
            <a:r>
              <a:rPr lang="ru-RU" sz="2000" dirty="0" smtClean="0">
                <a:solidFill>
                  <a:srgbClr val="000066"/>
                </a:solidFill>
              </a:rPr>
              <a:t>исследовательский 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FF9900"/>
                </a:solidFill>
              </a:rPr>
              <a:t>Продолжительность- </a:t>
            </a:r>
            <a:r>
              <a:rPr lang="ru-RU" sz="2000" dirty="0" smtClean="0">
                <a:solidFill>
                  <a:srgbClr val="FF9900"/>
                </a:solidFill>
              </a:rPr>
              <a:t>долгосрочный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00B0F0"/>
                </a:solidFill>
              </a:rPr>
              <a:t>Возраст  </a:t>
            </a:r>
            <a:r>
              <a:rPr lang="ru-RU" sz="2000" dirty="0" smtClean="0">
                <a:solidFill>
                  <a:srgbClr val="00B0F0"/>
                </a:solidFill>
              </a:rPr>
              <a:t>- </a:t>
            </a:r>
            <a:r>
              <a:rPr lang="ru-RU" sz="2000" dirty="0" smtClean="0">
                <a:solidFill>
                  <a:srgbClr val="00B0F0"/>
                </a:solidFill>
              </a:rPr>
              <a:t>5-7 </a:t>
            </a:r>
            <a:r>
              <a:rPr lang="ru-RU" sz="2000" dirty="0" smtClean="0">
                <a:solidFill>
                  <a:srgbClr val="00B0F0"/>
                </a:solidFill>
              </a:rPr>
              <a:t>лет</a:t>
            </a:r>
            <a:endParaRPr lang="ru-RU" sz="20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Users\наталья\Desktop\флаг\IMG_2943_1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4762116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 advTm="141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33CC"/>
                </a:solidFill>
              </a:rPr>
              <a:t>Козлова Т.А., Куликова Т.И. ”Дошкольная педагогика.“-М.,1998г.</a:t>
            </a:r>
          </a:p>
          <a:p>
            <a:r>
              <a:rPr lang="ru-RU" b="1" dirty="0">
                <a:solidFill>
                  <a:srgbClr val="0033CC"/>
                </a:solidFill>
              </a:rPr>
              <a:t> 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 err="1">
                <a:solidFill>
                  <a:srgbClr val="0033CC"/>
                </a:solidFill>
              </a:rPr>
              <a:t>Колпачук</a:t>
            </a:r>
            <a:r>
              <a:rPr lang="ru-RU" dirty="0">
                <a:solidFill>
                  <a:srgbClr val="0033CC"/>
                </a:solidFill>
              </a:rPr>
              <a:t> О.С., </a:t>
            </a:r>
            <a:r>
              <a:rPr lang="ru-RU" dirty="0" err="1">
                <a:solidFill>
                  <a:srgbClr val="0033CC"/>
                </a:solidFill>
              </a:rPr>
              <a:t>Добрицкая</a:t>
            </a:r>
            <a:r>
              <a:rPr lang="ru-RU" dirty="0">
                <a:solidFill>
                  <a:srgbClr val="0033CC"/>
                </a:solidFill>
              </a:rPr>
              <a:t> И.Г. ”О патриотическом воспитании детей дошкольного возраста.“- «Гармонизация психофизического и социального развития детей»- М.,2006г.</a:t>
            </a:r>
          </a:p>
          <a:p>
            <a:r>
              <a:rPr lang="ru-RU" dirty="0">
                <a:solidFill>
                  <a:srgbClr val="0033CC"/>
                </a:solidFill>
              </a:rPr>
              <a:t> </a:t>
            </a:r>
          </a:p>
          <a:p>
            <a:pPr lvl="0"/>
            <a:r>
              <a:rPr lang="ru-RU" dirty="0">
                <a:solidFill>
                  <a:srgbClr val="0033CC"/>
                </a:solidFill>
              </a:rPr>
              <a:t>Никандров Н.Д. ”Ценности как основа воспитания .“-«Педагогика».-1998г.</a:t>
            </a:r>
          </a:p>
          <a:p>
            <a:r>
              <a:rPr lang="ru-RU" b="1" dirty="0">
                <a:solidFill>
                  <a:srgbClr val="0033CC"/>
                </a:solidFill>
              </a:rPr>
              <a:t> 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>
                <a:solidFill>
                  <a:srgbClr val="0033CC"/>
                </a:solidFill>
              </a:rPr>
              <a:t>Никонова Л.Е. ”Патриотическое воспитание детей старшего дошкольного возраста.“ -Минск,1991г.</a:t>
            </a:r>
          </a:p>
          <a:p>
            <a:r>
              <a:rPr lang="ru-RU" b="1" dirty="0">
                <a:solidFill>
                  <a:srgbClr val="0033CC"/>
                </a:solidFill>
              </a:rPr>
              <a:t> </a:t>
            </a:r>
            <a:endParaRPr lang="ru-RU" dirty="0">
              <a:solidFill>
                <a:srgbClr val="0033CC"/>
              </a:solidFill>
            </a:endParaRPr>
          </a:p>
          <a:p>
            <a:pPr lvl="0"/>
            <a:r>
              <a:rPr lang="ru-RU" dirty="0">
                <a:solidFill>
                  <a:srgbClr val="0033CC"/>
                </a:solidFill>
              </a:rPr>
              <a:t>Петроченко Г.Г. ”Первые уроки гражданственности.“- ””Минск,1982г.</a:t>
            </a:r>
          </a:p>
          <a:p>
            <a:r>
              <a:rPr lang="ru-RU" dirty="0">
                <a:solidFill>
                  <a:srgbClr val="0033CC"/>
                </a:solidFill>
              </a:rPr>
              <a:t> </a:t>
            </a:r>
          </a:p>
          <a:p>
            <a:pPr lvl="0"/>
            <a:r>
              <a:rPr lang="ru-RU" dirty="0" err="1">
                <a:solidFill>
                  <a:srgbClr val="0033CC"/>
                </a:solidFill>
              </a:rPr>
              <a:t>Пралеска</a:t>
            </a:r>
            <a:r>
              <a:rPr lang="ru-RU" dirty="0">
                <a:solidFill>
                  <a:srgbClr val="0033CC"/>
                </a:solidFill>
              </a:rPr>
              <a:t> В.А. ”Воспитание и обучение детей в дошкольном учреждении.“-«Программа и методические рекомендации»-2009г.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6329374"/>
      </p:ext>
    </p:extLst>
  </p:cSld>
  <p:clrMapOvr>
    <a:masterClrMapping/>
  </p:clrMapOvr>
  <p:transition spd="med" advTm="1419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УЧАСТНИКИ ПРОЕКТА</a:t>
            </a:r>
            <a:r>
              <a:rPr lang="ru-RU" sz="3600" b="1" dirty="0" smtClean="0">
                <a:solidFill>
                  <a:srgbClr val="FF3300"/>
                </a:solidFill>
              </a:rPr>
              <a:t/>
            </a:r>
            <a:br>
              <a:rPr lang="ru-RU" sz="3600" b="1" dirty="0" smtClean="0">
                <a:solidFill>
                  <a:srgbClr val="FF3300"/>
                </a:solidFill>
              </a:rPr>
            </a:br>
            <a:r>
              <a:rPr lang="ru-RU" sz="3600" b="1" dirty="0" smtClean="0">
                <a:solidFill>
                  <a:srgbClr val="FF3300"/>
                </a:solidFill>
              </a:rPr>
              <a:t/>
            </a:r>
            <a:br>
              <a:rPr lang="ru-RU" sz="3600" b="1" dirty="0" smtClean="0">
                <a:solidFill>
                  <a:srgbClr val="FF3300"/>
                </a:solidFill>
              </a:rPr>
            </a:br>
            <a:endParaRPr lang="ru-RU" sz="3600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en-US" sz="2400" b="1" dirty="0" smtClean="0">
                <a:solidFill>
                  <a:srgbClr val="000066"/>
                </a:solidFill>
              </a:rPr>
              <a:t>1)</a:t>
            </a:r>
            <a:r>
              <a:rPr lang="ru-RU" sz="2400" b="1" dirty="0" smtClean="0">
                <a:solidFill>
                  <a:srgbClr val="000066"/>
                </a:solidFill>
              </a:rPr>
              <a:t>Педагогический коллектив (воспитатели, музыкальные руководители).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  2)</a:t>
            </a:r>
            <a:r>
              <a:rPr lang="ru-RU" sz="2400" b="1" dirty="0" smtClean="0">
                <a:solidFill>
                  <a:srgbClr val="000066"/>
                </a:solidFill>
              </a:rPr>
              <a:t>Дети ,посещающие МДОУ.                                  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  3)</a:t>
            </a:r>
            <a:r>
              <a:rPr lang="ru-RU" sz="2400" b="1" dirty="0" smtClean="0">
                <a:solidFill>
                  <a:srgbClr val="000066"/>
                </a:solidFill>
              </a:rPr>
              <a:t>Семьи детей, посещающие МДОУ.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  4)</a:t>
            </a:r>
            <a:r>
              <a:rPr lang="ru-RU" sz="2400" b="1" dirty="0" smtClean="0">
                <a:solidFill>
                  <a:srgbClr val="000066"/>
                </a:solidFill>
              </a:rPr>
              <a:t>Общественность.</a:t>
            </a:r>
            <a:endParaRPr lang="ru-RU" sz="2400" dirty="0">
              <a:solidFill>
                <a:srgbClr val="000066"/>
              </a:solidFill>
            </a:endParaRPr>
          </a:p>
        </p:txBody>
      </p:sp>
      <p:pic>
        <p:nvPicPr>
          <p:cNvPr id="4098" name="Picture 2" descr="C:\Users\наталья\Desktop\флаг\trik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24944"/>
            <a:ext cx="338437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 advTm="813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АКТУАЛЬНОСТЬ ПРОЕКТА</a:t>
            </a:r>
            <a:endParaRPr lang="ru-RU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33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7520940" cy="408390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9900FF"/>
                </a:solidFill>
              </a:rPr>
              <a:t>Проект направлен на решение вопросов</a:t>
            </a:r>
          </a:p>
          <a:p>
            <a:pPr algn="ctr"/>
            <a:r>
              <a:rPr lang="ru-RU" sz="2400" b="1" dirty="0" smtClean="0">
                <a:solidFill>
                  <a:srgbClr val="9900FF"/>
                </a:solidFill>
              </a:rPr>
              <a:t>познавательного и творческого развития детей в</a:t>
            </a:r>
          </a:p>
          <a:p>
            <a:pPr algn="ctr"/>
            <a:r>
              <a:rPr lang="ru-RU" sz="2400" b="1" dirty="0" smtClean="0">
                <a:solidFill>
                  <a:srgbClr val="9900FF"/>
                </a:solidFill>
              </a:rPr>
              <a:t>соответствии с базовыми образовательными</a:t>
            </a:r>
          </a:p>
          <a:p>
            <a:pPr algn="ctr"/>
            <a:r>
              <a:rPr lang="ru-RU" sz="2400" b="1" dirty="0" smtClean="0">
                <a:solidFill>
                  <a:srgbClr val="9900FF"/>
                </a:solidFill>
              </a:rPr>
              <a:t>программами.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1776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666389"/>
          </a:xfrm>
        </p:spPr>
        <p:txBody>
          <a:bodyPr/>
          <a:lstStyle/>
          <a:p>
            <a:pPr>
              <a:buNone/>
            </a:pPr>
            <a:endParaRPr lang="en-US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5" y="188640"/>
            <a:ext cx="803297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</a:rPr>
              <a:t>Идея </a:t>
            </a:r>
            <a:r>
              <a:rPr lang="ru-RU" sz="2800" b="1" i="1" u="sng" dirty="0">
                <a:solidFill>
                  <a:srgbClr val="C00000"/>
                </a:solidFill>
              </a:rPr>
              <a:t>проекта</a:t>
            </a:r>
            <a:r>
              <a:rPr lang="ru-RU" sz="2800" b="1" i="1" u="sng" dirty="0" smtClean="0">
                <a:solidFill>
                  <a:srgbClr val="C00000"/>
                </a:solidFill>
              </a:rPr>
              <a:t>: </a:t>
            </a:r>
          </a:p>
          <a:p>
            <a:pPr algn="ctr"/>
            <a:endParaRPr lang="ru-RU" sz="2400" b="1" i="1" u="sng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CC"/>
                </a:solidFill>
              </a:rPr>
              <a:t>В условиях </a:t>
            </a:r>
            <a:r>
              <a:rPr lang="ru-RU" sz="2400" b="1" dirty="0">
                <a:solidFill>
                  <a:srgbClr val="0033CC"/>
                </a:solidFill>
              </a:rPr>
              <a:t>ломки сложившихся нравственных идеалов российского общества духовно - нравственное, гражданское воспитание дошкольников приобретает особую остроту и актуальность, очевидна неотложность решения на государственном уровне острейших проблем системы воспитания гражданственности и патриотизма как основы консолидации общества и укрепления государства.</a:t>
            </a:r>
            <a:endParaRPr lang="ru-RU" sz="2400" dirty="0">
              <a:solidFill>
                <a:srgbClr val="0033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290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ЦЕЛЬ </a:t>
            </a:r>
            <a:r>
              <a:rPr lang="ru-RU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ПРОЕКТА</a:t>
            </a:r>
            <a:r>
              <a:rPr lang="ru-RU" sz="3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3100" dirty="0">
              <a:solidFill>
                <a:srgbClr val="66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3672408" cy="4824537"/>
          </a:xfrm>
        </p:spPr>
        <p:txBody>
          <a:bodyPr>
            <a:normAutofit/>
          </a:bodyPr>
          <a:lstStyle/>
          <a:p>
            <a:pPr marL="0" indent="0"/>
            <a:r>
              <a:rPr lang="ru-RU" sz="3200" dirty="0">
                <a:solidFill>
                  <a:srgbClr val="FF0000"/>
                </a:solidFill>
              </a:rPr>
              <a:t>Воспитание начал гражданственности на основе формирования у детей дошкольного возраста представлений о родной стране.</a:t>
            </a:r>
          </a:p>
          <a:p>
            <a:pPr marL="0" indent="0">
              <a:buNone/>
            </a:pPr>
            <a:endParaRPr lang="ru-RU" sz="3000" b="1" dirty="0"/>
          </a:p>
        </p:txBody>
      </p:sp>
      <p:pic>
        <p:nvPicPr>
          <p:cNvPr id="6146" name="Picture 2" descr="C:\Users\наталья\Desktop\флаг\imgpreview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460851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 advTm="480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ЗАДАЧИ ПРОЕКТА</a:t>
            </a:r>
            <a:b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>
                <a:solidFill>
                  <a:srgbClr val="0070C0"/>
                </a:solidFill>
              </a:rPr>
              <a:t>C</a:t>
            </a:r>
            <a:r>
              <a:rPr lang="ru-RU" sz="2400" dirty="0" err="1">
                <a:solidFill>
                  <a:srgbClr val="0070C0"/>
                </a:solidFill>
              </a:rPr>
              <a:t>оздание</a:t>
            </a:r>
            <a:r>
              <a:rPr lang="ru-RU" sz="2400" dirty="0">
                <a:solidFill>
                  <a:srgbClr val="0070C0"/>
                </a:solidFill>
              </a:rPr>
              <a:t> предметно-развивающей среды в группе, ДОУ;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Формировать </a:t>
            </a:r>
            <a:r>
              <a:rPr lang="ru-RU" sz="2400" dirty="0">
                <a:solidFill>
                  <a:srgbClr val="0070C0"/>
                </a:solidFill>
              </a:rPr>
              <a:t>представление о </a:t>
            </a:r>
            <a:r>
              <a:rPr lang="ru-RU" sz="2400" dirty="0" smtClean="0">
                <a:solidFill>
                  <a:srgbClr val="0070C0"/>
                </a:solidFill>
              </a:rPr>
              <a:t>родине через разделы проекта </a:t>
            </a:r>
            <a:r>
              <a:rPr lang="ru-RU" sz="2400" dirty="0">
                <a:solidFill>
                  <a:srgbClr val="0070C0"/>
                </a:solidFill>
              </a:rPr>
              <a:t>«Россия-Родина моя!», содержащие исторические, географические, архитектурные сведения;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 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Воспитывать осознанное чувство гордости за свою Родину </a:t>
            </a:r>
            <a:endParaRPr lang="ru-RU" sz="230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Tm="12056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ОЖИДАЕМЫЕ РЕЗУЛЬТАТЫ</a:t>
            </a:r>
            <a:b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Сформировать у детей следующие представления:</a:t>
            </a:r>
          </a:p>
          <a:p>
            <a:r>
              <a:rPr lang="ru-RU" sz="2000" dirty="0"/>
              <a:t> </a:t>
            </a:r>
            <a:r>
              <a:rPr lang="ru-RU" sz="2000" dirty="0" smtClean="0">
                <a:solidFill>
                  <a:srgbClr val="0033CC"/>
                </a:solidFill>
              </a:rPr>
              <a:t>что </a:t>
            </a:r>
            <a:r>
              <a:rPr lang="ru-RU" sz="2000" dirty="0">
                <a:solidFill>
                  <a:srgbClr val="0033CC"/>
                </a:solidFill>
              </a:rPr>
              <a:t>такое «Родина» </a:t>
            </a:r>
            <a:r>
              <a:rPr lang="en-US" sz="2000" dirty="0">
                <a:solidFill>
                  <a:srgbClr val="0033CC"/>
                </a:solidFill>
              </a:rPr>
              <a:t>;</a:t>
            </a:r>
            <a:endParaRPr lang="ru-RU" sz="2000" dirty="0">
              <a:solidFill>
                <a:srgbClr val="0033CC"/>
              </a:solidFill>
            </a:endParaRP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что такое «патриотизм»</a:t>
            </a:r>
            <a:r>
              <a:rPr lang="en-US" sz="2000" dirty="0">
                <a:solidFill>
                  <a:srgbClr val="0033CC"/>
                </a:solidFill>
              </a:rPr>
              <a:t>;</a:t>
            </a:r>
            <a:endParaRPr lang="ru-RU" sz="2000" dirty="0">
              <a:solidFill>
                <a:srgbClr val="0033CC"/>
              </a:solidFill>
            </a:endParaRP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кто такой «патриот»</a:t>
            </a:r>
            <a:r>
              <a:rPr lang="en-US" sz="2000" dirty="0">
                <a:solidFill>
                  <a:srgbClr val="0033CC"/>
                </a:solidFill>
              </a:rPr>
              <a:t>;</a:t>
            </a:r>
            <a:endParaRPr lang="ru-RU" sz="2000" dirty="0">
              <a:solidFill>
                <a:srgbClr val="0033CC"/>
              </a:solidFill>
            </a:endParaRPr>
          </a:p>
          <a:p>
            <a:pPr lvl="0"/>
            <a:r>
              <a:rPr lang="ru-RU" sz="2000" dirty="0" err="1">
                <a:solidFill>
                  <a:srgbClr val="0033CC"/>
                </a:solidFill>
              </a:rPr>
              <a:t>Филимоновская</a:t>
            </a:r>
            <a:r>
              <a:rPr lang="ru-RU" sz="2000" dirty="0">
                <a:solidFill>
                  <a:srgbClr val="0033CC"/>
                </a:solidFill>
              </a:rPr>
              <a:t>, Богородская, Дымковская игрушки; </a:t>
            </a:r>
            <a:r>
              <a:rPr lang="ru-RU" sz="2000" dirty="0" err="1">
                <a:solidFill>
                  <a:srgbClr val="0033CC"/>
                </a:solidFill>
              </a:rPr>
              <a:t>Жостовские</a:t>
            </a:r>
            <a:r>
              <a:rPr lang="ru-RU" sz="2000" dirty="0">
                <a:solidFill>
                  <a:srgbClr val="0033CC"/>
                </a:solidFill>
              </a:rPr>
              <a:t> подносы; Палехские шкатулки.;</a:t>
            </a: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 что такое «Хохлома»;</a:t>
            </a: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какие есть государственные символы;</a:t>
            </a: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русские народные игры;</a:t>
            </a: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 известные города России;</a:t>
            </a: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что такое русский фольклор;</a:t>
            </a:r>
          </a:p>
          <a:p>
            <a:pPr lvl="0"/>
            <a:r>
              <a:rPr lang="ru-RU" sz="2000" dirty="0">
                <a:solidFill>
                  <a:srgbClr val="0033CC"/>
                </a:solidFill>
              </a:rPr>
              <a:t>гражданская лирика поэтов (стихи о России и Родине).</a:t>
            </a:r>
          </a:p>
          <a:p>
            <a:endParaRPr lang="ru-RU" sz="2000" dirty="0">
              <a:solidFill>
                <a:srgbClr val="0033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473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|1.4|1.1|1.2|1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1.3|1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|1.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.8|1.4|1.3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8|2.4|2.4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5279</TotalTime>
  <Words>381</Words>
  <Application>Microsoft Office PowerPoint</Application>
  <PresentationFormat>Экран (4:3)</PresentationFormat>
  <Paragraphs>308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Углы</vt:lpstr>
      <vt:lpstr>        МДОУ                                                                                                     «Детский сад № 99 комбинированного вида»                           г.Саранска </vt:lpstr>
      <vt:lpstr>АВТОР ПРОЕКТА</vt:lpstr>
      <vt:lpstr>ПАСПОРТ ПРОЕКТА </vt:lpstr>
      <vt:lpstr>  УЧАСТНИКИ ПРОЕКТА  </vt:lpstr>
      <vt:lpstr>АКТУАЛЬНОСТЬ ПРОЕКТА</vt:lpstr>
      <vt:lpstr> </vt:lpstr>
      <vt:lpstr>ЦЕЛЬ ПРОЕКТА </vt:lpstr>
      <vt:lpstr> ЗАДАЧИ ПРОЕКТА </vt:lpstr>
      <vt:lpstr> ОЖИДАЕМЫЕ РЕЗУЛЬТАТЫ </vt:lpstr>
      <vt:lpstr>ПЕРСПЕКТИВНОЕ ПЛАНИРОВАНИЕ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</dc:creator>
  <cp:lastModifiedBy>User</cp:lastModifiedBy>
  <cp:revision>640</cp:revision>
  <dcterms:created xsi:type="dcterms:W3CDTF">2007-12-06T13:23:18Z</dcterms:created>
  <dcterms:modified xsi:type="dcterms:W3CDTF">2013-12-16T15:37:17Z</dcterms:modified>
</cp:coreProperties>
</file>