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0" r:id="rId4"/>
    <p:sldId id="263" r:id="rId5"/>
    <p:sldId id="259" r:id="rId6"/>
    <p:sldId id="264" r:id="rId7"/>
    <p:sldId id="265" r:id="rId8"/>
    <p:sldId id="266" r:id="rId9"/>
    <p:sldId id="257" r:id="rId10"/>
    <p:sldId id="267" r:id="rId11"/>
    <p:sldId id="268" r:id="rId12"/>
    <p:sldId id="269" r:id="rId13"/>
    <p:sldId id="25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9900"/>
    <a:srgbClr val="0000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5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35A547-E9A8-4ED9-A484-4D9DBAB03BBC}"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35A547-E9A8-4ED9-A484-4D9DBAB03BBC}"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35A547-E9A8-4ED9-A484-4D9DBAB03BBC}"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35A547-E9A8-4ED9-A484-4D9DBAB03BBC}"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3B35A547-E9A8-4ED9-A484-4D9DBAB03BBC}"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35A547-E9A8-4ED9-A484-4D9DBAB03BBC}" type="datetimeFigureOut">
              <a:rPr lang="ru-RU" smtClean="0"/>
              <a:t>03.05.2015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CE2E98-D1CF-434C-8C37-6F7034C65D5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35A547-E9A8-4ED9-A484-4D9DBAB03BBC}" type="datetimeFigureOut">
              <a:rPr lang="ru-RU" smtClean="0"/>
              <a:t>03.05.2015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B35A547-E9A8-4ED9-A484-4D9DBAB03BBC}" type="datetimeFigureOut">
              <a:rPr lang="ru-RU" smtClean="0"/>
              <a:t>03.05.2015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5A547-E9A8-4ED9-A484-4D9DBAB03BBC}" type="datetimeFigureOut">
              <a:rPr lang="ru-RU" smtClean="0"/>
              <a:t>03.05.2015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3B35A547-E9A8-4ED9-A484-4D9DBAB03BBC}" type="datetimeFigureOut">
              <a:rPr lang="ru-RU" smtClean="0"/>
              <a:t>03.05.2015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35A547-E9A8-4ED9-A484-4D9DBAB03BBC}" type="datetimeFigureOut">
              <a:rPr lang="ru-RU" smtClean="0"/>
              <a:t>03.05.2015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CE2E98-D1CF-434C-8C37-6F7034C65D5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B35A547-E9A8-4ED9-A484-4D9DBAB03BBC}" type="datetimeFigureOut">
              <a:rPr lang="ru-RU" smtClean="0"/>
              <a:t>03.05.2015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DCE2E98-D1CF-434C-8C37-6F7034C65D5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679593" y="1362592"/>
            <a:ext cx="5648623" cy="1623533"/>
          </a:xfrm>
        </p:spPr>
        <p:txBody>
          <a:bodyPr/>
          <a:lstStyle/>
          <a:p>
            <a:r>
              <a:rPr lang="ru-RU" sz="4800" b="1" dirty="0" smtClean="0">
                <a:solidFill>
                  <a:srgbClr val="002060"/>
                </a:solidFill>
              </a:rPr>
              <a:t>Семейные правоотношения</a:t>
            </a:r>
            <a:endParaRPr lang="ru-RU" sz="4800" b="1" dirty="0">
              <a:solidFill>
                <a:srgbClr val="002060"/>
              </a:solidFill>
            </a:endParaRPr>
          </a:p>
        </p:txBody>
      </p:sp>
      <p:sp>
        <p:nvSpPr>
          <p:cNvPr id="3" name="Подзаголовок 2"/>
          <p:cNvSpPr>
            <a:spLocks noGrp="1"/>
          </p:cNvSpPr>
          <p:nvPr>
            <p:ph type="subTitle" idx="1"/>
          </p:nvPr>
        </p:nvSpPr>
        <p:spPr/>
        <p:txBody>
          <a:bodyPr/>
          <a:lstStyle/>
          <a:p>
            <a:endParaRPr lang="ru-RU"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4869160"/>
            <a:ext cx="435927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3816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548640"/>
          </a:xfrm>
          <a:solidFill>
            <a:schemeClr val="accent2"/>
          </a:solidFill>
        </p:spPr>
        <p:txBody>
          <a:bodyPr/>
          <a:lstStyle/>
          <a:p>
            <a:pPr algn="ctr"/>
            <a:r>
              <a:rPr lang="ru-RU" dirty="0" smtClean="0">
                <a:solidFill>
                  <a:schemeClr val="bg1"/>
                </a:solidFill>
                <a:effectLst>
                  <a:outerShdw blurRad="38100" dist="38100" dir="2700000" algn="tl">
                    <a:srgbClr val="000000">
                      <a:alpha val="43137"/>
                    </a:srgbClr>
                  </a:outerShdw>
                </a:effectLst>
              </a:rPr>
              <a:t>Основания прекращения брака</a:t>
            </a:r>
            <a:endParaRPr lang="ru-RU"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179512" y="1772816"/>
            <a:ext cx="2592288" cy="4968552"/>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t>Смерть одного из супругов или объявление судом одного из супругов умершим</a:t>
            </a:r>
            <a:endParaRPr lang="ru-RU" sz="2200" b="1" dirty="0"/>
          </a:p>
        </p:txBody>
      </p:sp>
      <p:sp>
        <p:nvSpPr>
          <p:cNvPr id="5" name="Прямоугольник 4"/>
          <p:cNvSpPr/>
          <p:nvPr/>
        </p:nvSpPr>
        <p:spPr>
          <a:xfrm>
            <a:off x="2821222" y="1772816"/>
            <a:ext cx="6143265" cy="496855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atin typeface="Cambria" pitchFamily="18" charset="0"/>
              </a:rPr>
              <a:t>В ЗАГС предоставляются документы, удостоверяющие смерть супруга, или судебное решение об объявлении его умершим. Регистрация одного из этих событий дает право другому супругу вступить в новый брак.</a:t>
            </a:r>
          </a:p>
          <a:p>
            <a:pPr algn="ctr"/>
            <a:r>
              <a:rPr lang="ru-RU" sz="2200" b="1" dirty="0" smtClean="0">
                <a:latin typeface="Cambria" pitchFamily="18" charset="0"/>
              </a:rPr>
              <a:t>В случае явки супруга , признанного умершим решением суда, и отмены этого судебного решения брак может быть восстановлен ЗАГС только по совместному заявлению супругов, иначе брак признается прекращенным. Брак не может быть восстановлен, если один из супругов уже вступил  в новый брак.  </a:t>
            </a:r>
            <a:endParaRPr lang="ru-RU" sz="2200" b="1" dirty="0">
              <a:latin typeface="Cambria" pitchFamily="18" charset="0"/>
            </a:endParaRPr>
          </a:p>
        </p:txBody>
      </p:sp>
      <p:sp>
        <p:nvSpPr>
          <p:cNvPr id="6" name="Прямоугольник 5"/>
          <p:cNvSpPr/>
          <p:nvPr/>
        </p:nvSpPr>
        <p:spPr>
          <a:xfrm>
            <a:off x="179512" y="1002432"/>
            <a:ext cx="2592288" cy="69837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Основание </a:t>
            </a:r>
            <a:endParaRPr lang="ru-RU" sz="2800" b="1" dirty="0"/>
          </a:p>
        </p:txBody>
      </p:sp>
      <p:sp>
        <p:nvSpPr>
          <p:cNvPr id="7" name="Прямоугольник 6"/>
          <p:cNvSpPr/>
          <p:nvPr/>
        </p:nvSpPr>
        <p:spPr>
          <a:xfrm>
            <a:off x="2821221" y="1002432"/>
            <a:ext cx="6143265" cy="69837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Порядок действий </a:t>
            </a:r>
            <a:endParaRPr lang="ru-RU" sz="2800" b="1" dirty="0"/>
          </a:p>
        </p:txBody>
      </p:sp>
    </p:spTree>
    <p:extLst>
      <p:ext uri="{BB962C8B-B14F-4D97-AF65-F5344CB8AC3E}">
        <p14:creationId xmlns:p14="http://schemas.microsoft.com/office/powerpoint/2010/main" val="2659544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6" name="Заголовок 1"/>
          <p:cNvSpPr>
            <a:spLocks noGrp="1"/>
          </p:cNvSpPr>
          <p:nvPr>
            <p:ph type="title"/>
          </p:nvPr>
        </p:nvSpPr>
        <p:spPr>
          <a:xfrm>
            <a:off x="827584" y="116632"/>
            <a:ext cx="7520940" cy="548640"/>
          </a:xfrm>
          <a:solidFill>
            <a:schemeClr val="accent2"/>
          </a:solidFill>
        </p:spPr>
        <p:txBody>
          <a:bodyPr/>
          <a:lstStyle/>
          <a:p>
            <a:pPr algn="ctr"/>
            <a:r>
              <a:rPr lang="ru-RU" dirty="0" smtClean="0">
                <a:solidFill>
                  <a:schemeClr val="bg1"/>
                </a:solidFill>
                <a:effectLst>
                  <a:outerShdw blurRad="38100" dist="38100" dir="2700000" algn="tl">
                    <a:srgbClr val="000000">
                      <a:alpha val="43137"/>
                    </a:srgbClr>
                  </a:outerShdw>
                </a:effectLst>
              </a:rPr>
              <a:t>Основания прекращения брака</a:t>
            </a:r>
            <a:endParaRPr lang="ru-RU" dirty="0">
              <a:solidFill>
                <a:schemeClr val="bg1"/>
              </a:solidFill>
              <a:effectLst>
                <a:outerShdw blurRad="38100" dist="38100" dir="2700000" algn="tl">
                  <a:srgbClr val="000000">
                    <a:alpha val="43137"/>
                  </a:srgbClr>
                </a:outerShdw>
              </a:effectLst>
            </a:endParaRPr>
          </a:p>
        </p:txBody>
      </p:sp>
      <p:sp>
        <p:nvSpPr>
          <p:cNvPr id="4" name="Прямоугольник 3"/>
          <p:cNvSpPr/>
          <p:nvPr/>
        </p:nvSpPr>
        <p:spPr>
          <a:xfrm>
            <a:off x="251520" y="1004247"/>
            <a:ext cx="2448272" cy="62455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Основание </a:t>
            </a:r>
            <a:endParaRPr lang="ru-RU" sz="2800" b="1" dirty="0"/>
          </a:p>
        </p:txBody>
      </p:sp>
      <p:sp>
        <p:nvSpPr>
          <p:cNvPr id="5" name="Прямоугольник 4"/>
          <p:cNvSpPr/>
          <p:nvPr/>
        </p:nvSpPr>
        <p:spPr>
          <a:xfrm>
            <a:off x="2699792" y="1004247"/>
            <a:ext cx="6192688" cy="62455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Порядок  действий </a:t>
            </a:r>
            <a:endParaRPr lang="ru-RU" sz="2800" b="1" dirty="0"/>
          </a:p>
        </p:txBody>
      </p:sp>
      <p:sp>
        <p:nvSpPr>
          <p:cNvPr id="7" name="Прямоугольник 6"/>
          <p:cNvSpPr/>
          <p:nvPr/>
        </p:nvSpPr>
        <p:spPr>
          <a:xfrm>
            <a:off x="251520" y="1628800"/>
            <a:ext cx="2448272" cy="504056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Объявление судом одного из </a:t>
            </a:r>
            <a:r>
              <a:rPr lang="ru-RU" sz="2200" b="1" dirty="0" smtClean="0"/>
              <a:t>супругов недееспособным, безвестно отсутствующим; осуждение одного из супругов к лишению свободы на срок более трех лет</a:t>
            </a:r>
            <a:endParaRPr lang="ru-RU" sz="2200" b="1" dirty="0"/>
          </a:p>
        </p:txBody>
      </p:sp>
      <p:sp>
        <p:nvSpPr>
          <p:cNvPr id="8" name="Прямоугольник 7"/>
          <p:cNvSpPr/>
          <p:nvPr/>
        </p:nvSpPr>
        <p:spPr>
          <a:xfrm>
            <a:off x="2699792" y="1628800"/>
            <a:ext cx="6192688" cy="50405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latin typeface="Cambria" pitchFamily="18" charset="0"/>
              </a:rPr>
              <a:t>В ЗАГС представляются документы:</a:t>
            </a:r>
          </a:p>
          <a:p>
            <a:pPr marL="342900" indent="-342900">
              <a:buFont typeface="+mj-lt"/>
              <a:buAutoNum type="arabicParenR"/>
            </a:pPr>
            <a:r>
              <a:rPr lang="ru-RU" sz="2000" b="1" dirty="0">
                <a:latin typeface="Cambria" pitchFamily="18" charset="0"/>
              </a:rPr>
              <a:t> </a:t>
            </a:r>
            <a:r>
              <a:rPr lang="ru-RU" sz="2000" b="1" dirty="0" smtClean="0">
                <a:latin typeface="Cambria" pitchFamily="18" charset="0"/>
              </a:rPr>
              <a:t>решение суда о признании супруга безвестно </a:t>
            </a:r>
            <a:r>
              <a:rPr lang="ru-RU" sz="2000" b="1" dirty="0">
                <a:latin typeface="Cambria" pitchFamily="18" charset="0"/>
              </a:rPr>
              <a:t>отсутствующим (если по месту его проживания в течении года нет сведений о его месте нахождения</a:t>
            </a:r>
            <a:r>
              <a:rPr lang="ru-RU" sz="2000" b="1" dirty="0" smtClean="0">
                <a:latin typeface="Cambria" pitchFamily="18" charset="0"/>
              </a:rPr>
              <a:t>);</a:t>
            </a:r>
          </a:p>
          <a:p>
            <a:pPr marL="342900" indent="-342900">
              <a:buAutoNum type="arabicParenR" startAt="2"/>
            </a:pPr>
            <a:r>
              <a:rPr lang="ru-RU" sz="2000" b="1" dirty="0" smtClean="0">
                <a:latin typeface="Cambria" pitchFamily="18" charset="0"/>
              </a:rPr>
              <a:t>решение суда о признании супруга недееспособным (вследствие психического расстройства при наличии соответствующих медицинских документов);</a:t>
            </a:r>
          </a:p>
          <a:p>
            <a:pPr marL="342900" indent="-342900">
              <a:buAutoNum type="arabicParenR" startAt="2"/>
            </a:pPr>
            <a:r>
              <a:rPr lang="ru-RU" sz="2000" b="1" dirty="0">
                <a:latin typeface="Cambria" pitchFamily="18" charset="0"/>
              </a:rPr>
              <a:t> </a:t>
            </a:r>
            <a:r>
              <a:rPr lang="ru-RU" sz="2000" b="1" dirty="0" smtClean="0">
                <a:latin typeface="Cambria" pitchFamily="18" charset="0"/>
              </a:rPr>
              <a:t>вступивший в законную силу приговор суда об осуждении супруга к лишению свободы на срок свыше трех лет.</a:t>
            </a:r>
          </a:p>
          <a:p>
            <a:r>
              <a:rPr lang="ru-RU" sz="2000" b="1" dirty="0" smtClean="0">
                <a:latin typeface="Cambria" pitchFamily="18" charset="0"/>
              </a:rPr>
              <a:t>При этом заявление о прекращении брака может подать как дееспособный супруг, так и опекун супруга, признанного судом недееспособным</a:t>
            </a:r>
            <a:endParaRPr lang="ru-RU" sz="2000" b="1" dirty="0">
              <a:latin typeface="Cambria" pitchFamily="18" charset="0"/>
            </a:endParaRPr>
          </a:p>
        </p:txBody>
      </p:sp>
    </p:spTree>
    <p:extLst>
      <p:ext uri="{BB962C8B-B14F-4D97-AF65-F5344CB8AC3E}">
        <p14:creationId xmlns:p14="http://schemas.microsoft.com/office/powerpoint/2010/main" val="355476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6" name="Заголовок 1"/>
          <p:cNvSpPr>
            <a:spLocks noGrp="1"/>
          </p:cNvSpPr>
          <p:nvPr>
            <p:ph type="title"/>
          </p:nvPr>
        </p:nvSpPr>
        <p:spPr>
          <a:xfrm>
            <a:off x="827584" y="0"/>
            <a:ext cx="7520940" cy="548640"/>
          </a:xfrm>
          <a:solidFill>
            <a:schemeClr val="accent2"/>
          </a:solidFill>
        </p:spPr>
        <p:txBody>
          <a:bodyPr/>
          <a:lstStyle/>
          <a:p>
            <a:pPr algn="ctr"/>
            <a:r>
              <a:rPr lang="ru-RU" dirty="0" smtClean="0">
                <a:solidFill>
                  <a:schemeClr val="bg1"/>
                </a:solidFill>
                <a:effectLst>
                  <a:outerShdw blurRad="38100" dist="38100" dir="2700000" algn="tl">
                    <a:srgbClr val="000000">
                      <a:alpha val="43137"/>
                    </a:srgbClr>
                  </a:outerShdw>
                </a:effectLst>
              </a:rPr>
              <a:t>Основания прекращения брака</a:t>
            </a:r>
            <a:endParaRPr lang="ru-RU" dirty="0">
              <a:solidFill>
                <a:schemeClr val="bg1"/>
              </a:solidFill>
              <a:effectLst>
                <a:outerShdw blurRad="38100" dist="38100" dir="2700000" algn="tl">
                  <a:srgbClr val="000000">
                    <a:alpha val="43137"/>
                  </a:srgbClr>
                </a:outerShdw>
              </a:effectLst>
            </a:endParaRPr>
          </a:p>
        </p:txBody>
      </p:sp>
      <p:sp>
        <p:nvSpPr>
          <p:cNvPr id="4" name="Прямоугольник 3"/>
          <p:cNvSpPr/>
          <p:nvPr/>
        </p:nvSpPr>
        <p:spPr>
          <a:xfrm>
            <a:off x="0" y="1124745"/>
            <a:ext cx="2051720" cy="5733255"/>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t>Заявление одного или обоих супругов о расторжении брака</a:t>
            </a:r>
            <a:endParaRPr lang="ru-RU" sz="2200" b="1" dirty="0"/>
          </a:p>
        </p:txBody>
      </p:sp>
      <p:sp>
        <p:nvSpPr>
          <p:cNvPr id="5" name="Прямоугольник 4"/>
          <p:cNvSpPr/>
          <p:nvPr/>
        </p:nvSpPr>
        <p:spPr>
          <a:xfrm>
            <a:off x="2051720" y="1124745"/>
            <a:ext cx="7092280" cy="573325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dirty="0" smtClean="0">
              <a:latin typeface="Cambria" pitchFamily="18" charset="0"/>
            </a:endParaRPr>
          </a:p>
          <a:p>
            <a:r>
              <a:rPr lang="ru-RU" sz="2000" b="1" dirty="0" smtClean="0">
                <a:latin typeface="Cambria" pitchFamily="18" charset="0"/>
              </a:rPr>
              <a:t>Расторжение брака производится органами ЗАГС или в судебном порядке.</a:t>
            </a:r>
          </a:p>
          <a:p>
            <a:r>
              <a:rPr lang="ru-RU" sz="2000" b="1" u="sng" dirty="0" smtClean="0">
                <a:latin typeface="Cambria" pitchFamily="18" charset="0"/>
              </a:rPr>
              <a:t>В органах ЗАГС брак расторгается:</a:t>
            </a:r>
          </a:p>
          <a:p>
            <a:pPr marL="285750" indent="-285750">
              <a:buFont typeface="Wingdings" pitchFamily="2" charset="2"/>
              <a:buChar char="Ø"/>
            </a:pPr>
            <a:r>
              <a:rPr lang="ru-RU" sz="2000" b="1" dirty="0">
                <a:latin typeface="Cambria" pitchFamily="18" charset="0"/>
              </a:rPr>
              <a:t> </a:t>
            </a:r>
            <a:r>
              <a:rPr lang="ru-RU" sz="2000" b="1" dirty="0" smtClean="0">
                <a:latin typeface="Cambria" pitchFamily="18" charset="0"/>
              </a:rPr>
              <a:t>если есть взаимное согласие супругов на расторжение брака при условии, что они не имеют общих несовершеннолетних детей и имущественных претензий;</a:t>
            </a:r>
          </a:p>
          <a:p>
            <a:pPr marL="285750" indent="-285750">
              <a:buFont typeface="Wingdings" pitchFamily="2" charset="2"/>
              <a:buChar char="Ø"/>
            </a:pPr>
            <a:r>
              <a:rPr lang="ru-RU" sz="2000" b="1" dirty="0">
                <a:latin typeface="Cambria" pitchFamily="18" charset="0"/>
              </a:rPr>
              <a:t> </a:t>
            </a:r>
            <a:r>
              <a:rPr lang="ru-RU" sz="2000" b="1" dirty="0" smtClean="0">
                <a:latin typeface="Cambria" pitchFamily="18" charset="0"/>
              </a:rPr>
              <a:t>по заявлению одного из супругов, если другой супруг признан судом недееспособным, безвестно отсутствующим, осужден к  лишению свободы на срок более трех лет.</a:t>
            </a:r>
          </a:p>
          <a:p>
            <a:r>
              <a:rPr lang="ru-RU" sz="2000" b="1" u="sng" dirty="0" smtClean="0">
                <a:latin typeface="Cambria" pitchFamily="18" charset="0"/>
              </a:rPr>
              <a:t>В судебном порядке брак расторгается:</a:t>
            </a:r>
          </a:p>
          <a:p>
            <a:pPr marL="285750" indent="-285750">
              <a:buFont typeface="Wingdings" pitchFamily="2" charset="2"/>
              <a:buChar char="Ø"/>
            </a:pPr>
            <a:r>
              <a:rPr lang="ru-RU" sz="2000" b="1" dirty="0">
                <a:latin typeface="Cambria" pitchFamily="18" charset="0"/>
              </a:rPr>
              <a:t> </a:t>
            </a:r>
            <a:r>
              <a:rPr lang="ru-RU" sz="2000" b="1" dirty="0" smtClean="0">
                <a:latin typeface="Cambria" pitchFamily="18" charset="0"/>
              </a:rPr>
              <a:t>если у супругов есть общие несовершеннолетние дети;</a:t>
            </a:r>
          </a:p>
          <a:p>
            <a:pPr marL="285750" indent="-285750">
              <a:buFont typeface="Wingdings" pitchFamily="2" charset="2"/>
              <a:buChar char="Ø"/>
            </a:pPr>
            <a:r>
              <a:rPr lang="ru-RU" sz="2000" b="1" dirty="0" smtClean="0">
                <a:latin typeface="Cambria" pitchFamily="18" charset="0"/>
              </a:rPr>
              <a:t>При отсутствии согласия одного из супругов на расторжение брака независимо от наличия/отсутствия общих несовершеннолетних детей</a:t>
            </a:r>
          </a:p>
          <a:p>
            <a:pPr marL="285750" indent="-285750">
              <a:buFont typeface="Wingdings" pitchFamily="2" charset="2"/>
              <a:buChar char="Ø"/>
            </a:pPr>
            <a:endParaRPr lang="ru-RU" sz="1900" b="1" dirty="0" smtClean="0">
              <a:latin typeface="Cambria" pitchFamily="18" charset="0"/>
            </a:endParaRPr>
          </a:p>
          <a:p>
            <a:pPr marL="285750" indent="-285750">
              <a:buFont typeface="Wingdings" pitchFamily="2" charset="2"/>
              <a:buChar char="Ø"/>
            </a:pPr>
            <a:endParaRPr lang="ru-RU" sz="1900" b="1" dirty="0">
              <a:latin typeface="Cambria" pitchFamily="18" charset="0"/>
            </a:endParaRPr>
          </a:p>
        </p:txBody>
      </p:sp>
      <p:pic>
        <p:nvPicPr>
          <p:cNvPr id="2052" name="Picture 4" descr="C:\Users\USER\Desktop\6230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886" y="1124745"/>
            <a:ext cx="6858000" cy="55245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548680"/>
            <a:ext cx="2051720" cy="57606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Основание </a:t>
            </a:r>
            <a:endParaRPr lang="ru-RU" sz="2800" b="1" dirty="0"/>
          </a:p>
        </p:txBody>
      </p:sp>
      <p:sp>
        <p:nvSpPr>
          <p:cNvPr id="8" name="Прямоугольник 7"/>
          <p:cNvSpPr/>
          <p:nvPr/>
        </p:nvSpPr>
        <p:spPr>
          <a:xfrm>
            <a:off x="2051720" y="548681"/>
            <a:ext cx="7092280" cy="57606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Порядок действий </a:t>
            </a:r>
            <a:endParaRPr lang="ru-RU" sz="2800" b="1" dirty="0"/>
          </a:p>
        </p:txBody>
      </p:sp>
    </p:spTree>
    <p:extLst>
      <p:ext uri="{BB962C8B-B14F-4D97-AF65-F5344CB8AC3E}">
        <p14:creationId xmlns:p14="http://schemas.microsoft.com/office/powerpoint/2010/main" val="20698804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randombar(horizontal)">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12968" cy="548640"/>
          </a:xfrm>
          <a:solidFill>
            <a:schemeClr val="accent3">
              <a:lumMod val="60000"/>
              <a:lumOff val="40000"/>
            </a:schemeClr>
          </a:solidFill>
        </p:spPr>
        <p:txBody>
          <a:bodyPr/>
          <a:lstStyle/>
          <a:p>
            <a:pPr algn="ctr"/>
            <a:r>
              <a:rPr lang="ru-RU" dirty="0" smtClean="0">
                <a:solidFill>
                  <a:srgbClr val="002060"/>
                </a:solidFill>
              </a:rPr>
              <a:t>Недействительным признается брак если</a:t>
            </a:r>
            <a:endParaRPr lang="ru-RU" dirty="0">
              <a:solidFill>
                <a:srgbClr val="002060"/>
              </a:solidFill>
            </a:endParaRPr>
          </a:p>
        </p:txBody>
      </p:sp>
      <p:sp>
        <p:nvSpPr>
          <p:cNvPr id="3" name="Объект 2"/>
          <p:cNvSpPr>
            <a:spLocks noGrp="1"/>
          </p:cNvSpPr>
          <p:nvPr>
            <p:ph idx="1"/>
          </p:nvPr>
        </p:nvSpPr>
        <p:spPr>
          <a:xfrm>
            <a:off x="251520" y="620688"/>
            <a:ext cx="8640960" cy="5976664"/>
          </a:xfrm>
        </p:spPr>
        <p:txBody>
          <a:bodyPr>
            <a:normAutofit/>
          </a:bodyPr>
          <a:lstStyle/>
          <a:p>
            <a:pPr>
              <a:buFont typeface="Wingdings" pitchFamily="2" charset="2"/>
              <a:buChar char="q"/>
            </a:pPr>
            <a:r>
              <a:rPr lang="ru-RU" sz="2200" dirty="0" smtClean="0">
                <a:solidFill>
                  <a:srgbClr val="993300"/>
                </a:solidFill>
                <a:latin typeface="Comic Sans MS" pitchFamily="66" charset="0"/>
              </a:rPr>
              <a:t>один из супругов был против своей воли принужден к вступлению в брак;</a:t>
            </a:r>
          </a:p>
          <a:p>
            <a:pPr>
              <a:buFont typeface="Wingdings" pitchFamily="2" charset="2"/>
              <a:buChar char="q"/>
            </a:pPr>
            <a:r>
              <a:rPr lang="ru-RU" sz="2200" dirty="0" smtClean="0">
                <a:solidFill>
                  <a:srgbClr val="993300"/>
                </a:solidFill>
                <a:latin typeface="Comic Sans MS" pitchFamily="66" charset="0"/>
              </a:rPr>
              <a:t>супруг (или оба супруга) не достиг брачного возраста и он не был снижен в установленном законом порядке;</a:t>
            </a:r>
          </a:p>
          <a:p>
            <a:pPr>
              <a:buFont typeface="Wingdings" pitchFamily="2" charset="2"/>
              <a:buChar char="q"/>
            </a:pPr>
            <a:r>
              <a:rPr lang="ru-RU" sz="2200" dirty="0" smtClean="0">
                <a:solidFill>
                  <a:srgbClr val="993300"/>
                </a:solidFill>
                <a:latin typeface="Comic Sans MS" pitchFamily="66" charset="0"/>
              </a:rPr>
              <a:t>у вступивших в брак лиц (или одного из них) имелся другой </a:t>
            </a:r>
            <a:r>
              <a:rPr lang="ru-RU" sz="2200" dirty="0" err="1" smtClean="0">
                <a:solidFill>
                  <a:srgbClr val="993300"/>
                </a:solidFill>
                <a:latin typeface="Comic Sans MS" pitchFamily="66" charset="0"/>
              </a:rPr>
              <a:t>нерасторгнутый</a:t>
            </a:r>
            <a:r>
              <a:rPr lang="ru-RU" sz="2200" dirty="0" smtClean="0">
                <a:solidFill>
                  <a:srgbClr val="993300"/>
                </a:solidFill>
                <a:latin typeface="Comic Sans MS" pitchFamily="66" charset="0"/>
              </a:rPr>
              <a:t> брак; </a:t>
            </a:r>
          </a:p>
          <a:p>
            <a:pPr>
              <a:buFont typeface="Wingdings" pitchFamily="2" charset="2"/>
              <a:buChar char="q"/>
            </a:pPr>
            <a:r>
              <a:rPr lang="ru-RU" sz="2200" dirty="0" smtClean="0">
                <a:solidFill>
                  <a:srgbClr val="993300"/>
                </a:solidFill>
                <a:latin typeface="Comic Sans MS" pitchFamily="66" charset="0"/>
              </a:rPr>
              <a:t>был заключен фиктивный брак, т.е. если супруги или один из них зарегистрировали брак без намерения создать семью; </a:t>
            </a:r>
          </a:p>
          <a:p>
            <a:pPr>
              <a:buFont typeface="Wingdings" pitchFamily="2" charset="2"/>
              <a:buChar char="q"/>
            </a:pPr>
            <a:r>
              <a:rPr lang="ru-RU" sz="2200" dirty="0" smtClean="0">
                <a:solidFill>
                  <a:srgbClr val="993300"/>
                </a:solidFill>
                <a:latin typeface="Comic Sans MS" pitchFamily="66" charset="0"/>
              </a:rPr>
              <a:t>был заключен брак между близкими родственниками, усыновителем и усыновленным; между лицами, из которых хотя бы одно лицо признано судом недееспособным вследствие психического расстройства;</a:t>
            </a:r>
          </a:p>
          <a:p>
            <a:pPr>
              <a:buFont typeface="Wingdings" pitchFamily="2" charset="2"/>
              <a:buChar char="q"/>
            </a:pPr>
            <a:r>
              <a:rPr lang="ru-RU" sz="2200" dirty="0" smtClean="0">
                <a:solidFill>
                  <a:srgbClr val="993300"/>
                </a:solidFill>
                <a:latin typeface="Comic Sans MS" pitchFamily="66" charset="0"/>
              </a:rPr>
              <a:t>одним из лиц, вступающих в брак, был сокрыт факт наличия заболевания, передающегося половым путем, или ВИЧ-инфекции.</a:t>
            </a:r>
          </a:p>
          <a:p>
            <a:pPr>
              <a:buFont typeface="Wingdings" pitchFamily="2" charset="2"/>
              <a:buChar char="q"/>
            </a:pPr>
            <a:endParaRPr lang="ru-RU" sz="2200" dirty="0" smtClean="0">
              <a:latin typeface="Comic Sans MS" pitchFamily="66" charset="0"/>
            </a:endParaRPr>
          </a:p>
        </p:txBody>
      </p:sp>
    </p:spTree>
    <p:extLst>
      <p:ext uri="{BB962C8B-B14F-4D97-AF65-F5344CB8AC3E}">
        <p14:creationId xmlns:p14="http://schemas.microsoft.com/office/powerpoint/2010/main" val="1364529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2960" y="332656"/>
            <a:ext cx="7520940" cy="6336704"/>
          </a:xfrm>
        </p:spPr>
        <p:txBody>
          <a:bodyPr/>
          <a:lstStyle/>
          <a:p>
            <a:endParaRPr lang="ru-RU" dirty="0">
              <a:latin typeface="Comic Sans MS" pitchFamily="66" charset="0"/>
            </a:endParaRPr>
          </a:p>
        </p:txBody>
      </p:sp>
      <p:sp>
        <p:nvSpPr>
          <p:cNvPr id="4" name="Прямоугольник 3"/>
          <p:cNvSpPr/>
          <p:nvPr/>
        </p:nvSpPr>
        <p:spPr>
          <a:xfrm>
            <a:off x="251520" y="91092"/>
            <a:ext cx="864096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Bef>
                <a:spcPts val="800"/>
              </a:spcBef>
            </a:pPr>
            <a:r>
              <a:rPr lang="ru-RU" sz="2400" b="1" dirty="0">
                <a:solidFill>
                  <a:srgbClr val="C00000"/>
                </a:solidFill>
                <a:latin typeface="Comic Sans MS" pitchFamily="66" charset="0"/>
              </a:rPr>
              <a:t>Родство</a:t>
            </a:r>
            <a:r>
              <a:rPr lang="ru-RU" sz="2400" b="1" dirty="0">
                <a:solidFill>
                  <a:srgbClr val="000000"/>
                </a:solidFill>
                <a:latin typeface="Comic Sans MS" pitchFamily="66" charset="0"/>
              </a:rPr>
              <a:t> – это кровная связь между лицами, происходящими от общих предков.</a:t>
            </a:r>
          </a:p>
        </p:txBody>
      </p:sp>
      <p:sp>
        <p:nvSpPr>
          <p:cNvPr id="5" name="Прямоугольник 4"/>
          <p:cNvSpPr/>
          <p:nvPr/>
        </p:nvSpPr>
        <p:spPr>
          <a:xfrm>
            <a:off x="2915816" y="1268760"/>
            <a:ext cx="3312368"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Родство </a:t>
            </a:r>
            <a:endParaRPr lang="ru-RU" sz="2800" b="1" dirty="0"/>
          </a:p>
        </p:txBody>
      </p:sp>
      <p:sp>
        <p:nvSpPr>
          <p:cNvPr id="6" name="Прямоугольник 5"/>
          <p:cNvSpPr/>
          <p:nvPr/>
        </p:nvSpPr>
        <p:spPr>
          <a:xfrm>
            <a:off x="251520" y="2630340"/>
            <a:ext cx="2016224" cy="20227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Прямое</a:t>
            </a:r>
          </a:p>
          <a:p>
            <a:pPr algn="ctr"/>
            <a:r>
              <a:rPr lang="ru-RU" sz="2400" b="1" dirty="0" smtClean="0"/>
              <a:t>(родители, дети, внуки)</a:t>
            </a:r>
          </a:p>
        </p:txBody>
      </p:sp>
      <p:sp>
        <p:nvSpPr>
          <p:cNvPr id="7" name="Прямоугольник 6"/>
          <p:cNvSpPr/>
          <p:nvPr/>
        </p:nvSpPr>
        <p:spPr>
          <a:xfrm>
            <a:off x="4716016" y="2630340"/>
            <a:ext cx="2016224" cy="202279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По восходящей  линии</a:t>
            </a:r>
          </a:p>
          <a:p>
            <a:pPr algn="ctr"/>
            <a:r>
              <a:rPr lang="ru-RU" sz="2400" b="1" dirty="0" smtClean="0"/>
              <a:t>(от предка к потомку)</a:t>
            </a:r>
            <a:endParaRPr lang="ru-RU" sz="2400" b="1" dirty="0"/>
          </a:p>
        </p:txBody>
      </p:sp>
      <p:sp>
        <p:nvSpPr>
          <p:cNvPr id="8" name="Прямоугольник 7"/>
          <p:cNvSpPr/>
          <p:nvPr/>
        </p:nvSpPr>
        <p:spPr>
          <a:xfrm>
            <a:off x="2471517" y="2631262"/>
            <a:ext cx="2016224" cy="202187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Боковое </a:t>
            </a:r>
          </a:p>
          <a:p>
            <a:pPr algn="ctr"/>
            <a:r>
              <a:rPr lang="ru-RU" sz="2400" b="1" dirty="0" smtClean="0"/>
              <a:t>(дяди, тети и т.п.)</a:t>
            </a:r>
            <a:endParaRPr lang="ru-RU" sz="2400" b="1" dirty="0"/>
          </a:p>
        </p:txBody>
      </p:sp>
      <p:sp>
        <p:nvSpPr>
          <p:cNvPr id="9" name="Прямоугольник 8"/>
          <p:cNvSpPr/>
          <p:nvPr/>
        </p:nvSpPr>
        <p:spPr>
          <a:xfrm>
            <a:off x="6942615" y="2630341"/>
            <a:ext cx="1948555" cy="202279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По нисходящей линии</a:t>
            </a:r>
          </a:p>
          <a:p>
            <a:pPr algn="ctr"/>
            <a:r>
              <a:rPr lang="ru-RU" sz="2400" b="1" dirty="0" smtClean="0"/>
              <a:t>(от потомка к предку)</a:t>
            </a:r>
            <a:endParaRPr lang="ru-RU" sz="2400" b="1" dirty="0"/>
          </a:p>
        </p:txBody>
      </p:sp>
      <p:sp>
        <p:nvSpPr>
          <p:cNvPr id="10" name="Прямоугольник 9"/>
          <p:cNvSpPr/>
          <p:nvPr/>
        </p:nvSpPr>
        <p:spPr>
          <a:xfrm>
            <a:off x="251520" y="5029200"/>
            <a:ext cx="8639650" cy="164016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Comic Sans MS" pitchFamily="66" charset="0"/>
              </a:rPr>
              <a:t> </a:t>
            </a:r>
            <a:r>
              <a:rPr lang="ru-RU" sz="2400" b="1" dirty="0" smtClean="0">
                <a:solidFill>
                  <a:srgbClr val="C00000"/>
                </a:solidFill>
                <a:latin typeface="Comic Sans MS" pitchFamily="66" charset="0"/>
              </a:rPr>
              <a:t>Брак </a:t>
            </a:r>
            <a:r>
              <a:rPr lang="ru-RU" sz="2400" b="1" dirty="0" smtClean="0">
                <a:solidFill>
                  <a:schemeClr val="tx1">
                    <a:lumMod val="95000"/>
                    <a:lumOff val="5000"/>
                  </a:schemeClr>
                </a:solidFill>
                <a:latin typeface="Comic Sans MS" pitchFamily="66" charset="0"/>
              </a:rPr>
              <a:t>– признанный государством свободный и добровольный союз мужчины и женщины, основанный на совместном  проживании, ведении общего хозяйства и воспитании детей.</a:t>
            </a:r>
            <a:endParaRPr lang="ru-RU" sz="2400" b="1" dirty="0">
              <a:solidFill>
                <a:schemeClr val="tx1">
                  <a:lumMod val="95000"/>
                  <a:lumOff val="5000"/>
                </a:schemeClr>
              </a:solidFill>
              <a:latin typeface="Comic Sans MS" pitchFamily="66" charset="0"/>
            </a:endParaRPr>
          </a:p>
        </p:txBody>
      </p:sp>
      <p:cxnSp>
        <p:nvCxnSpPr>
          <p:cNvPr id="12" name="Прямая со стрелкой 11"/>
          <p:cNvCxnSpPr/>
          <p:nvPr/>
        </p:nvCxnSpPr>
        <p:spPr>
          <a:xfrm flipH="1">
            <a:off x="1259632" y="1916832"/>
            <a:ext cx="1656184" cy="71350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6260295" y="1916832"/>
            <a:ext cx="1688709" cy="71350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8" idx="0"/>
          </p:cNvCxnSpPr>
          <p:nvPr/>
        </p:nvCxnSpPr>
        <p:spPr>
          <a:xfrm flipH="1">
            <a:off x="3479629" y="1916832"/>
            <a:ext cx="350588" cy="71443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7" idx="0"/>
          </p:cNvCxnSpPr>
          <p:nvPr/>
        </p:nvCxnSpPr>
        <p:spPr>
          <a:xfrm>
            <a:off x="5364088" y="1916832"/>
            <a:ext cx="360040" cy="71350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838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randombar(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circle(in)">
                                      <p:cBhvr>
                                        <p:cTn id="5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548680"/>
            <a:ext cx="5292080" cy="1152128"/>
          </a:xfrm>
          <a:solidFill>
            <a:srgbClr val="FF9900"/>
          </a:solidFill>
        </p:spPr>
        <p:txBody>
          <a:bodyPr/>
          <a:lstStyle/>
          <a:p>
            <a:pPr algn="ctr"/>
            <a:r>
              <a:rPr lang="ru-RU" sz="3200" dirty="0" smtClean="0">
                <a:solidFill>
                  <a:srgbClr val="002060"/>
                </a:solidFill>
              </a:rPr>
              <a:t>Условия заключения брака</a:t>
            </a:r>
            <a:endParaRPr lang="ru-RU" sz="3200" dirty="0">
              <a:solidFill>
                <a:srgbClr val="002060"/>
              </a:solidFill>
            </a:endParaRPr>
          </a:p>
        </p:txBody>
      </p:sp>
      <p:sp>
        <p:nvSpPr>
          <p:cNvPr id="3" name="Объект 2"/>
          <p:cNvSpPr>
            <a:spLocks noGrp="1"/>
          </p:cNvSpPr>
          <p:nvPr>
            <p:ph idx="1"/>
          </p:nvPr>
        </p:nvSpPr>
        <p:spPr>
          <a:xfrm>
            <a:off x="323528" y="2420889"/>
            <a:ext cx="8496944" cy="4437111"/>
          </a:xfrm>
        </p:spPr>
        <p:txBody>
          <a:bodyPr>
            <a:normAutofit lnSpcReduction="10000"/>
          </a:bodyPr>
          <a:lstStyle/>
          <a:p>
            <a:pPr>
              <a:buFont typeface="Wingdings" pitchFamily="2" charset="2"/>
              <a:buChar char="q"/>
            </a:pPr>
            <a:r>
              <a:rPr lang="ru-RU" sz="2800" dirty="0" smtClean="0">
                <a:latin typeface="Comic Sans MS" pitchFamily="66" charset="0"/>
              </a:rPr>
              <a:t>взаимное добровольное согласие мужчины и женщины, вступающих в брак;</a:t>
            </a:r>
          </a:p>
          <a:p>
            <a:pPr>
              <a:buFont typeface="Wingdings" pitchFamily="2" charset="2"/>
              <a:buChar char="q"/>
            </a:pPr>
            <a:r>
              <a:rPr lang="ru-RU" sz="2800" dirty="0" smtClean="0">
                <a:latin typeface="Comic Sans MS" pitchFamily="66" charset="0"/>
              </a:rPr>
              <a:t>достижение вступающими в брак брачного возраста (18 лет);</a:t>
            </a:r>
          </a:p>
          <a:p>
            <a:pPr>
              <a:buFont typeface="Wingdings" pitchFamily="2" charset="2"/>
              <a:buChar char="q"/>
            </a:pPr>
            <a:r>
              <a:rPr lang="ru-RU" sz="2800" dirty="0" smtClean="0">
                <a:latin typeface="Comic Sans MS" pitchFamily="66" charset="0"/>
              </a:rPr>
              <a:t>дееспособность вступающих в брак;</a:t>
            </a:r>
          </a:p>
          <a:p>
            <a:pPr>
              <a:buFont typeface="Wingdings" pitchFamily="2" charset="2"/>
              <a:buChar char="q"/>
            </a:pPr>
            <a:r>
              <a:rPr lang="ru-RU" sz="2800" dirty="0" smtClean="0">
                <a:latin typeface="Comic Sans MS" pitchFamily="66" charset="0"/>
              </a:rPr>
              <a:t>отсутствие обстоятельств, препятствующих заключению брака (другого зарегистрированного брака, близкого родства, отношений усыновителя и усыновленного и др.).</a:t>
            </a:r>
            <a:endParaRPr lang="ru-RU" sz="2800" dirty="0">
              <a:latin typeface="Comic Sans MS" pitchFamily="66" charset="0"/>
            </a:endParaRPr>
          </a:p>
        </p:txBody>
      </p:sp>
      <p:pic>
        <p:nvPicPr>
          <p:cNvPr id="2050" name="Picture 2" descr="C:\Users\USER\Desktop\5605877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 y="7997"/>
            <a:ext cx="3847759" cy="241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70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548640"/>
          </a:xfrm>
        </p:spPr>
        <p:txBody>
          <a:bodyPr/>
          <a:lstStyle/>
          <a:p>
            <a:pPr algn="ctr"/>
            <a:r>
              <a:rPr lang="ru-RU" b="1" dirty="0" smtClean="0"/>
              <a:t>Основные принципы семейного права в РФ</a:t>
            </a:r>
            <a:endParaRPr lang="ru-RU" b="1" dirty="0"/>
          </a:p>
        </p:txBody>
      </p:sp>
      <p:sp>
        <p:nvSpPr>
          <p:cNvPr id="3" name="Объект 2"/>
          <p:cNvSpPr>
            <a:spLocks noGrp="1"/>
          </p:cNvSpPr>
          <p:nvPr>
            <p:ph idx="1"/>
          </p:nvPr>
        </p:nvSpPr>
        <p:spPr>
          <a:xfrm>
            <a:off x="822960" y="764704"/>
            <a:ext cx="7520940" cy="3915773"/>
          </a:xfrm>
        </p:spPr>
        <p:txBody>
          <a:bodyPr/>
          <a:lstStyle/>
          <a:p>
            <a:pPr>
              <a:buFont typeface="Wingdings" pitchFamily="2" charset="2"/>
              <a:buChar char="Ø"/>
            </a:pPr>
            <a:r>
              <a:rPr lang="ru-RU" sz="2800" dirty="0" smtClean="0">
                <a:latin typeface="Comic Sans MS" pitchFamily="66" charset="0"/>
              </a:rPr>
              <a:t>признаётся только брак, зарегистрированный государством;</a:t>
            </a:r>
          </a:p>
          <a:p>
            <a:pPr>
              <a:buFont typeface="Wingdings" pitchFamily="2" charset="2"/>
              <a:buChar char="Ø"/>
            </a:pPr>
            <a:r>
              <a:rPr lang="ru-RU" sz="2800" dirty="0" smtClean="0">
                <a:latin typeface="Comic Sans MS" pitchFamily="66" charset="0"/>
              </a:rPr>
              <a:t>добровольность заключения и расторжения брака;</a:t>
            </a:r>
          </a:p>
          <a:p>
            <a:pPr>
              <a:buFont typeface="Wingdings" pitchFamily="2" charset="2"/>
              <a:buChar char="Ø"/>
            </a:pPr>
            <a:r>
              <a:rPr lang="ru-RU" sz="2800" dirty="0" smtClean="0">
                <a:latin typeface="Comic Sans MS" pitchFamily="66" charset="0"/>
              </a:rPr>
              <a:t>равенство прав и обязанностей супругов;</a:t>
            </a:r>
          </a:p>
          <a:p>
            <a:pPr>
              <a:buFont typeface="Wingdings" pitchFamily="2" charset="2"/>
              <a:buChar char="Ø"/>
            </a:pPr>
            <a:r>
              <a:rPr lang="ru-RU" sz="2800" dirty="0" smtClean="0">
                <a:latin typeface="Comic Sans MS" pitchFamily="66" charset="0"/>
              </a:rPr>
              <a:t>особая защита несовершеннолетних и нетрудоспособных членов семьи.</a:t>
            </a:r>
            <a:endParaRPr lang="ru-RU" sz="2800" dirty="0"/>
          </a:p>
        </p:txBody>
      </p:sp>
      <p:sp>
        <p:nvSpPr>
          <p:cNvPr id="4" name="Прямоугольник 3"/>
          <p:cNvSpPr/>
          <p:nvPr/>
        </p:nvSpPr>
        <p:spPr>
          <a:xfrm>
            <a:off x="524388" y="4741942"/>
            <a:ext cx="8080060" cy="1855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6">
                    <a:lumMod val="50000"/>
                  </a:schemeClr>
                </a:solidFill>
              </a:rPr>
              <a:t>Цель брака – создание семьи. Заключение брака по иным соображениям, без намерения создать семью, является основанием для признания его недействительным.</a:t>
            </a:r>
            <a:endParaRPr lang="ru-RU" sz="2800" b="1" dirty="0">
              <a:solidFill>
                <a:schemeClr val="accent6">
                  <a:lumMod val="50000"/>
                </a:schemeClr>
              </a:solidFill>
            </a:endParaRPr>
          </a:p>
        </p:txBody>
      </p:sp>
    </p:spTree>
    <p:extLst>
      <p:ext uri="{BB962C8B-B14F-4D97-AF65-F5344CB8AC3E}">
        <p14:creationId xmlns:p14="http://schemas.microsoft.com/office/powerpoint/2010/main" val="7942426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48640"/>
          </a:xfrm>
          <a:solidFill>
            <a:srgbClr val="FF9900"/>
          </a:solidFill>
        </p:spPr>
        <p:txBody>
          <a:bodyPr/>
          <a:lstStyle/>
          <a:p>
            <a:pPr algn="ctr"/>
            <a:r>
              <a:rPr lang="ru-RU" b="1" dirty="0" smtClean="0">
                <a:solidFill>
                  <a:srgbClr val="002060"/>
                </a:solidFill>
              </a:rPr>
              <a:t>Права и обязанности супругов</a:t>
            </a:r>
            <a:endParaRPr lang="ru-RU" b="1" dirty="0">
              <a:solidFill>
                <a:srgbClr val="002060"/>
              </a:solidFill>
            </a:endParaRPr>
          </a:p>
        </p:txBody>
      </p:sp>
      <p:sp>
        <p:nvSpPr>
          <p:cNvPr id="3" name="Объект 2"/>
          <p:cNvSpPr>
            <a:spLocks noGrp="1"/>
          </p:cNvSpPr>
          <p:nvPr>
            <p:ph idx="1"/>
          </p:nvPr>
        </p:nvSpPr>
        <p:spPr/>
        <p:txBody>
          <a:bodyPr/>
          <a:lstStyle/>
          <a:p>
            <a:endParaRPr lang="ru-RU" dirty="0"/>
          </a:p>
        </p:txBody>
      </p:sp>
      <p:sp>
        <p:nvSpPr>
          <p:cNvPr id="4" name="Скругленный прямоугольник 3"/>
          <p:cNvSpPr/>
          <p:nvPr/>
        </p:nvSpPr>
        <p:spPr>
          <a:xfrm>
            <a:off x="1475656" y="811560"/>
            <a:ext cx="7416824" cy="6732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effectLst>
                  <a:outerShdw blurRad="38100" dist="38100" dir="2700000" algn="tl">
                    <a:srgbClr val="000000">
                      <a:alpha val="43137"/>
                    </a:srgbClr>
                  </a:outerShdw>
                </a:effectLst>
              </a:rPr>
              <a:t>Имущественные </a:t>
            </a:r>
            <a:endParaRPr lang="ru-RU" sz="2800" b="1" dirty="0">
              <a:solidFill>
                <a:srgbClr val="002060"/>
              </a:solidFill>
              <a:effectLst>
                <a:outerShdw blurRad="38100" dist="38100" dir="2700000" algn="tl">
                  <a:srgbClr val="000000">
                    <a:alpha val="43137"/>
                  </a:srgbClr>
                </a:outerShdw>
              </a:effectLst>
            </a:endParaRPr>
          </a:p>
        </p:txBody>
      </p:sp>
      <p:sp>
        <p:nvSpPr>
          <p:cNvPr id="5" name="Скругленный прямоугольник 4"/>
          <p:cNvSpPr/>
          <p:nvPr/>
        </p:nvSpPr>
        <p:spPr>
          <a:xfrm>
            <a:off x="1476725" y="2636912"/>
            <a:ext cx="7430144"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effectLst>
                  <a:outerShdw blurRad="38100" dist="38100" dir="2700000" algn="tl">
                    <a:srgbClr val="000000">
                      <a:alpha val="43137"/>
                    </a:srgbClr>
                  </a:outerShdw>
                </a:effectLst>
              </a:rPr>
              <a:t>Личные </a:t>
            </a:r>
            <a:endParaRPr lang="ru-RU" sz="2800" b="1" dirty="0">
              <a:solidFill>
                <a:srgbClr val="002060"/>
              </a:solidFill>
              <a:effectLst>
                <a:outerShdw blurRad="38100" dist="38100" dir="2700000" algn="tl">
                  <a:srgbClr val="000000">
                    <a:alpha val="43137"/>
                  </a:srgbClr>
                </a:outerShdw>
              </a:effectLst>
            </a:endParaRPr>
          </a:p>
        </p:txBody>
      </p:sp>
      <p:sp>
        <p:nvSpPr>
          <p:cNvPr id="6" name="Прямоугольник 5"/>
          <p:cNvSpPr/>
          <p:nvPr/>
        </p:nvSpPr>
        <p:spPr>
          <a:xfrm>
            <a:off x="1475656" y="1484784"/>
            <a:ext cx="7416824" cy="91440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Comic Sans MS" pitchFamily="66" charset="0"/>
              </a:rPr>
              <a:t>Связаны с приобретением и использованием вещей, денежных средств</a:t>
            </a:r>
            <a:endParaRPr lang="ru-RU" sz="2400" b="1" dirty="0">
              <a:latin typeface="Comic Sans MS" pitchFamily="66" charset="0"/>
            </a:endParaRPr>
          </a:p>
        </p:txBody>
      </p:sp>
      <p:sp>
        <p:nvSpPr>
          <p:cNvPr id="7" name="Прямоугольник 6"/>
          <p:cNvSpPr/>
          <p:nvPr/>
        </p:nvSpPr>
        <p:spPr>
          <a:xfrm>
            <a:off x="1475656" y="3284984"/>
            <a:ext cx="7416824" cy="3573016"/>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FFFF00"/>
                </a:solidFill>
                <a:latin typeface="Comic Sans MS" pitchFamily="66" charset="0"/>
              </a:rPr>
              <a:t>Права:</a:t>
            </a:r>
            <a:r>
              <a:rPr lang="ru-RU" sz="2400" b="1" dirty="0" smtClean="0">
                <a:latin typeface="Comic Sans MS" pitchFamily="66" charset="0"/>
              </a:rPr>
              <a:t> право выбора фамилии при заключении и расторжении брака, места жительства, рода занятий, равенство супругов при решении вопросов жизни семьи и воспитания.</a:t>
            </a:r>
          </a:p>
          <a:p>
            <a:r>
              <a:rPr lang="ru-RU" sz="2400" b="1" dirty="0">
                <a:solidFill>
                  <a:srgbClr val="FFFF00"/>
                </a:solidFill>
                <a:latin typeface="Comic Sans MS" pitchFamily="66" charset="0"/>
              </a:rPr>
              <a:t>О</a:t>
            </a:r>
            <a:r>
              <a:rPr lang="ru-RU" sz="2400" b="1" dirty="0" smtClean="0">
                <a:solidFill>
                  <a:srgbClr val="FFFF00"/>
                </a:solidFill>
                <a:latin typeface="Comic Sans MS" pitchFamily="66" charset="0"/>
              </a:rPr>
              <a:t>бязанности:</a:t>
            </a:r>
            <a:r>
              <a:rPr lang="ru-RU" sz="2400" b="1" dirty="0" smtClean="0">
                <a:latin typeface="Comic Sans MS" pitchFamily="66" charset="0"/>
              </a:rPr>
              <a:t> обязанность строить отношения в семье на основе взаимоуважения и взаимопомощи, содействовать благополучию семьи, заботиться о супруге и детях.</a:t>
            </a:r>
            <a:endParaRPr lang="ru-RU" sz="2400" b="1" dirty="0">
              <a:latin typeface="Comic Sans MS" pitchFamily="66" charset="0"/>
            </a:endParaRPr>
          </a:p>
        </p:txBody>
      </p:sp>
      <p:cxnSp>
        <p:nvCxnSpPr>
          <p:cNvPr id="11" name="Прямая соединительная линия 10"/>
          <p:cNvCxnSpPr/>
          <p:nvPr/>
        </p:nvCxnSpPr>
        <p:spPr>
          <a:xfrm>
            <a:off x="539552" y="692696"/>
            <a:ext cx="0" cy="22682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4" idx="1"/>
          </p:cNvCxnSpPr>
          <p:nvPr/>
        </p:nvCxnSpPr>
        <p:spPr>
          <a:xfrm>
            <a:off x="539552" y="1148172"/>
            <a:ext cx="93610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5" idx="1"/>
          </p:cNvCxnSpPr>
          <p:nvPr/>
        </p:nvCxnSpPr>
        <p:spPr>
          <a:xfrm>
            <a:off x="539552" y="2960948"/>
            <a:ext cx="937173"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3518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548640"/>
          </a:xfrm>
          <a:solidFill>
            <a:schemeClr val="accent3">
              <a:lumMod val="60000"/>
              <a:lumOff val="40000"/>
            </a:schemeClr>
          </a:solidFill>
        </p:spPr>
        <p:txBody>
          <a:bodyPr/>
          <a:lstStyle/>
          <a:p>
            <a:pPr algn="ctr"/>
            <a:r>
              <a:rPr lang="ru-RU" dirty="0" smtClean="0"/>
              <a:t>Режим имущества супругов</a:t>
            </a:r>
            <a:endParaRPr lang="ru-RU" dirty="0"/>
          </a:p>
        </p:txBody>
      </p:sp>
      <p:sp>
        <p:nvSpPr>
          <p:cNvPr id="3" name="Объект 2"/>
          <p:cNvSpPr>
            <a:spLocks noGrp="1"/>
          </p:cNvSpPr>
          <p:nvPr>
            <p:ph idx="1"/>
          </p:nvPr>
        </p:nvSpPr>
        <p:spPr/>
        <p:txBody>
          <a:bodyPr/>
          <a:lstStyle/>
          <a:p>
            <a:endParaRPr lang="ru-RU"/>
          </a:p>
        </p:txBody>
      </p:sp>
      <p:cxnSp>
        <p:nvCxnSpPr>
          <p:cNvPr id="5" name="Прямая со стрелкой 4"/>
          <p:cNvCxnSpPr>
            <a:stCxn id="2" idx="2"/>
            <a:endCxn id="3" idx="0"/>
          </p:cNvCxnSpPr>
          <p:nvPr/>
        </p:nvCxnSpPr>
        <p:spPr>
          <a:xfrm flipH="1">
            <a:off x="4583430" y="665272"/>
            <a:ext cx="4624" cy="4353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251520" y="2060848"/>
            <a:ext cx="8640960" cy="453650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Имущество, нажитое супругами во время брака, является их совместной собственностью. Общими являются любое имущество или денежные средства независимо от того, на имя кого из супругов приобретено имущество или кем из супругов внесены денежные средства. Супруги по обоюдному согласию осуществляют права собственников. Имущество, принадлежавшее каждому из супругов до брака, полученное в период брака в дар, по наследству и иным безвозмездным сделкам, является его личной собственностью.</a:t>
            </a:r>
          </a:p>
          <a:p>
            <a:pPr algn="ctr"/>
            <a:r>
              <a:rPr lang="ru-RU" sz="2400" b="1" dirty="0" smtClean="0">
                <a:effectLst>
                  <a:outerShdw blurRad="38100" dist="38100" dir="2700000" algn="tl">
                    <a:srgbClr val="000000">
                      <a:alpha val="43137"/>
                    </a:srgbClr>
                  </a:outerShdw>
                </a:effectLst>
              </a:rPr>
              <a:t>В случае расторжения брака совместная собственность делится поровну между супругами.</a:t>
            </a:r>
            <a:endParaRPr lang="ru-RU" sz="2400" b="1" dirty="0">
              <a:effectLst>
                <a:outerShdw blurRad="38100" dist="38100" dir="2700000" algn="tl">
                  <a:srgbClr val="000000">
                    <a:alpha val="43137"/>
                  </a:srgbClr>
                </a:outerShdw>
              </a:effectLst>
            </a:endParaRPr>
          </a:p>
        </p:txBody>
      </p:sp>
      <p:sp>
        <p:nvSpPr>
          <p:cNvPr id="4" name="Прямоугольник 3"/>
          <p:cNvSpPr/>
          <p:nvPr/>
        </p:nvSpPr>
        <p:spPr>
          <a:xfrm>
            <a:off x="251520" y="1100628"/>
            <a:ext cx="8640960" cy="9144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Законный</a:t>
            </a:r>
          </a:p>
          <a:p>
            <a:pPr algn="ctr"/>
            <a:r>
              <a:rPr lang="ru-RU" sz="2200" b="1" dirty="0" smtClean="0">
                <a:effectLst>
                  <a:outerShdw blurRad="38100" dist="38100" dir="2700000" algn="tl">
                    <a:srgbClr val="000000">
                      <a:alpha val="43137"/>
                    </a:srgbClr>
                  </a:outerShdw>
                </a:effectLst>
              </a:rPr>
              <a:t>(регулируется семейным законодательством)</a:t>
            </a:r>
            <a:endParaRPr lang="ru-RU"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2459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4" name="Заголовок 1"/>
          <p:cNvSpPr>
            <a:spLocks noGrp="1"/>
          </p:cNvSpPr>
          <p:nvPr>
            <p:ph type="title"/>
          </p:nvPr>
        </p:nvSpPr>
        <p:spPr>
          <a:xfrm>
            <a:off x="827584" y="116632"/>
            <a:ext cx="7520940" cy="548640"/>
          </a:xfrm>
          <a:solidFill>
            <a:schemeClr val="accent3">
              <a:lumMod val="60000"/>
              <a:lumOff val="40000"/>
            </a:schemeClr>
          </a:solidFill>
        </p:spPr>
        <p:txBody>
          <a:bodyPr/>
          <a:lstStyle/>
          <a:p>
            <a:pPr algn="ctr"/>
            <a:r>
              <a:rPr lang="ru-RU" dirty="0" smtClean="0"/>
              <a:t>Режим имущества супругов</a:t>
            </a:r>
            <a:endParaRPr lang="ru-RU" dirty="0"/>
          </a:p>
        </p:txBody>
      </p:sp>
      <p:sp>
        <p:nvSpPr>
          <p:cNvPr id="5" name="Прямоугольник 4"/>
          <p:cNvSpPr/>
          <p:nvPr/>
        </p:nvSpPr>
        <p:spPr>
          <a:xfrm>
            <a:off x="179512" y="1124744"/>
            <a:ext cx="8784976" cy="864096"/>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Договорной </a:t>
            </a:r>
          </a:p>
          <a:p>
            <a:pPr algn="ctr"/>
            <a:r>
              <a:rPr lang="ru-RU" sz="2200" b="1" dirty="0" smtClean="0">
                <a:effectLst>
                  <a:outerShdw blurRad="38100" dist="38100" dir="2700000" algn="tl">
                    <a:srgbClr val="000000">
                      <a:alpha val="43137"/>
                    </a:srgbClr>
                  </a:outerShdw>
                </a:effectLst>
              </a:rPr>
              <a:t>(устанавливается брачным договором)</a:t>
            </a:r>
            <a:endParaRPr lang="ru-RU" sz="2200" b="1" dirty="0">
              <a:effectLst>
                <a:outerShdw blurRad="38100" dist="38100" dir="2700000" algn="tl">
                  <a:srgbClr val="000000">
                    <a:alpha val="43137"/>
                  </a:srgbClr>
                </a:outerShdw>
              </a:effectLst>
            </a:endParaRPr>
          </a:p>
        </p:txBody>
      </p:sp>
      <p:sp>
        <p:nvSpPr>
          <p:cNvPr id="14" name="Прямоугольник 13"/>
          <p:cNvSpPr/>
          <p:nvPr/>
        </p:nvSpPr>
        <p:spPr>
          <a:xfrm>
            <a:off x="1187624" y="2636912"/>
            <a:ext cx="6480720"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Cambria" pitchFamily="18" charset="0"/>
              </a:rPr>
              <a:t>Брачный договор – </a:t>
            </a:r>
          </a:p>
          <a:p>
            <a:pPr algn="ctr"/>
            <a:r>
              <a:rPr lang="ru-RU" sz="2800" b="1" dirty="0" smtClean="0">
                <a:latin typeface="Cambria" pitchFamily="18" charset="0"/>
              </a:rPr>
              <a:t>это соглашение лиц, вступающих в брак, или супругов,  определяющее их имущественные права и обязанности в браке и/или при расторжении брака</a:t>
            </a:r>
            <a:endParaRPr lang="ru-RU" sz="2800" b="1" dirty="0">
              <a:latin typeface="Cambria" pitchFamily="18" charset="0"/>
            </a:endParaRPr>
          </a:p>
        </p:txBody>
      </p:sp>
      <p:sp>
        <p:nvSpPr>
          <p:cNvPr id="6" name="Прямоугольник 5"/>
          <p:cNvSpPr/>
          <p:nvPr/>
        </p:nvSpPr>
        <p:spPr>
          <a:xfrm>
            <a:off x="179512" y="1988840"/>
            <a:ext cx="8784976" cy="486916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effectLst>
                  <a:outerShdw blurRad="38100" dist="38100" dir="2700000" algn="tl">
                    <a:srgbClr val="000000">
                      <a:alpha val="43137"/>
                    </a:srgbClr>
                  </a:outerShdw>
                </a:effectLst>
              </a:rPr>
              <a:t>Брачный договор составляется в письменной форме, подлежит обязательному нотариальному удостоверению и вступает в силу с момента официальной регистрации брака.</a:t>
            </a:r>
          </a:p>
          <a:p>
            <a:pPr algn="ctr"/>
            <a:r>
              <a:rPr lang="ru-RU" sz="2200" b="1" dirty="0" smtClean="0">
                <a:effectLst>
                  <a:outerShdw blurRad="38100" dist="38100" dir="2700000" algn="tl">
                    <a:srgbClr val="000000">
                      <a:alpha val="43137"/>
                    </a:srgbClr>
                  </a:outerShdw>
                </a:effectLst>
              </a:rPr>
              <a:t>Брачный договор может быть расторгнут или изменен о решению суда.  Односторонний отказ от его соблюдения не допускается. Действие брачного договора прекращается после прекращения брака, если иное не предусмотрено самим договором. По требованию одного из супругов суд может признать договор недействительным, если его условия ставят этого супруга в крайне невыгодное положение.</a:t>
            </a:r>
          </a:p>
          <a:p>
            <a:pPr algn="ctr"/>
            <a:r>
              <a:rPr lang="ru-RU" sz="2200" b="1" dirty="0" smtClean="0">
                <a:effectLst>
                  <a:outerShdw blurRad="38100" dist="38100" dir="2700000" algn="tl">
                    <a:srgbClr val="000000">
                      <a:alpha val="43137"/>
                    </a:srgbClr>
                  </a:outerShdw>
                </a:effectLst>
              </a:rPr>
              <a:t>В брачном договоре определяются режим собственности (общей, долевой, раздельной) в отношении имеющегося и будущего имущества, доходов, права и обязанности супругов по взаимному содержанию и т.п.</a:t>
            </a:r>
            <a:endParaRPr lang="ru-RU" sz="2200" b="1" dirty="0">
              <a:effectLst>
                <a:outerShdw blurRad="38100" dist="38100" dir="2700000" algn="tl">
                  <a:srgbClr val="000000">
                    <a:alpha val="43137"/>
                  </a:srgbClr>
                </a:outerShdw>
              </a:effectLst>
            </a:endParaRPr>
          </a:p>
        </p:txBody>
      </p:sp>
      <p:cxnSp>
        <p:nvCxnSpPr>
          <p:cNvPr id="13" name="Прямая со стрелкой 12"/>
          <p:cNvCxnSpPr>
            <a:stCxn id="4" idx="2"/>
            <a:endCxn id="5" idx="0"/>
          </p:cNvCxnSpPr>
          <p:nvPr/>
        </p:nvCxnSpPr>
        <p:spPr>
          <a:xfrm flipH="1">
            <a:off x="4572000" y="665272"/>
            <a:ext cx="16054" cy="459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850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4369"/>
            <a:ext cx="4436566" cy="329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27584" y="0"/>
            <a:ext cx="7520940" cy="3579849"/>
          </a:xfrm>
          <a:solidFill>
            <a:schemeClr val="accent2"/>
          </a:solidFill>
        </p:spPr>
        <p:txBody>
          <a:bodyPr>
            <a:normAutofit/>
          </a:bodyPr>
          <a:lstStyle/>
          <a:p>
            <a:pPr algn="ctr"/>
            <a:r>
              <a:rPr lang="ru-RU" sz="2800" dirty="0" smtClean="0">
                <a:solidFill>
                  <a:schemeClr val="bg1"/>
                </a:solidFill>
                <a:effectLst>
                  <a:outerShdw blurRad="38100" dist="38100" dir="2700000" algn="tl">
                    <a:srgbClr val="000000">
                      <a:alpha val="43137"/>
                    </a:srgbClr>
                  </a:outerShdw>
                </a:effectLst>
                <a:latin typeface="Cambria" pitchFamily="18" charset="0"/>
              </a:rPr>
              <a:t>Прекращение брака требует обязательного оформления в установленном законом порядке. Фактическое прекращение супружеских отношений не влечет прекращения брака (т.е. прав и обязанностей супругов) независимо от времени раздельного проживания супругов.</a:t>
            </a:r>
            <a:endParaRPr lang="ru-RU" sz="2800" dirty="0">
              <a:solidFill>
                <a:schemeClr val="bg1"/>
              </a:solidFill>
              <a:effectLst>
                <a:outerShdw blurRad="38100" dist="38100" dir="2700000" algn="tl">
                  <a:srgbClr val="000000">
                    <a:alpha val="43137"/>
                  </a:srgbClr>
                </a:outerShdw>
              </a:effectLst>
              <a:latin typeface="Cambria" pitchFamily="18" charset="0"/>
            </a:endParaRPr>
          </a:p>
        </p:txBody>
      </p:sp>
      <p:pic>
        <p:nvPicPr>
          <p:cNvPr id="3078" name="Picture 6" descr="C:\Users\USER\Desktop\e710e7861-7p485QYSsHuoKJ3cy9QMzHo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344" y="3564369"/>
            <a:ext cx="4857750" cy="329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230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arn(inVertic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barn(inVertical)">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188640"/>
            <a:ext cx="7520940" cy="725760"/>
          </a:xfrm>
          <a:solidFill>
            <a:srgbClr val="FF9900"/>
          </a:solidFill>
        </p:spPr>
        <p:txBody>
          <a:bodyPr/>
          <a:lstStyle/>
          <a:p>
            <a:pPr algn="ctr"/>
            <a:r>
              <a:rPr lang="ru-RU" b="1" dirty="0" smtClean="0">
                <a:solidFill>
                  <a:srgbClr val="000099"/>
                </a:solidFill>
              </a:rPr>
              <a:t>Основания прекращения брака</a:t>
            </a:r>
            <a:endParaRPr lang="ru-RU" b="1" dirty="0">
              <a:solidFill>
                <a:srgbClr val="000099"/>
              </a:solidFill>
            </a:endParaRPr>
          </a:p>
        </p:txBody>
      </p:sp>
      <p:sp>
        <p:nvSpPr>
          <p:cNvPr id="3" name="Объект 2"/>
          <p:cNvSpPr>
            <a:spLocks noGrp="1"/>
          </p:cNvSpPr>
          <p:nvPr>
            <p:ph idx="1"/>
          </p:nvPr>
        </p:nvSpPr>
        <p:spPr/>
        <p:txBody>
          <a:bodyPr>
            <a:normAutofit fontScale="92500" lnSpcReduction="20000"/>
          </a:bodyPr>
          <a:lstStyle/>
          <a:p>
            <a:pPr>
              <a:buFont typeface="Wingdings" pitchFamily="2" charset="2"/>
              <a:buChar char="Ø"/>
            </a:pPr>
            <a:r>
              <a:rPr lang="ru-RU" sz="2800" dirty="0" smtClean="0">
                <a:latin typeface="Comic Sans MS" pitchFamily="66" charset="0"/>
              </a:rPr>
              <a:t>смерть одного из супругов или объявление одного из супругов умершим;</a:t>
            </a:r>
          </a:p>
          <a:p>
            <a:pPr>
              <a:buFont typeface="Wingdings" pitchFamily="2" charset="2"/>
              <a:buChar char="Ø"/>
            </a:pPr>
            <a:r>
              <a:rPr lang="ru-RU" sz="2800" dirty="0" smtClean="0">
                <a:latin typeface="Comic Sans MS" pitchFamily="66" charset="0"/>
              </a:rPr>
              <a:t>объявление судом одного из супругов недееспособным, безвестно отсутствующим, осуждение одного из супругов к лишению свободы на срок более трех лет;</a:t>
            </a:r>
          </a:p>
          <a:p>
            <a:pPr>
              <a:buFont typeface="Wingdings" pitchFamily="2" charset="2"/>
              <a:buChar char="Ø"/>
            </a:pPr>
            <a:r>
              <a:rPr lang="ru-RU" sz="2800" dirty="0" smtClean="0">
                <a:latin typeface="Comic Sans MS" pitchFamily="66" charset="0"/>
              </a:rPr>
              <a:t>заявление одного или обоих супругов о расторжении брака.</a:t>
            </a:r>
            <a:endParaRPr lang="ru-RU" sz="2800" dirty="0"/>
          </a:p>
        </p:txBody>
      </p:sp>
      <p:sp>
        <p:nvSpPr>
          <p:cNvPr id="4" name="Прямоугольник 3"/>
          <p:cNvSpPr/>
          <p:nvPr/>
        </p:nvSpPr>
        <p:spPr>
          <a:xfrm>
            <a:off x="4572000" y="4797152"/>
            <a:ext cx="4032448" cy="18722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effectLst>
                  <a:outerShdw blurRad="38100" dist="38100" dir="2700000" algn="tl">
                    <a:srgbClr val="000000">
                      <a:alpha val="43137"/>
                    </a:srgbClr>
                  </a:outerShdw>
                </a:effectLst>
                <a:latin typeface="Cambria" pitchFamily="18" charset="0"/>
              </a:rPr>
              <a:t>Заявление о прекращении брака может подать как дееспособный супруг, так и опекун супруга, признанного судом недееспособным</a:t>
            </a:r>
            <a:r>
              <a:rPr lang="ru-RU" sz="2000" dirty="0" smtClean="0">
                <a:solidFill>
                  <a:schemeClr val="bg1"/>
                </a:solidFill>
                <a:effectLst>
                  <a:outerShdw blurRad="38100" dist="38100" dir="2700000" algn="tl">
                    <a:srgbClr val="000000">
                      <a:alpha val="43137"/>
                    </a:srgbClr>
                  </a:outerShdw>
                </a:effectLst>
                <a:latin typeface="Cambria" pitchFamily="18" charset="0"/>
              </a:rPr>
              <a:t>.</a:t>
            </a:r>
            <a:endParaRPr lang="ru-RU" sz="2000"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4131776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450</TotalTime>
  <Words>1022</Words>
  <Application>Microsoft Office PowerPoint</Application>
  <PresentationFormat>Экран (4:3)</PresentationFormat>
  <Paragraphs>82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Углы</vt:lpstr>
      <vt:lpstr>Семейные правоотношения</vt:lpstr>
      <vt:lpstr>Презентация PowerPoint</vt:lpstr>
      <vt:lpstr>Условия заключения брака</vt:lpstr>
      <vt:lpstr>Основные принципы семейного права в РФ</vt:lpstr>
      <vt:lpstr>Права и обязанности супругов</vt:lpstr>
      <vt:lpstr>Режим имущества супругов</vt:lpstr>
      <vt:lpstr>Режим имущества супругов</vt:lpstr>
      <vt:lpstr>Презентация PowerPoint</vt:lpstr>
      <vt:lpstr>Основания прекращения брака</vt:lpstr>
      <vt:lpstr>Основания прекращения брака</vt:lpstr>
      <vt:lpstr>Основания прекращения брака</vt:lpstr>
      <vt:lpstr>Основания прекращения брака</vt:lpstr>
      <vt:lpstr>Недействительным признается брак если</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Семейные правоотношения</dc:title>
  <dc:creator>USER</dc:creator>
  <cp:lastModifiedBy>USER</cp:lastModifiedBy>
  <cp:revision>32</cp:revision>
  <dcterms:created xsi:type="dcterms:W3CDTF">2015-04-17T18:21:30Z</dcterms:created>
  <dcterms:modified xsi:type="dcterms:W3CDTF">2015-05-03T16:03:15Z</dcterms:modified>
</cp:coreProperties>
</file>