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67" r:id="rId4"/>
    <p:sldId id="268" r:id="rId5"/>
    <p:sldId id="269" r:id="rId6"/>
    <p:sldId id="257" r:id="rId7"/>
    <p:sldId id="260" r:id="rId8"/>
    <p:sldId id="265" r:id="rId9"/>
    <p:sldId id="266" r:id="rId10"/>
    <p:sldId id="25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3399"/>
    <a:srgbClr val="0066CC"/>
    <a:srgbClr val="660033"/>
    <a:srgbClr val="003399"/>
    <a:srgbClr val="993366"/>
    <a:srgbClr val="CC00CC"/>
    <a:srgbClr val="990099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7A04-856D-49B7-9D3A-B546E6BE0FA8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83A2-F61A-49CC-A665-8477BEE4E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A83A2-F61A-49CC-A665-8477BEE4E4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6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41C83-199D-4CFE-80A0-2197A2862401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560840" cy="2376264"/>
          </a:xfrm>
        </p:spPr>
        <p:txBody>
          <a:bodyPr>
            <a:noAutofit/>
          </a:bodyPr>
          <a:lstStyle/>
          <a:p>
            <a:r>
              <a:rPr lang="ru-RU" sz="10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</a:t>
            </a:r>
            <a:r>
              <a:rPr lang="ru-RU" sz="10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ораль</a:t>
            </a:r>
            <a:endParaRPr lang="ru-RU" sz="10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69160"/>
            <a:ext cx="435927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837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Отличия морали от права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4392488" cy="576064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62755"/>
            <a:ext cx="4370784" cy="5660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75656"/>
            <a:ext cx="4392488" cy="72480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раньше политики, права и государства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675656"/>
            <a:ext cx="4370784" cy="71095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позже морали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418856"/>
            <a:ext cx="4370784" cy="13144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волю государства, государственный подход к оценке общественных явлений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733256"/>
            <a:ext cx="4370784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Устанавливаются и фиксируются государством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00462"/>
            <a:ext cx="4370784" cy="201839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определенную  область общественных отношени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386608"/>
            <a:ext cx="4392488" cy="20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Пронизывает все стороны человеческой жизни, все общественные отношения (в том числе и те, которые не подлежат правовому регулированию)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6230" y="5733256"/>
            <a:ext cx="438577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Формулируется обществом (людьми)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418856"/>
            <a:ext cx="4392488" cy="13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мнение общества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5949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16" y="1916832"/>
            <a:ext cx="4370784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широки по содержанию, дают большой простор для толкования и применения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64704"/>
            <a:ext cx="4392488" cy="11521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Формулируются в письменном виде в юридических актах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88640"/>
            <a:ext cx="4392488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764704"/>
            <a:ext cx="4370784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и действуют как свод неписанных правил в виде поучений и притч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576138"/>
            <a:ext cx="4392488" cy="158105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необходимых случаях реализация обеспечивается принудительными мерами государством либо потерпевшим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1216" y="3573016"/>
            <a:ext cx="4370784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Обеспечивается силой привычки, убежденностью, совестью, давлением общественного мнения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1216" y="188640"/>
            <a:ext cx="4370784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27684"/>
            <a:ext cx="4392488" cy="164533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конкретны по содержанию, характеризуются определенностью формулировок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1216" y="5157191"/>
            <a:ext cx="4370784" cy="7200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Исполнять или нет, решает сам человек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62191" y="5157192"/>
            <a:ext cx="4402297" cy="720080"/>
          </a:xfrm>
          <a:prstGeom prst="rect">
            <a:avLst/>
          </a:prstGeom>
          <a:solidFill>
            <a:srgbClr val="33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Обязательны для исполнения всеми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1216" y="5877272"/>
            <a:ext cx="4370784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 требования в абстрактной, абстрактно-всеобщей форме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62190" y="5877272"/>
            <a:ext cx="4402297" cy="9807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Дает четкую формулировку, что можно и  чего нельзя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3265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572000" cy="46502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821"/>
            <a:ext cx="4572000" cy="4572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9" y="465021"/>
            <a:ext cx="4571999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Основывается на реальных условиях жизни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5683" y="3429001"/>
            <a:ext cx="4571998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 признает формального равенства («Кому больше дано, с того больший спрос»)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021"/>
            <a:ext cx="45720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Показывает идеал поведения, к которому необходимо стремиться человеку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1998" y="2132856"/>
            <a:ext cx="4572000" cy="1296144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Существует единая и единственная система права в каждом государстве, каждом обществе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379421"/>
            <a:ext cx="4571998" cy="753435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только поступки, действия людей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2" y="3429000"/>
            <a:ext cx="4571998" cy="1008113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Исходит из формального равенства людей: равные требования к разным людям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2134272"/>
            <a:ext cx="4571999" cy="129472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различные моральные принципы и моральные установки людей, социальных групп, народов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5686" y="1380837"/>
            <a:ext cx="4572000" cy="7534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Предъявляет требования к поступкам, мыслям и чувствам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" y="4437112"/>
            <a:ext cx="4556315" cy="2160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людей используют критерии:</a:t>
            </a:r>
          </a:p>
          <a:p>
            <a:pPr algn="ctr"/>
            <a:r>
              <a:rPr lang="ru-RU" sz="2000" b="1" dirty="0" smtClean="0"/>
              <a:t>«честно – нечестно»,</a:t>
            </a:r>
          </a:p>
          <a:p>
            <a:pPr algn="ctr"/>
            <a:r>
              <a:rPr lang="ru-RU" sz="2000" b="1" dirty="0" smtClean="0"/>
              <a:t>«нравственно – безнравственно»,</a:t>
            </a:r>
          </a:p>
          <a:p>
            <a:pPr algn="ctr"/>
            <a:r>
              <a:rPr lang="ru-RU" sz="2000" b="1" dirty="0" smtClean="0"/>
              <a:t>«справедливо – несправедливо» и др.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5390" y="4437112"/>
            <a:ext cx="4568608" cy="2160239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использует критерии:</a:t>
            </a:r>
          </a:p>
          <a:p>
            <a:pPr algn="ctr"/>
            <a:r>
              <a:rPr lang="ru-RU" sz="2000" b="1" dirty="0" smtClean="0"/>
              <a:t>«правомерно – неправомерно»,</a:t>
            </a:r>
          </a:p>
          <a:p>
            <a:pPr algn="ctr"/>
            <a:r>
              <a:rPr lang="ru-RU" sz="2000" b="1" dirty="0" smtClean="0"/>
              <a:t>«законно – незаконно» и др.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49219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88640"/>
            <a:ext cx="4392488" cy="72008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Общее у морали и права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Регулируют общественные отношения (поведение людей)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004048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Ориентируются на справедливость 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7864" y="3501008"/>
            <a:ext cx="8836623" cy="11521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правовые нормы работали, они по крайней мере не должны противоречить правилам морали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7863" y="5013176"/>
            <a:ext cx="8836623" cy="105841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моральные нормы работали, они должны превратиться в привычку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60232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25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Десять заповедей человечности 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(раздумья академика Д.С. Лихачева)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Не убий и не начинай войны.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помысли народ свой врагом других народов.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укради и не присваивай труда брата своего.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Ищи в науке только истину и не пользуйся ею во зло ради корысти.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Уважай мысли и чувства братьев своих.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родителей и прародителей своих и все сотворенное ими сохраняй и почитай.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природу как матерь свою и помощницу.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труд и мысли твои будут трудом и мыслями свободного творца, а не раба.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живет все живое, мыслится мыслимое.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свободным будет все, ибо все рождается свободным.</a:t>
            </a:r>
            <a:endParaRPr lang="ru-RU" b="1" dirty="0"/>
          </a:p>
        </p:txBody>
      </p:sp>
      <p:pic>
        <p:nvPicPr>
          <p:cNvPr id="5" name="Picture 2" descr="C:\Users\Эльмира\Desktop\00e1fs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84975" cy="662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4016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0704" y="204486"/>
            <a:ext cx="2595736" cy="22884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Форма обществен-</a:t>
            </a:r>
          </a:p>
          <a:p>
            <a:pPr algn="ctr"/>
            <a:r>
              <a:rPr lang="ru-RU" sz="2400" b="1" dirty="0" err="1" smtClean="0"/>
              <a:t>ного</a:t>
            </a:r>
            <a:r>
              <a:rPr lang="ru-RU" sz="2400" b="1" dirty="0" smtClean="0"/>
              <a:t> сознания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67202" y="3789040"/>
            <a:ext cx="2175582" cy="25715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Явление культурно-</a:t>
            </a:r>
            <a:r>
              <a:rPr lang="ru-RU" sz="2400" b="1" dirty="0" err="1" smtClean="0"/>
              <a:t>историчес</a:t>
            </a:r>
            <a:r>
              <a:rPr lang="ru-RU" sz="2400" b="1" dirty="0" smtClean="0"/>
              <a:t>-кое, классовое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7048" y="204486"/>
            <a:ext cx="2595736" cy="3008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Сформирова-лась</a:t>
            </a:r>
            <a:r>
              <a:rPr lang="ru-RU" sz="2400" b="1" dirty="0" smtClean="0"/>
              <a:t> вместе с </a:t>
            </a:r>
          </a:p>
          <a:p>
            <a:pPr algn="ctr"/>
            <a:r>
              <a:rPr lang="ru-RU" sz="2400" b="1" dirty="0" err="1"/>
              <a:t>в</a:t>
            </a:r>
            <a:r>
              <a:rPr lang="ru-RU" sz="2400" b="1" dirty="0" err="1" smtClean="0"/>
              <a:t>озникнове-нием</a:t>
            </a:r>
            <a:r>
              <a:rPr lang="ru-RU" sz="2400" b="1" dirty="0" smtClean="0"/>
              <a:t> человеческого общества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204486"/>
            <a:ext cx="2595736" cy="30084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Предмет изучения этики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5720" y="3789040"/>
            <a:ext cx="2196039" cy="25705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Связана со всеми сферами обществен-ной жизни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2884360" y="4077072"/>
            <a:ext cx="3503240" cy="127444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Мораль </a:t>
            </a:r>
            <a:endParaRPr lang="ru-RU" sz="4000" b="1" dirty="0"/>
          </a:p>
        </p:txBody>
      </p: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flipV="1">
            <a:off x="4635980" y="2492896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508104" y="3212976"/>
            <a:ext cx="838944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96952" y="3212976"/>
            <a:ext cx="98296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52120" y="5229200"/>
            <a:ext cx="11150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11759" y="5229200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2098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9766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Мораль – совокупность правил поведения, производных от представлений людей о добре и зле, справедливости и несправедливости, хорошем и плохом, исполнение которых является следствием внутреннего  убеждения человека либо воздействия на него силы общественного мнения. </a:t>
            </a:r>
            <a:endParaRPr lang="ru-RU" sz="3200" b="1" dirty="0"/>
          </a:p>
        </p:txBody>
      </p:sp>
      <p:pic>
        <p:nvPicPr>
          <p:cNvPr id="5" name="Picture 2" descr="C:\Users\Эльмира\Desktop\mor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12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971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7606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Функции морали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8136904" cy="927332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Раскрывает духовный потенциал личности как достойного члена общества, «очеловечивает  человека»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7978" y="3691880"/>
            <a:ext cx="8116510" cy="1033264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Общество оценивает не только практические действия людей,  но и их мотивы, побуждения и намерения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978" y="4941168"/>
            <a:ext cx="8116510" cy="1584176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Формирование в каждом индивиде способности относительно самостоятельно вырабатывать и направлять свою линию поведения в обществе без повседневного внешнего контроля </a:t>
            </a:r>
            <a:endParaRPr lang="ru-RU" sz="2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7978" y="2708920"/>
            <a:ext cx="8116510" cy="79208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Воспитание высоко нравственной личности как члена гуманного общества</a:t>
            </a:r>
            <a:endParaRPr lang="ru-RU" sz="21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081598"/>
            <a:ext cx="8136904" cy="457200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Выбор морали раскрывает свободу личности</a:t>
            </a:r>
            <a:endParaRPr lang="ru-RU" sz="21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764704"/>
            <a:ext cx="0" cy="5112568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9512" y="587727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1"/>
          </p:cNvCxnSpPr>
          <p:nvPr/>
        </p:nvCxnSpPr>
        <p:spPr>
          <a:xfrm>
            <a:off x="179512" y="420851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1"/>
          </p:cNvCxnSpPr>
          <p:nvPr/>
        </p:nvCxnSpPr>
        <p:spPr>
          <a:xfrm flipV="1">
            <a:off x="179512" y="1444394"/>
            <a:ext cx="648072" cy="6466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1"/>
          </p:cNvCxnSpPr>
          <p:nvPr/>
        </p:nvCxnSpPr>
        <p:spPr>
          <a:xfrm>
            <a:off x="179512" y="3104964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9" idx="1"/>
          </p:cNvCxnSpPr>
          <p:nvPr/>
        </p:nvCxnSpPr>
        <p:spPr>
          <a:xfrm>
            <a:off x="179512" y="2310198"/>
            <a:ext cx="648072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3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1520"/>
            <a:ext cx="2736304" cy="5929808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Совесть – </a:t>
            </a:r>
          </a:p>
          <a:p>
            <a:pPr algn="ctr"/>
            <a:r>
              <a:rPr lang="ru-RU" sz="2400" b="1" dirty="0" smtClean="0"/>
              <a:t>этическая категория, выражающая высшую форму способности личности к моральному самоконтрол</a:t>
            </a:r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451520"/>
            <a:ext cx="2723937" cy="5929808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Честь –</a:t>
            </a:r>
          </a:p>
          <a:p>
            <a:pPr algn="ctr"/>
            <a:r>
              <a:rPr lang="ru-RU" sz="2400" b="1" dirty="0" smtClean="0"/>
              <a:t>этическая категория, включающая в себя моменты осознания индивидом своего общественного значения и признания этого значения со стороны общества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51520"/>
            <a:ext cx="2740705" cy="5929808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Чувство собственного достоинства – </a:t>
            </a:r>
            <a:r>
              <a:rPr lang="ru-RU" sz="2400" b="1" dirty="0" smtClean="0"/>
              <a:t>самооценка личности, осознание ею своих качеств, способностей, </a:t>
            </a:r>
            <a:r>
              <a:rPr lang="ru-RU" sz="2400" b="1" dirty="0" err="1" smtClean="0"/>
              <a:t>мировоззре-ния</a:t>
            </a:r>
            <a:r>
              <a:rPr lang="ru-RU" sz="2400" b="1" dirty="0" smtClean="0"/>
              <a:t>, выполненного долга и общественного значения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40563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2114" y="260648"/>
            <a:ext cx="504056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/>
              <a:t>Задачи морали </a:t>
            </a:r>
            <a:endParaRPr lang="ru-RU" sz="27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Оценивать </a:t>
            </a:r>
            <a:endParaRPr lang="ru-RU" sz="2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9852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Регулировать </a:t>
            </a:r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Воспитывать </a:t>
            </a:r>
            <a:endParaRPr lang="ru-RU" sz="2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02" y="3003700"/>
            <a:ext cx="2660313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Определять хорошее и плохое, добро и зло, а также идеалы и ценности; уметь правильно оценивать общественное мнение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9852" y="2996951"/>
            <a:ext cx="2664296" cy="367240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Направлять деятельность  человека, общества на гуманные цели,  на достижение добра, а также изменять человека или общество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003700"/>
            <a:ext cx="2664296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Воздействовать на человека с целью развития его способностей, формирования знаний, умений, человеческих качеств, а также придания воспитанию правильной ориентации</a:t>
            </a:r>
            <a:endParaRPr lang="ru-RU" sz="2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475656" y="1175048"/>
            <a:ext cx="1080120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16216" y="1175048"/>
            <a:ext cx="1152128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  <a:endCxn id="6" idx="0"/>
          </p:cNvCxnSpPr>
          <p:nvPr/>
        </p:nvCxnSpPr>
        <p:spPr>
          <a:xfrm flipH="1">
            <a:off x="4572000" y="1175048"/>
            <a:ext cx="20394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9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1648" y="163488"/>
            <a:ext cx="3034208" cy="16093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Категории (общие понятия) морали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0"/>
            <a:ext cx="4752528" cy="19168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Добро и зло, честь и совесть, долг и справедливость, добродетель, достоинство, стыд, правда, ответственность и др.</a:t>
            </a:r>
            <a:endParaRPr lang="ru-RU" sz="2200" b="1" dirty="0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 flipV="1">
            <a:off x="3275856" y="958416"/>
            <a:ext cx="936104" cy="1146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6"/>
          </p:cNvCxnSpPr>
          <p:nvPr/>
        </p:nvCxnSpPr>
        <p:spPr>
          <a:xfrm>
            <a:off x="3275856" y="968152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75856" y="163488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275856" y="565820"/>
            <a:ext cx="936104" cy="4040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6"/>
          </p:cNvCxnSpPr>
          <p:nvPr/>
        </p:nvCxnSpPr>
        <p:spPr>
          <a:xfrm>
            <a:off x="3275856" y="968152"/>
            <a:ext cx="936104" cy="40319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6140" y="4509120"/>
            <a:ext cx="8722840" cy="18808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освобождаю человека от унижающей химеры, которая называется совестью…</a:t>
            </a:r>
          </a:p>
          <a:p>
            <a:pPr algn="ctr"/>
            <a:endParaRPr lang="ru-RU" sz="2800" b="1" dirty="0"/>
          </a:p>
          <a:p>
            <a:pPr algn="r"/>
            <a:r>
              <a:rPr lang="ru-RU" sz="2800" b="1" dirty="0" smtClean="0"/>
              <a:t>А. Гитлер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0835" y="2276872"/>
            <a:ext cx="8763272" cy="201622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Совесть есть память общества, усвояемая отдельным лицом.</a:t>
            </a:r>
          </a:p>
          <a:p>
            <a:pPr algn="ctr"/>
            <a:endParaRPr lang="ru-RU" sz="2800" b="1" dirty="0" smtClean="0"/>
          </a:p>
          <a:p>
            <a:pPr algn="r"/>
            <a:r>
              <a:rPr lang="ru-RU" sz="2800" b="1" i="1" dirty="0" smtClean="0"/>
              <a:t>Л.Н. Толстой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275797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548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Мораль, нравственность, этика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620688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Соотношение морали и нравственности</a:t>
            </a:r>
            <a:endParaRPr lang="ru-RU" sz="23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16832"/>
            <a:ext cx="424847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= нравственность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05294" y="3571306"/>
            <a:ext cx="3168352" cy="55436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</a:t>
            </a:r>
            <a:endParaRPr lang="ru-RU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9694" y="1916832"/>
            <a:ext cx="424680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≠ нравственность 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34455" y="3571306"/>
            <a:ext cx="3168352" cy="55436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Нравственность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3646" y="4125666"/>
            <a:ext cx="3136304" cy="22556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область практических поступков, практического поведения, реальных дел и действий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125666"/>
            <a:ext cx="3168352" cy="2255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форма сознания, результат, продукт размышления о жизни, делах, поступках людей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834455" y="2636912"/>
            <a:ext cx="1078640" cy="934394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03748" y="1268760"/>
            <a:ext cx="54006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7" idx="0"/>
          </p:cNvCxnSpPr>
          <p:nvPr/>
        </p:nvCxnSpPr>
        <p:spPr>
          <a:xfrm>
            <a:off x="6228184" y="1268760"/>
            <a:ext cx="684911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Эльмира\Desktop\morals and ethic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2543175" cy="190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1970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Соотношение морали и этики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84168" y="3140968"/>
            <a:ext cx="2736304" cy="26642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216" y="4005064"/>
            <a:ext cx="1872208" cy="170247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solidFill>
                  <a:srgbClr val="002060"/>
                </a:solidFill>
              </a:rPr>
              <a:t>М</a:t>
            </a:r>
            <a:r>
              <a:rPr lang="ru-RU" sz="2100" b="1" dirty="0" smtClean="0">
                <a:solidFill>
                  <a:srgbClr val="002060"/>
                </a:solidFill>
              </a:rPr>
              <a:t>ораль</a:t>
            </a:r>
            <a:endParaRPr lang="ru-RU" sz="21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211663" y="928149"/>
            <a:ext cx="8752824" cy="89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 – это все моральные  нормы (ценности), систематически изложенные. 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663" y="1988840"/>
            <a:ext cx="8752824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– признанные нормы (ценности), реализуемые в жизни.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213" y="3164306"/>
            <a:ext cx="5728489" cy="16919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 всем, как хотите, чтобы другие поступали с вами, поступайте и вы с ними. </a:t>
            </a:r>
          </a:p>
          <a:p>
            <a:pPr algn="ctr"/>
            <a:r>
              <a:rPr lang="ru-RU" sz="2000" b="1" i="1" dirty="0" smtClean="0"/>
              <a:t>Библейская заповедь («золотое правило» морали)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1662" y="5085184"/>
            <a:ext cx="5725039" cy="1772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Мораль, или нравственность, - правила поведения людей и принятые в обществе взгляды на добро и зло, честь и совесть, долг и справедливость.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1650015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493</TotalTime>
  <Words>875</Words>
  <Application>Microsoft Office PowerPoint</Application>
  <PresentationFormat>Экран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Мораль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Мораль, нравственность, этика </vt:lpstr>
      <vt:lpstr>Соотношение морали и этики</vt:lpstr>
      <vt:lpstr>Отличия морали от права</vt:lpstr>
      <vt:lpstr>Презентация PowerPoint</vt:lpstr>
      <vt:lpstr>Презентация PowerPoint</vt:lpstr>
      <vt:lpstr>Презентация PowerPoint</vt:lpstr>
      <vt:lpstr>Десять заповедей человечности  (раздумья академика Д.С. Лихачева)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</dc:title>
  <dc:creator>USER</dc:creator>
  <cp:lastModifiedBy>USER</cp:lastModifiedBy>
  <cp:revision>40</cp:revision>
  <dcterms:created xsi:type="dcterms:W3CDTF">2015-04-02T09:35:19Z</dcterms:created>
  <dcterms:modified xsi:type="dcterms:W3CDTF">2015-05-03T15:38:15Z</dcterms:modified>
</cp:coreProperties>
</file>