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663300"/>
    <a:srgbClr val="CC0000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1" d="100"/>
          <a:sy n="71" d="100"/>
        </p:scale>
        <p:origin x="-135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210721-C618-450F-8520-1ED3D2CBBAA9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DDDCA1-5BE3-470D-83B7-4783C6A5A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628800"/>
            <a:ext cx="8175384" cy="201622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Образование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43592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Виды образования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638" y="1268760"/>
            <a:ext cx="8195818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Профессиональное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24966"/>
            <a:ext cx="2088232" cy="22441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Начальное </a:t>
            </a:r>
          </a:p>
          <a:p>
            <a:pPr algn="ctr"/>
            <a:r>
              <a:rPr lang="ru-RU" b="1" dirty="0" smtClean="0"/>
              <a:t>(ТУ, ПТУ, ВПУ, училища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5420" y="2639480"/>
            <a:ext cx="1800199" cy="22296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Высшее (вузы: институты, </a:t>
            </a:r>
            <a:r>
              <a:rPr lang="ru-RU" b="1" dirty="0" err="1" smtClean="0"/>
              <a:t>универси-теты</a:t>
            </a:r>
            <a:r>
              <a:rPr lang="ru-RU" b="1" dirty="0" smtClean="0"/>
              <a:t>, академии)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2624966"/>
            <a:ext cx="2082169" cy="22441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Послевузовское (аспирантура, докторантура, ординатура, адъюнктура)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636911"/>
            <a:ext cx="2088232" cy="22322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Среднее (</a:t>
            </a:r>
            <a:r>
              <a:rPr lang="ru-RU" b="1" dirty="0" err="1" smtClean="0"/>
              <a:t>профессио-нальные</a:t>
            </a:r>
            <a:r>
              <a:rPr lang="ru-RU" b="1" dirty="0" smtClean="0"/>
              <a:t> лицеи, техникумы, </a:t>
            </a:r>
            <a:r>
              <a:rPr lang="ru-RU" b="1" dirty="0" err="1" smtClean="0"/>
              <a:t>профессио-нальные</a:t>
            </a:r>
            <a:r>
              <a:rPr lang="ru-RU" b="1" dirty="0" smtClean="0"/>
              <a:t> колледжи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439248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Профессиональная школа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7615" y="5157192"/>
            <a:ext cx="4098801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Высшая школа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>
            <a:endCxn id="6" idx="0"/>
          </p:cNvCxnSpPr>
          <p:nvPr/>
        </p:nvCxnSpPr>
        <p:spPr>
          <a:xfrm flipH="1">
            <a:off x="1223628" y="1916832"/>
            <a:ext cx="324036" cy="708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9" idx="0"/>
          </p:cNvCxnSpPr>
          <p:nvPr/>
        </p:nvCxnSpPr>
        <p:spPr>
          <a:xfrm>
            <a:off x="3527884" y="1916832"/>
            <a:ext cx="0" cy="72007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0"/>
          </p:cNvCxnSpPr>
          <p:nvPr/>
        </p:nvCxnSpPr>
        <p:spPr>
          <a:xfrm>
            <a:off x="5685519" y="1916832"/>
            <a:ext cx="1" cy="722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08304" y="1916832"/>
            <a:ext cx="537028" cy="708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Эльмира\Desktop\77538119_studencheskaya_auditoriya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104456" cy="288302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616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00" y="404664"/>
            <a:ext cx="9132400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образования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8315" y="2347702"/>
            <a:ext cx="1320040" cy="144133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Экстер-нат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324324"/>
            <a:ext cx="1331640" cy="14647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Очно-заочная (вечер-</a:t>
            </a:r>
            <a:r>
              <a:rPr lang="ru-RU" sz="2000" b="1" dirty="0" err="1" smtClean="0"/>
              <a:t>няя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347702"/>
            <a:ext cx="1331640" cy="14413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</a:t>
            </a:r>
            <a:r>
              <a:rPr lang="ru-RU" sz="2000" b="1" dirty="0" smtClean="0"/>
              <a:t>аочная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324324"/>
            <a:ext cx="1292875" cy="14647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Само-</a:t>
            </a:r>
            <a:r>
              <a:rPr lang="ru-RU" sz="2000" b="1" dirty="0" err="1" smtClean="0"/>
              <a:t>обра</a:t>
            </a:r>
            <a:r>
              <a:rPr lang="ru-RU" sz="2000" b="1" dirty="0" smtClean="0"/>
              <a:t>-</a:t>
            </a:r>
            <a:r>
              <a:rPr lang="ru-RU" sz="2000" b="1" dirty="0" err="1" smtClean="0"/>
              <a:t>зование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13424" y="2347264"/>
            <a:ext cx="1470743" cy="14417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Семейное </a:t>
            </a:r>
            <a:r>
              <a:rPr lang="ru-RU" sz="2000" b="1" dirty="0" err="1" smtClean="0"/>
              <a:t>образо-вание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52" y="2311152"/>
            <a:ext cx="1320040" cy="14778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Очная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52" y="4293096"/>
            <a:ext cx="4305612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образовательном учреждении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>
            <a:endCxn id="10" idx="0"/>
          </p:cNvCxnSpPr>
          <p:nvPr/>
        </p:nvCxnSpPr>
        <p:spPr>
          <a:xfrm>
            <a:off x="673872" y="1124744"/>
            <a:ext cx="0" cy="11864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0"/>
          </p:cNvCxnSpPr>
          <p:nvPr/>
        </p:nvCxnSpPr>
        <p:spPr>
          <a:xfrm flipV="1">
            <a:off x="3653644" y="1124744"/>
            <a:ext cx="0" cy="12229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0"/>
          </p:cNvCxnSpPr>
          <p:nvPr/>
        </p:nvCxnSpPr>
        <p:spPr>
          <a:xfrm flipH="1" flipV="1">
            <a:off x="5348795" y="1124744"/>
            <a:ext cx="1" cy="122252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0"/>
          </p:cNvCxnSpPr>
          <p:nvPr/>
        </p:nvCxnSpPr>
        <p:spPr>
          <a:xfrm flipH="1" flipV="1">
            <a:off x="6946629" y="1124744"/>
            <a:ext cx="1" cy="119958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0"/>
          </p:cNvCxnSpPr>
          <p:nvPr/>
        </p:nvCxnSpPr>
        <p:spPr>
          <a:xfrm flipV="1">
            <a:off x="8488335" y="1124744"/>
            <a:ext cx="0" cy="12229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0"/>
          </p:cNvCxnSpPr>
          <p:nvPr/>
        </p:nvCxnSpPr>
        <p:spPr>
          <a:xfrm flipV="1">
            <a:off x="2141476" y="1124744"/>
            <a:ext cx="25182" cy="119958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3852" y="5445224"/>
            <a:ext cx="9130148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!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Приоритетное положение образования не следствие благосостояния государства, а его причина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26502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208912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образования в информационном обществе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700808"/>
            <a:ext cx="1584176" cy="43924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Непрерывность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700808"/>
            <a:ext cx="4608512" cy="43924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общество нуждается в высококвалифицированных специалистах, что удлиняет сроки обучения, а быстро совершенствующиеся техника и технологии требуют непрерывного повышения квалификации работника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5" idx="3"/>
            <a:endCxn id="8" idx="1"/>
          </p:cNvCxnSpPr>
          <p:nvPr/>
        </p:nvCxnSpPr>
        <p:spPr>
          <a:xfrm>
            <a:off x="3203848" y="3897052"/>
            <a:ext cx="108012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"/>
            <a:endCxn id="5" idx="1"/>
          </p:cNvCxnSpPr>
          <p:nvPr/>
        </p:nvCxnSpPr>
        <p:spPr>
          <a:xfrm>
            <a:off x="457200" y="3863182"/>
            <a:ext cx="1162472" cy="338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7544" y="1268760"/>
            <a:ext cx="0" cy="4824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образования в информационном обществе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772816"/>
            <a:ext cx="4392488" cy="44644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научно-технической революции работник должен быть способен к быстрому освоению новой техники, самостоятельному поиску необходимой информации, общению в постоянно изменяющемся многонациональном, поликультурном мире, в том числе к освоению иностранных языков и современных коммуникационных технологий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7664" y="1772816"/>
            <a:ext cx="1584176" cy="43924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6576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Гибкость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1412776"/>
            <a:ext cx="0" cy="50405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467544" y="3933056"/>
            <a:ext cx="1080120" cy="360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3"/>
            <a:endCxn id="6" idx="1"/>
          </p:cNvCxnSpPr>
          <p:nvPr/>
        </p:nvCxnSpPr>
        <p:spPr>
          <a:xfrm>
            <a:off x="3131840" y="3969060"/>
            <a:ext cx="1152128" cy="360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образования в информационном обществе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556792"/>
            <a:ext cx="1512168" cy="453650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Демократичность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320480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стало доступным для широких слоев населения, хотя различия в качестве и типах учебных заведений сохраняются; даже в беднейших странах расширился доступ к среднему и профессиональному образованию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>
            <a:endCxn id="3" idx="1"/>
          </p:cNvCxnSpPr>
          <p:nvPr/>
        </p:nvCxnSpPr>
        <p:spPr>
          <a:xfrm flipH="1">
            <a:off x="457200" y="1196752"/>
            <a:ext cx="10344" cy="2666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1"/>
          </p:cNvCxnSpPr>
          <p:nvPr/>
        </p:nvCxnSpPr>
        <p:spPr>
          <a:xfrm flipV="1">
            <a:off x="457200" y="3861048"/>
            <a:ext cx="1234480" cy="21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6" idx="1"/>
          </p:cNvCxnSpPr>
          <p:nvPr/>
        </p:nvCxnSpPr>
        <p:spPr>
          <a:xfrm>
            <a:off x="3275856" y="3825044"/>
            <a:ext cx="1080120" cy="360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целенаправленный процесс воспитания и обучения в интересах человека, общества, государства (из закона РФ «Об образовании»)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32656"/>
            <a:ext cx="3384376" cy="10801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36912"/>
            <a:ext cx="3528392" cy="3024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663300"/>
                </a:solidFill>
              </a:rPr>
              <a:t>Как система знаний об основах наук, традициях и навыках, необходимых для их применения в практической деятельности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844824"/>
            <a:ext cx="4104456" cy="4536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Как система учебных заведений, обеспечивающих </a:t>
            </a:r>
            <a:r>
              <a:rPr lang="ru-RU" sz="2000" b="1" dirty="0" err="1" smtClean="0">
                <a:solidFill>
                  <a:srgbClr val="002060"/>
                </a:solidFill>
              </a:rPr>
              <a:t>допрофессиональное</a:t>
            </a:r>
            <a:r>
              <a:rPr lang="ru-RU" sz="2000" b="1" dirty="0" smtClean="0">
                <a:solidFill>
                  <a:srgbClr val="002060"/>
                </a:solidFill>
              </a:rPr>
              <a:t> и профессиональное обучение и воспитание детей, подростков и взрослых, проводящих переобучение и повышение квалификации специалистов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4" idx="1"/>
            <a:endCxn id="4" idx="1"/>
          </p:cNvCxnSpPr>
          <p:nvPr/>
        </p:nvCxnSpPr>
        <p:spPr>
          <a:xfrm rot="10800000">
            <a:off x="2555776" y="8727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0" idx="0"/>
          </p:cNvCxnSpPr>
          <p:nvPr/>
        </p:nvCxnSpPr>
        <p:spPr>
          <a:xfrm rot="10800000" flipV="1">
            <a:off x="2231740" y="1412776"/>
            <a:ext cx="1332148" cy="122413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1" idx="0"/>
          </p:cNvCxnSpPr>
          <p:nvPr/>
        </p:nvCxnSpPr>
        <p:spPr>
          <a:xfrm>
            <a:off x="4788024" y="1412776"/>
            <a:ext cx="1836204" cy="43204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8280920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Образование как социальный институт общества сформировалось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en-US" sz="3200" b="1" dirty="0" smtClean="0">
                <a:solidFill>
                  <a:srgbClr val="002060"/>
                </a:solidFill>
              </a:rPr>
              <a:t>XII – XV</a:t>
            </a:r>
            <a:r>
              <a:rPr lang="ru-RU" sz="3200" b="1" dirty="0" smtClean="0">
                <a:solidFill>
                  <a:srgbClr val="002060"/>
                </a:solidFill>
              </a:rPr>
              <a:t> вв.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068960"/>
            <a:ext cx="8280920" cy="309634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Право на образование является одним из основных неотъемлемых конституционных прав граждан Российской Федерации (ст. 43 Конституции РФ)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Функции образования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1525" y="1124745"/>
            <a:ext cx="2195735" cy="19210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dirty="0" err="1" smtClean="0"/>
              <a:t>Профессио</a:t>
            </a:r>
            <a:r>
              <a:rPr lang="ru-RU" sz="2000" b="1" dirty="0" smtClean="0"/>
              <a:t>-</a:t>
            </a:r>
            <a:r>
              <a:rPr lang="ru-RU" sz="2000" b="1" dirty="0" err="1" smtClean="0"/>
              <a:t>нально</a:t>
            </a:r>
            <a:r>
              <a:rPr lang="ru-RU" sz="2000" b="1" dirty="0" smtClean="0"/>
              <a:t>-экономическая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7" y="1124744"/>
            <a:ext cx="6948264" cy="19210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900" b="1" dirty="0" smtClean="0"/>
              <a:t>Воспроизводство рабочей силы различной квалификации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/>
              <a:t>Переподготовка и повышение квалификации кадров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/>
              <a:t>Участие образовательных учреждений в повышении производительности труда и создании новых технологий</a:t>
            </a:r>
            <a:endParaRPr lang="ru-RU" sz="19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872" y="3045799"/>
            <a:ext cx="2195736" cy="11032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Социальная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210" y="3045798"/>
            <a:ext cx="6948263" cy="110328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900" b="1" dirty="0" smtClean="0"/>
              <a:t>социализация и воспитание личности.</a:t>
            </a:r>
          </a:p>
          <a:p>
            <a:pPr algn="ctr"/>
            <a:r>
              <a:rPr lang="ru-RU" sz="1900" b="1" dirty="0" smtClean="0"/>
              <a:t>Институт образования – один из основных каналов социальных перемещений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9" y="4149080"/>
            <a:ext cx="2189018" cy="27089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Культурно-</a:t>
            </a:r>
            <a:r>
              <a:rPr lang="ru-RU" sz="2000" b="1" dirty="0" err="1" smtClean="0"/>
              <a:t>гуманисти</a:t>
            </a:r>
            <a:r>
              <a:rPr lang="ru-RU" sz="2000" b="1" dirty="0" smtClean="0"/>
              <a:t>-</a:t>
            </a:r>
            <a:r>
              <a:rPr lang="ru-RU" sz="2000" b="1" dirty="0" err="1" smtClean="0"/>
              <a:t>ческая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85864" y="4149080"/>
            <a:ext cx="6931851" cy="27089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sz="1900" b="1" dirty="0" smtClean="0"/>
          </a:p>
          <a:p>
            <a:pPr marL="285750" indent="-285750">
              <a:buFontTx/>
              <a:buChar char="-"/>
            </a:pPr>
            <a:r>
              <a:rPr lang="ru-RU" sz="1900" b="1" dirty="0" smtClean="0"/>
              <a:t>Обучение новых поколений знаниям, навыкам, традициям, социально-культурному опыту, необходимым для их вступления в жизнь;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/>
              <a:t>Участие института образования в производстве новых знаний, материальных и духовных ценностей; 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/>
              <a:t>Использование личностью достижений культуры для формирования и развития своей творческой деятельности</a:t>
            </a: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pPr algn="ctr"/>
            <a:r>
              <a:rPr lang="ru-RU" b="1" dirty="0" smtClean="0"/>
              <a:t>Функции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6" y="1324000"/>
            <a:ext cx="2338576" cy="39052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Политико-идеологическая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3464" y="1324000"/>
            <a:ext cx="6790536" cy="3905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sz="19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Государственное регулирование деятельности института образования во избежание политических, научных, религиозных и прочих разногласий;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Контроль со стороны государственных институтов, политических и общественно-политических партий и движений за содержанием учебного процесса и учебных программ;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Формирование в учебных заведениях политической и правовой культуры личности данного общества</a:t>
            </a:r>
          </a:p>
          <a:p>
            <a:pPr marL="285750" indent="-285750">
              <a:buFontTx/>
              <a:buChar char="-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6058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мира\Desktop\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89120" cy="34427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Специальные задачи системы образования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700808"/>
            <a:ext cx="4104456" cy="489654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400" b="1" dirty="0" smtClean="0"/>
              <a:t>обеспечение самоопределения личности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создание условий для самореализации личности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развитие гражданского общества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укрепление и совершенствование правового государства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развитие экономики, науки и др.</a:t>
            </a:r>
            <a:endParaRPr lang="ru-RU" sz="2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764704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Принципы образования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3823" y="2433016"/>
            <a:ext cx="2664296" cy="351626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единой системы образования для разных стран, т.е. обеспечение совместимости различных форм и систем обучения, проведение более активного обмена учащимися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9122" y="2433016"/>
            <a:ext cx="2665270" cy="3516264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Усиление внимания общества к изучению социально-гуманитарных дисциплин, имеющих первостепенное значение в жизни и деятельности современного человека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0708" y="2433016"/>
            <a:ext cx="2664296" cy="43083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Большое внимание общества к </a:t>
            </a:r>
            <a:r>
              <a:rPr lang="ru-RU" b="1" dirty="0" err="1" smtClean="0"/>
              <a:t>лич-ности</a:t>
            </a:r>
            <a:r>
              <a:rPr lang="ru-RU" b="1" dirty="0" smtClean="0"/>
              <a:t>, ее </a:t>
            </a:r>
            <a:r>
              <a:rPr lang="ru-RU" b="1" dirty="0" err="1" smtClean="0"/>
              <a:t>психоло-гии</a:t>
            </a:r>
            <a:r>
              <a:rPr lang="ru-RU" b="1" dirty="0" smtClean="0"/>
              <a:t>, интересам; сосредоточение </a:t>
            </a:r>
            <a:r>
              <a:rPr lang="ru-RU" b="1" dirty="0" err="1" smtClean="0"/>
              <a:t>уси-лий</a:t>
            </a:r>
            <a:r>
              <a:rPr lang="ru-RU" b="1" dirty="0" smtClean="0"/>
              <a:t> на нравственном воспитании чело-века; изменение отношений между учащимися и преподавателями, переход от  </a:t>
            </a:r>
          </a:p>
          <a:p>
            <a:pPr algn="ctr"/>
            <a:r>
              <a:rPr lang="ru-RU" b="1" dirty="0" smtClean="0"/>
              <a:t>объект-субъектных отношений к субъект-субъектным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9122" y="1196752"/>
            <a:ext cx="268103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Принцип </a:t>
            </a:r>
            <a:r>
              <a:rPr lang="ru-RU" sz="2200" b="1" dirty="0" err="1" smtClean="0"/>
              <a:t>гуманитаризации</a:t>
            </a:r>
            <a:endParaRPr lang="ru-RU" sz="2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0708" y="1196752"/>
            <a:ext cx="2664296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Принцип </a:t>
            </a:r>
            <a:r>
              <a:rPr lang="ru-RU" sz="2200" b="1" dirty="0" err="1" smtClean="0"/>
              <a:t>гуманизации</a:t>
            </a:r>
            <a:endParaRPr lang="ru-RU" sz="2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196752"/>
            <a:ext cx="2664296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Принцип </a:t>
            </a:r>
            <a:r>
              <a:rPr lang="ru-RU" sz="2200" b="1" dirty="0" err="1" smtClean="0"/>
              <a:t>интернациона-лизации</a:t>
            </a:r>
            <a:endParaRPr lang="ru-RU" sz="2200" b="1" dirty="0"/>
          </a:p>
        </p:txBody>
      </p:sp>
      <p:cxnSp>
        <p:nvCxnSpPr>
          <p:cNvPr id="12" name="Прямая соединительная линия 11"/>
          <p:cNvCxnSpPr>
            <a:endCxn id="6" idx="0"/>
          </p:cNvCxnSpPr>
          <p:nvPr/>
        </p:nvCxnSpPr>
        <p:spPr>
          <a:xfrm>
            <a:off x="1612856" y="2111152"/>
            <a:ext cx="0" cy="321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2"/>
            <a:endCxn id="5" idx="0"/>
          </p:cNvCxnSpPr>
          <p:nvPr/>
        </p:nvCxnSpPr>
        <p:spPr>
          <a:xfrm flipH="1">
            <a:off x="4591757" y="2111152"/>
            <a:ext cx="7880" cy="321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0"/>
          </p:cNvCxnSpPr>
          <p:nvPr/>
        </p:nvCxnSpPr>
        <p:spPr>
          <a:xfrm>
            <a:off x="7555971" y="2111152"/>
            <a:ext cx="0" cy="321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0"/>
          </p:cNvCxnSpPr>
          <p:nvPr/>
        </p:nvCxnSpPr>
        <p:spPr>
          <a:xfrm flipH="1">
            <a:off x="1612856" y="764704"/>
            <a:ext cx="654888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0" idx="0"/>
          </p:cNvCxnSpPr>
          <p:nvPr/>
        </p:nvCxnSpPr>
        <p:spPr>
          <a:xfrm>
            <a:off x="6948264" y="764704"/>
            <a:ext cx="612068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" idx="2"/>
            <a:endCxn id="8" idx="0"/>
          </p:cNvCxnSpPr>
          <p:nvPr/>
        </p:nvCxnSpPr>
        <p:spPr>
          <a:xfrm flipH="1">
            <a:off x="4599637" y="764704"/>
            <a:ext cx="8367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131839" y="6046936"/>
            <a:ext cx="5756279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Основной путь получение образования – обучение в учебных заведениях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3355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Виды образования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1979712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Дошкольное </a:t>
            </a:r>
            <a:r>
              <a:rPr lang="ru-RU" b="1" dirty="0" smtClean="0"/>
              <a:t>(детские сады, ясли)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980728"/>
            <a:ext cx="7164288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Общее </a:t>
            </a:r>
          </a:p>
          <a:p>
            <a:pPr algn="ctr"/>
            <a:r>
              <a:rPr lang="ru-RU" b="1" dirty="0" smtClean="0"/>
              <a:t>(школы, гимназии, лицеи)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564026"/>
            <a:ext cx="2148047" cy="2089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Начальное </a:t>
            </a:r>
          </a:p>
          <a:p>
            <a:pPr algn="ctr"/>
            <a:r>
              <a:rPr lang="ru-RU" b="1" dirty="0" smtClean="0"/>
              <a:t>общее 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 – 4-й </a:t>
            </a:r>
          </a:p>
          <a:p>
            <a:pPr algn="ctr"/>
            <a:r>
              <a:rPr lang="ru-RU" b="1" dirty="0" smtClean="0"/>
              <a:t>классы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7832" y="2564026"/>
            <a:ext cx="2148047" cy="2089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Основное общее (неполное среднее)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5 – 9-й</a:t>
            </a:r>
          </a:p>
          <a:p>
            <a:pPr algn="ctr"/>
            <a:r>
              <a:rPr lang="ru-RU" b="1" dirty="0" smtClean="0"/>
              <a:t>классы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89462" y="2564904"/>
            <a:ext cx="2148047" cy="20882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Среднее (полное) общее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10 – 11-й </a:t>
            </a:r>
          </a:p>
          <a:p>
            <a:pPr algn="ctr"/>
            <a:r>
              <a:rPr lang="ru-RU" b="1" dirty="0" smtClean="0"/>
              <a:t>классы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>
            <a:endCxn id="7" idx="0"/>
          </p:cNvCxnSpPr>
          <p:nvPr/>
        </p:nvCxnSpPr>
        <p:spPr>
          <a:xfrm flipH="1">
            <a:off x="3053736" y="1895128"/>
            <a:ext cx="510152" cy="668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9" idx="0"/>
          </p:cNvCxnSpPr>
          <p:nvPr/>
        </p:nvCxnSpPr>
        <p:spPr>
          <a:xfrm>
            <a:off x="7452320" y="1895128"/>
            <a:ext cx="611166" cy="6697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2"/>
            <a:endCxn id="8" idx="0"/>
          </p:cNvCxnSpPr>
          <p:nvPr/>
        </p:nvCxnSpPr>
        <p:spPr>
          <a:xfrm>
            <a:off x="5561856" y="1895128"/>
            <a:ext cx="0" cy="668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487831" y="5013176"/>
            <a:ext cx="4649677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Средняя школа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07749" y="5013176"/>
            <a:ext cx="2120010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Начальная школа</a:t>
            </a:r>
            <a:endParaRPr lang="ru-RU" b="1" dirty="0"/>
          </a:p>
        </p:txBody>
      </p:sp>
      <p:pic>
        <p:nvPicPr>
          <p:cNvPr id="16" name="Picture 4" descr="C:\Users\Эльмира\Desktop\c2RlbGFub3VuYXMucnUvdXBsb2Fkcy8zLzYvMzY4MTM2MzQxNjQyOS5qcGVnP19faWQ9MzA0OTM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956816" cy="1467612"/>
          </a:xfrm>
          <a:prstGeom prst="rect">
            <a:avLst/>
          </a:prstGeom>
          <a:noFill/>
        </p:spPr>
      </p:pic>
      <p:pic>
        <p:nvPicPr>
          <p:cNvPr id="17" name="Picture 2" descr="C:\Users\Эльмира\Desktop\2014101711071524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41168"/>
            <a:ext cx="2190750" cy="166935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4259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56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633</TotalTime>
  <Words>580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Образование</vt:lpstr>
      <vt:lpstr>Презентация PowerPoint</vt:lpstr>
      <vt:lpstr>Презентация PowerPoint</vt:lpstr>
      <vt:lpstr>Презентация PowerPoint</vt:lpstr>
      <vt:lpstr>Функции образования</vt:lpstr>
      <vt:lpstr>Функции образования</vt:lpstr>
      <vt:lpstr>Презентация PowerPoint</vt:lpstr>
      <vt:lpstr>Принципы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Черты образования в информационном обществе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</dc:title>
  <dc:creator>Эльмира</dc:creator>
  <cp:lastModifiedBy>USER</cp:lastModifiedBy>
  <cp:revision>52</cp:revision>
  <dcterms:created xsi:type="dcterms:W3CDTF">2011-08-18T17:30:37Z</dcterms:created>
  <dcterms:modified xsi:type="dcterms:W3CDTF">2015-05-03T15:58:57Z</dcterms:modified>
</cp:coreProperties>
</file>