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7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A86BFD2-E5D2-4B0C-B192-98AEC73D1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584781-6DFA-4C81-91A8-B06E3F0E8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373E4-A391-4668-BB50-146F32036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9FECE-70AD-415C-AEF7-BFABA8419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51602-7AE8-4327-8C14-46FCB311C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E004D-C29F-47B8-A236-B8718D32F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B3390-C0BE-4379-B347-64695B8AD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33BB7-9EA4-4B57-B9DE-92EC93FBC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03971-D1FD-4B8E-B2DF-2F44D4290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A8FAA-4576-43FA-88F0-264CF84A0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D5EC1-60A6-4B4E-9575-EBAF8411B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3868E-31C8-4515-AC3C-7660CC3BB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FFA7CFD-0E15-44D6-A6B2-7533F5EAA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68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868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868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8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8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8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8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8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8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9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9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869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9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9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2869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69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69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870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0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0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0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0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0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0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0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871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1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871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871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1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1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1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2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2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2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2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2872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via-midgard.info/uploads/posts/2011-08/1312717410_1sentabr07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esyrscentr1702.ucoz.ru/85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vito.ru/images/big/2675868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tihi.ru/pics/2011/09/12/5525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gl00.weburg.net/00/news/7/32100/original/494749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ducation.preschoolrock.com/uploads/images/snow4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okster.com.ua/wp-content/uploads/2010/02/razvi_rechi1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razumniki.ru/images/articles/razvitie_rechi/rech169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dar-akademia.ru/wordpress/wp-content/uploads/2010/02/%D0%9E%D0%B2%D0%BE%D1%89%D0%B8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ardeti.ru/img/p/1080-2210-thickbox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50000">
              <a:schemeClr val="hlink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-main-pic" descr="Картинка 8 из 15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752600"/>
            <a:ext cx="4724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990600"/>
            <a:ext cx="76962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Интеллектуальная готовность </a:t>
            </a:r>
            <a:br>
              <a:rPr lang="ru-RU" sz="40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ребенка к школе.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096000" y="55626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2400" b="1" u="sng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Проводит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2400" b="1" u="sng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Хахурина М.П.</a:t>
            </a:r>
            <a:r>
              <a:rPr lang="ru-RU" sz="24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0EE5DE-849D-4C62-BE6A-A3975F8F99F3}" type="slidenum">
              <a:rPr lang="ru-RU"/>
              <a:pPr/>
              <a:t>10</a:t>
            </a:fld>
            <a:endParaRPr lang="ru-RU"/>
          </a:p>
        </p:txBody>
      </p:sp>
      <p:pic>
        <p:nvPicPr>
          <p:cNvPr id="12291" name="i-main-pic" descr="Картинка 20 из 15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0"/>
            <a:ext cx="49434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3352800"/>
            <a:ext cx="8229600" cy="1714500"/>
          </a:xfrm>
        </p:spPr>
        <p:txBody>
          <a:bodyPr anchor="ctr"/>
          <a:lstStyle/>
          <a:p>
            <a:pPr eaLnBrk="1" hangingPunct="1"/>
            <a:r>
              <a:rPr lang="ru-RU" sz="4800" b="1" u="sng" smtClean="0">
                <a:solidFill>
                  <a:schemeClr val="hlink"/>
                </a:solidFill>
              </a:rPr>
              <a:t>Спасибо </a:t>
            </a:r>
            <a:br>
              <a:rPr lang="ru-RU" sz="4800" b="1" u="sng" smtClean="0">
                <a:solidFill>
                  <a:schemeClr val="hlink"/>
                </a:solidFill>
              </a:rPr>
            </a:br>
            <a:r>
              <a:rPr lang="ru-RU" sz="4800" b="1" u="sng" smtClean="0">
                <a:solidFill>
                  <a:schemeClr val="hlink"/>
                </a:solidFill>
              </a:rPr>
              <a:t>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B4FD63-7D96-4590-B165-70D5E1796811}" type="slidenum">
              <a:rPr lang="ru-RU"/>
              <a:pPr/>
              <a:t>2</a:t>
            </a:fld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90800"/>
            <a:ext cx="7696200" cy="3200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rgbClr val="0000FF"/>
                </a:solidFill>
              </a:rPr>
              <a:t>		Интеллектуальная готовность ребенка к школе</a:t>
            </a:r>
            <a:r>
              <a:rPr lang="ru-RU" sz="2400" smtClean="0"/>
              <a:t> заключается </a:t>
            </a:r>
            <a:r>
              <a:rPr lang="ru-RU" sz="2400" smtClean="0">
                <a:solidFill>
                  <a:srgbClr val="0000FF"/>
                </a:solidFill>
              </a:rPr>
              <a:t>в определенном кругозоре, запасе конкретных знаний, в понимании основных закономерностей.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		Должна быть развита </a:t>
            </a:r>
            <a:r>
              <a:rPr lang="ru-RU" sz="2400" smtClean="0">
                <a:solidFill>
                  <a:schemeClr val="hlink"/>
                </a:solidFill>
              </a:rPr>
              <a:t>любознательность, желание узнавать новое, достаточно высокий уровень сенсорного развития, а также развиты образные представления, память, речь, мышление, воображение</a:t>
            </a:r>
            <a:r>
              <a:rPr lang="ru-RU" sz="2400" smtClean="0"/>
              <a:t>, т.е. все психические процессы.</a:t>
            </a:r>
          </a:p>
        </p:txBody>
      </p:sp>
      <p:pic>
        <p:nvPicPr>
          <p:cNvPr id="4100" name="i-main-pic" descr="Картинка 10 из 15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81000"/>
            <a:ext cx="3505200" cy="224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7B35C1-D658-47FE-B32F-D87F8FB955EC}" type="slidenum">
              <a:rPr lang="ru-RU"/>
              <a:pPr/>
              <a:t>3</a:t>
            </a:fld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914400"/>
            <a:ext cx="4191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		</a:t>
            </a:r>
            <a:r>
              <a:rPr lang="ru-RU" sz="1800" smtClean="0">
                <a:solidFill>
                  <a:schemeClr val="tx2"/>
                </a:solidFill>
              </a:rPr>
              <a:t>К 6-7 годам ребенок должен знать</a:t>
            </a:r>
            <a:r>
              <a:rPr lang="ru-RU" sz="18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		свой адрес, название города, где он живет;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		знать имена и отчества своих родных и близких, кем и где они работают;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		хорошо ориентироваться во временах года, их последовательности и основных признаках;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		знать месяцы, дни недели; 	различать основные виды деревьев, цветов, животных.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		</a:t>
            </a:r>
            <a:r>
              <a:rPr lang="ru-RU" sz="1800" smtClean="0">
                <a:solidFill>
                  <a:srgbClr val="0000FF"/>
                </a:solidFill>
              </a:rPr>
              <a:t>Он должен ориентироваться во времени, пространстве и ближайшем социальном окружении.</a:t>
            </a:r>
          </a:p>
        </p:txBody>
      </p:sp>
      <p:pic>
        <p:nvPicPr>
          <p:cNvPr id="5124" name="Picture 6" descr="Картинка 11 из 1252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295400"/>
            <a:ext cx="26479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2342A4-BCC4-45E2-825E-7BA754FFCF00}" type="slidenum">
              <a:rPr lang="ru-RU"/>
              <a:pPr/>
              <a:t>4</a:t>
            </a:fld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71628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smtClean="0"/>
              <a:t>		Интеллектуальная готовность к школе предполагает также </a:t>
            </a:r>
            <a:r>
              <a:rPr lang="ru-RU" sz="2000" smtClean="0">
                <a:solidFill>
                  <a:srgbClr val="0000FF"/>
                </a:solidFill>
              </a:rPr>
              <a:t>формирование у ребенка определенных умений.</a:t>
            </a:r>
            <a:r>
              <a:rPr lang="ru-RU" sz="2000" smtClean="0"/>
              <a:t> Например, умение выделить учебную задачу. Это требует от ребенка способности удивляться и искать причины замеченного им сходства и различия предметов, их новых свойств.</a:t>
            </a:r>
          </a:p>
          <a:p>
            <a:pPr eaLnBrk="1" hangingPunct="1">
              <a:buFontTx/>
              <a:buNone/>
            </a:pPr>
            <a:r>
              <a:rPr lang="ru-RU" sz="2000" smtClean="0">
                <a:solidFill>
                  <a:schemeClr val="hlink"/>
                </a:solidFill>
              </a:rPr>
              <a:t>Ребенок должен:</a:t>
            </a:r>
          </a:p>
          <a:p>
            <a:pPr eaLnBrk="1" hangingPunct="1"/>
            <a:r>
              <a:rPr lang="ru-RU" sz="2000" smtClean="0"/>
              <a:t>1. Уметь воспринимать информацию и задавать по ней вопросы.</a:t>
            </a:r>
            <a:br>
              <a:rPr lang="ru-RU" sz="2000" smtClean="0"/>
            </a:br>
            <a:r>
              <a:rPr lang="ru-RU" sz="2000" smtClean="0"/>
              <a:t>2. Уметь принимать цель наблюдения и его осуществлять.</a:t>
            </a:r>
            <a:br>
              <a:rPr lang="ru-RU" sz="2000" smtClean="0"/>
            </a:br>
            <a:r>
              <a:rPr lang="ru-RU" sz="2000" smtClean="0"/>
              <a:t>3. Уметь систематизировать и классифицировать признаки предметов и явлений.</a:t>
            </a:r>
          </a:p>
        </p:txBody>
      </p:sp>
      <p:pic>
        <p:nvPicPr>
          <p:cNvPr id="6148" name="i-main-pic" descr="Картинка 2 из 15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267200"/>
            <a:ext cx="3105150" cy="206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DC1D23-FED9-4F3D-A0AB-179B9E8F5B30}" type="slidenum">
              <a:rPr lang="ru-RU"/>
              <a:pPr/>
              <a:t>5</a:t>
            </a:fld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81000"/>
            <a:ext cx="7543800" cy="419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hlink"/>
                </a:solidFill>
              </a:rPr>
              <a:t>		</a:t>
            </a:r>
            <a:r>
              <a:rPr lang="ru-RU" sz="2400" smtClean="0">
                <a:solidFill>
                  <a:srgbClr val="0000FF"/>
                </a:solidFill>
              </a:rPr>
              <a:t>В сенсорном развитии дети должны овладеть эталонами и способами обследования предметов.</a:t>
            </a:r>
            <a:r>
              <a:rPr lang="ru-RU" sz="2400" smtClean="0"/>
              <a:t> Отсутствие этого приводит к неудачам в учении. Например, ученики не ориентируются в тетради; допускают ошибки при написании букв Р, Я, Ь; не различают геометрическую форму, если она в другом положении; отсчитывают предметы справа налево, а не слева направо; читают справа налево.</a:t>
            </a:r>
          </a:p>
        </p:txBody>
      </p:sp>
      <p:pic>
        <p:nvPicPr>
          <p:cNvPr id="7172" name="Picture 8" descr="Картинка 75 из 36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7338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2B0756-40BE-4CFC-8652-C70D01E98C00}" type="slidenum">
              <a:rPr lang="ru-RU"/>
              <a:pPr/>
              <a:t>6</a:t>
            </a:fld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38200"/>
            <a:ext cx="7620000" cy="220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		</a:t>
            </a:r>
            <a:r>
              <a:rPr lang="ru-RU" sz="1800" smtClean="0">
                <a:solidFill>
                  <a:srgbClr val="0000FF"/>
                </a:solidFill>
              </a:rPr>
              <a:t>В дошкольный период у ребенка должна быть развита звуковая культура речи.</a:t>
            </a:r>
            <a:r>
              <a:rPr lang="ru-RU" sz="1800" smtClean="0"/>
              <a:t> Сюда входит звукопроизношение и эмоциональная культура речи. Должен быть развит фонематический слух, иначе ребенок произносит вместо слова рыба - лыба, будут возникать ошибки в грамотности, ребенок будет пропускать слова. Невыразительная речь ведет к плохому усвоению знаков препинания, ребенок будет плохо читать стихи.</a:t>
            </a:r>
          </a:p>
        </p:txBody>
      </p:sp>
      <p:pic>
        <p:nvPicPr>
          <p:cNvPr id="8196" name="Picture 9" descr="Картинка 5 из 2090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590800"/>
            <a:ext cx="5638800" cy="399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61F0B3-70A1-4372-B38F-E1EE7B2F0058}" type="slidenum">
              <a:rPr lang="ru-RU"/>
              <a:pPr/>
              <a:t>7</a:t>
            </a:fld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75438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		</a:t>
            </a:r>
            <a:r>
              <a:rPr lang="ru-RU" sz="2800" smtClean="0">
                <a:solidFill>
                  <a:schemeClr val="hlink"/>
                </a:solidFill>
              </a:rPr>
              <a:t>У ребенка должна быть развита разговорная речь.</a:t>
            </a:r>
            <a:r>
              <a:rPr lang="ru-RU" sz="2800" smtClean="0"/>
              <a:t> Он должен выражать свои мысли ясно, передавать связно то, что слышал, что встретил на прогулке, на празднике. Ребенок должен уметь выделить в рассказе главное, передавать рассказ по определенному плану.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pic>
        <p:nvPicPr>
          <p:cNvPr id="9220" name="Picture 18" descr="Картинка 1 из 3881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429000"/>
            <a:ext cx="44767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0A4653-D193-49D3-8059-C4B37F85660C}" type="slidenum">
              <a:rPr lang="ru-RU"/>
              <a:pPr/>
              <a:t>8</a:t>
            </a:fld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6962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				</a:t>
            </a:r>
            <a:endParaRPr lang="ru-RU" sz="3600" b="1" smtClean="0">
              <a:solidFill>
                <a:schemeClr val="hlink"/>
              </a:solidFill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152400" y="3276600"/>
            <a:ext cx="8612188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/>
            <a:r>
              <a:rPr lang="ru-RU" b="1">
                <a:solidFill>
                  <a:schemeClr val="hlink"/>
                </a:solidFill>
              </a:rPr>
              <a:t>Показатели интеллектуальной готовности</a:t>
            </a:r>
            <a:endParaRPr lang="ru-RU">
              <a:solidFill>
                <a:schemeClr val="hlink"/>
              </a:solidFill>
            </a:endParaRPr>
          </a:p>
          <a:p>
            <a:pPr indent="450850" algn="ctr"/>
            <a:r>
              <a:rPr lang="ru-RU" i="1">
                <a:solidFill>
                  <a:srgbClr val="0000FF"/>
                </a:solidFill>
              </a:rPr>
              <a:t>Образный компонент</a:t>
            </a:r>
            <a:r>
              <a:rPr lang="ru-RU">
                <a:solidFill>
                  <a:srgbClr val="0000FF"/>
                </a:solidFill>
              </a:rPr>
              <a:t/>
            </a:r>
            <a:br>
              <a:rPr lang="ru-RU">
                <a:solidFill>
                  <a:srgbClr val="0000FF"/>
                </a:solidFill>
              </a:rPr>
            </a:br>
            <a:r>
              <a:rPr lang="ru-RU"/>
              <a:t>1. Способность воспринимать многообразные свойства, признаки предмета.</a:t>
            </a:r>
          </a:p>
          <a:p>
            <a:pPr indent="450850" algn="ctr"/>
            <a:r>
              <a:rPr lang="ru-RU"/>
              <a:t>2. Зрительная память на образной основе.</a:t>
            </a:r>
          </a:p>
          <a:p>
            <a:pPr indent="450850" algn="ctr"/>
            <a:r>
              <a:rPr lang="ru-RU"/>
              <a:t>3. Способность обобщать имеющиеся представления о предмете (явлении).</a:t>
            </a:r>
          </a:p>
          <a:p>
            <a:pPr indent="450850" algn="ctr"/>
            <a:r>
              <a:rPr lang="ru-RU"/>
              <a:t>4. Развитие мыслительных операций аналогии, сравнения, синтеза.</a:t>
            </a:r>
          </a:p>
          <a:p>
            <a:pPr indent="450850" algn="ctr"/>
            <a:r>
              <a:rPr lang="ru-RU"/>
              <a:t>5. Эвристичность мышления.</a:t>
            </a:r>
          </a:p>
        </p:txBody>
      </p:sp>
      <p:pic>
        <p:nvPicPr>
          <p:cNvPr id="10245" name="i-main-pic" descr="Картинка 105 из 7463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85750"/>
            <a:ext cx="403860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068BF0-414D-43E2-BBAB-8A5D4B7B2F2A}" type="slidenum">
              <a:rPr lang="ru-RU"/>
              <a:pPr/>
              <a:t>9</a:t>
            </a:fld>
            <a:endParaRPr lang="ru-RU"/>
          </a:p>
        </p:txBody>
      </p:sp>
      <p:pic>
        <p:nvPicPr>
          <p:cNvPr id="11267" name="Picture 6" descr="Картинка 12 из 3896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8194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696200" cy="31242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b="1" smtClean="0">
                <a:solidFill>
                  <a:schemeClr val="hlink"/>
                </a:solidFill>
              </a:rPr>
              <a:t>Показатели интеллектуальной готовности</a:t>
            </a:r>
            <a:endParaRPr lang="ru-RU" sz="2000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000" i="1" smtClean="0">
                <a:solidFill>
                  <a:srgbClr val="0000FF"/>
                </a:solidFill>
              </a:rPr>
              <a:t>Вербальный компонент</a:t>
            </a:r>
            <a:r>
              <a:rPr lang="ru-RU" sz="2000" smtClean="0">
                <a:solidFill>
                  <a:srgbClr val="0000FF"/>
                </a:solidFill>
              </a:rPr>
              <a:t/>
            </a:r>
            <a:br>
              <a:rPr lang="ru-RU" sz="2000" smtClean="0">
                <a:solidFill>
                  <a:srgbClr val="0000FF"/>
                </a:solidFill>
              </a:rPr>
            </a:br>
            <a:r>
              <a:rPr lang="ru-RU" sz="2000" smtClean="0"/>
              <a:t>1. Способность перечислять различные свойства предметов, выделять из них существенные.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2. Слуховая память на речевой основе.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3. Способность обобщать множество единичных понятий при помощи знакомых или самостоятельно подобранных терминов.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4. Развитие мыслительных операций классификации, анализа.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5. Критичность мышления.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402</TotalTime>
  <Words>26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Comic Sans MS</vt:lpstr>
      <vt:lpstr>Arial</vt:lpstr>
      <vt:lpstr>Пастель</vt:lpstr>
      <vt:lpstr>Интеллектуальная готовность  ребенка к школе.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Спасибо 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Aleksey</cp:lastModifiedBy>
  <cp:revision>43</cp:revision>
  <cp:lastPrinted>1601-01-01T00:00:00Z</cp:lastPrinted>
  <dcterms:created xsi:type="dcterms:W3CDTF">1601-01-01T00:00:00Z</dcterms:created>
  <dcterms:modified xsi:type="dcterms:W3CDTF">2015-05-06T20:23:08Z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