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3A6B-5959-4C5F-BCDD-EF3DD408110B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20FB-28BC-4AE1-B7F5-E1B45F841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5823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ПРЕЗЕНТАЦИЯ 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ПО 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ЛЕКСИЧЕСКОЙ  ТЕМЕ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«ТРАНСПОРТ»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>
              <a:solidFill>
                <a:srgbClr val="FF0000"/>
              </a:solidFill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Учитель-логопед </a:t>
            </a:r>
            <a:r>
              <a:rPr lang="ru-RU" sz="2000" b="1" i="1" dirty="0" smtClean="0">
                <a:solidFill>
                  <a:srgbClr val="FF0000"/>
                </a:solidFill>
              </a:rPr>
              <a:t>МБДОУ № 22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Скрипникова</a:t>
            </a:r>
            <a:r>
              <a:rPr lang="ru-RU" sz="2000" b="1" i="1" dirty="0" smtClean="0">
                <a:solidFill>
                  <a:srgbClr val="FF0000"/>
                </a:solidFill>
              </a:rPr>
              <a:t> Т.В.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00043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		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642918"/>
            <a:ext cx="72152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Литература: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Агранович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З.Е. Сборник домашних заданий в помощь логопедам и родителям для преодоления лексико-грамматического недоразвития речи у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дошкольников с ОНР. – СПб.: «ДЕТСТВО-ПРЕСС», 2002. – 128 с.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Граб Л.М. Тематическое планирование коррекционной работы в логопедической группе для детей 5-6 лет с ОНР/ Л.М. Граб. – М.6 «Издательство Гном и Д», 2005. – 56 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 Смирнова Л.Н. Логопедия в детском саду. Занятия с детьми 6-7 лет с общим недоразвитием речи. Пособие для логопедов, дефектологов и воспитателей. – М.: «Мозаика-Синтез», 2007.– 96 с.	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028343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ЛЕКСИЧЕСКАЯ  ТЕМА  «ТРАНСПОРТ»	                                                       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Рекомендуется: понаблюдать с ребенком на улице за движением различного транспорта; закрепить названия видов транспорта; спросить у ребенка, какие виды транспорта он знает, какой транспорт относится к наземному, воздушному, водному; спросить, на какие  группы можно разделить  транспорт (пассажирский  и грузовой), почему они так называются; вспомнить, люди каких профессий работают на различных видах транспорта; провести беседу о правилах уличного движения (спросить ребенка о том, для чего нужен светофор, «зебра», тротуар, регулировщик).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>
            <a:clrChange>
              <a:clrFrom>
                <a:srgbClr val="EE4200"/>
              </a:clrFrom>
              <a:clrTo>
                <a:srgbClr val="EE4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Проблемные вопросы:					                        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  <a:r>
              <a:rPr lang="ru-RU" sz="2000" b="1" i="1" dirty="0">
                <a:solidFill>
                  <a:srgbClr val="FF0000"/>
                </a:solidFill>
              </a:rPr>
              <a:t>- Чем отличается самолет от вертолета, катер от лодки ?                 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  <a:r>
              <a:rPr lang="ru-RU" sz="2000" b="1" i="1" dirty="0">
                <a:solidFill>
                  <a:srgbClr val="FF0000"/>
                </a:solidFill>
              </a:rPr>
              <a:t>- Почему так называют: самолет, молоковоз, бензовоз, самосвал, грузовик, вертолет, самокат, лесовоз, тягач. </a:t>
            </a:r>
          </a:p>
        </p:txBody>
      </p:sp>
      <p:pic>
        <p:nvPicPr>
          <p:cNvPr id="7170" name="Picture 2" descr="http://www.karusel-toys.ru/images/catalog/s_88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14818"/>
            <a:ext cx="2006583" cy="1120761"/>
          </a:xfrm>
          <a:prstGeom prst="rect">
            <a:avLst/>
          </a:prstGeom>
          <a:noFill/>
        </p:spPr>
      </p:pic>
      <p:pic>
        <p:nvPicPr>
          <p:cNvPr id="7172" name="Picture 4" descr="Радиоуправляемые игрушки Вертолёты Аэропланы. Сравнение цен. Выбрать и купить Радиоуправляемую игрушку в интернет магазине A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357298"/>
            <a:ext cx="2238344" cy="1500163"/>
          </a:xfrm>
          <a:prstGeom prst="rect">
            <a:avLst/>
          </a:prstGeom>
          <a:noFill/>
        </p:spPr>
      </p:pic>
      <p:pic>
        <p:nvPicPr>
          <p:cNvPr id="7176" name="Picture 8" descr="&quot;Пейте дети молоко, будете здоровы!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71612"/>
            <a:ext cx="2000264" cy="1714480"/>
          </a:xfrm>
          <a:prstGeom prst="rect">
            <a:avLst/>
          </a:prstGeom>
          <a:noFill/>
        </p:spPr>
      </p:pic>
      <p:pic>
        <p:nvPicPr>
          <p:cNvPr id="7178" name="Picture 10" descr="Автотопливозаправщик на ГАЗ 3309: продажа, цена в Нижнем Новгороде и Нижегородской области. Автоцистерна, бензовоз, топливозапр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928934"/>
            <a:ext cx="2357454" cy="1643034"/>
          </a:xfrm>
          <a:prstGeom prst="rect">
            <a:avLst/>
          </a:prstGeom>
          <a:noFill/>
        </p:spPr>
      </p:pic>
      <p:pic>
        <p:nvPicPr>
          <p:cNvPr id="7180" name="Picture 12" descr="Самосвал MACK Bruder (Брудер) купить в Москве и Санкт-Петербурге - интернет-магазин детских товаров BABADU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286124"/>
            <a:ext cx="2857520" cy="1228700"/>
          </a:xfrm>
          <a:prstGeom prst="rect">
            <a:avLst/>
          </a:prstGeom>
          <a:noFill/>
        </p:spPr>
      </p:pic>
      <p:pic>
        <p:nvPicPr>
          <p:cNvPr id="7182" name="Picture 14" descr="Самокат HBC - B - 777 - магазин самокатов, самокат скутер, большие самока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1785926"/>
            <a:ext cx="1500198" cy="1009626"/>
          </a:xfrm>
          <a:prstGeom prst="rect">
            <a:avLst/>
          </a:prstGeom>
          <a:noFill/>
        </p:spPr>
      </p:pic>
      <p:pic>
        <p:nvPicPr>
          <p:cNvPr id="7184" name="Picture 16" descr="Фотографии детской игрушки Cararama Автомодель MB Погрузчик с брёвнами (1:40) (Фото Карарама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286256"/>
            <a:ext cx="2714644" cy="1428734"/>
          </a:xfrm>
          <a:prstGeom prst="rect">
            <a:avLst/>
          </a:prstGeom>
          <a:noFill/>
        </p:spPr>
      </p:pic>
      <p:pic>
        <p:nvPicPr>
          <p:cNvPr id="7186" name="Picture 18" descr="ТК &quot;Ямайка&quot; - - Фото товара: Автомобиль Грузовик 40-0002. Игрушки, сувениры, велосипеды. Оптом и в розницу. Опт. Розница.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476908"/>
            <a:ext cx="2857488" cy="1381092"/>
          </a:xfrm>
          <a:prstGeom prst="rect">
            <a:avLst/>
          </a:prstGeom>
          <a:noFill/>
        </p:spPr>
      </p:pic>
      <p:pic>
        <p:nvPicPr>
          <p:cNvPr id="7188" name="Picture 20" descr="Вертолеты для дома и улицы - Страница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71612"/>
            <a:ext cx="1857388" cy="1328729"/>
          </a:xfrm>
          <a:prstGeom prst="rect">
            <a:avLst/>
          </a:prstGeom>
          <a:noFill/>
        </p:spPr>
      </p:pic>
      <p:pic>
        <p:nvPicPr>
          <p:cNvPr id="7190" name="Picture 22" descr="Двухместная надувная лодка Intex Seahawk 2 объявление 731509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786058"/>
            <a:ext cx="2357422" cy="1476373"/>
          </a:xfrm>
          <a:prstGeom prst="rect">
            <a:avLst/>
          </a:prstGeom>
          <a:noFill/>
        </p:spPr>
      </p:pic>
      <p:pic>
        <p:nvPicPr>
          <p:cNvPr id="7192" name="Picture 24" descr="Детская игрушка Катер 3837 Детский мир, игрушки. Автомобили,…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143512"/>
            <a:ext cx="2786082" cy="11239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57224" y="857232"/>
            <a:ext cx="49292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«Закончи предложение» - образование сравнительной степени прилагательных.		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Самолет летит высоко, а ракета … (выше).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летит далеко, а ракета … (дальше).	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летит быстро, а ракета … (быстрее).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мощный, а ракета … (мощнее).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большой, а ракета … (больше).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тяжелый, а ракета … (тяжелее).	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длинный, а ракета … (длиннее).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просторный, а ракета … (просторнее).	       			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Nurse Clip Art Vector Online Royalty Free Public Domain - JoBSPapa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857496"/>
            <a:ext cx="3357586" cy="2890816"/>
          </a:xfrm>
          <a:prstGeom prst="rect">
            <a:avLst/>
          </a:prstGeom>
          <a:noFill/>
        </p:spPr>
      </p:pic>
      <p:pic>
        <p:nvPicPr>
          <p:cNvPr id="6152" name="Picture 8" descr="Скачать Самолетики картинки для детей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85728"/>
            <a:ext cx="342902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Игра «Какой? Какая? Какие?» - образование относительных прилагательных.			                                                      Колеса из резины (какие?) – резиновые, фары из стекла (какие?) - …, сидение из кожи (какое?) - …, кабина из металла (какая?) - …, лодка из дерева (какая?) - …. </a:t>
            </a:r>
          </a:p>
        </p:txBody>
      </p:sp>
      <p:pic>
        <p:nvPicPr>
          <p:cNvPr id="5126" name="Picture 6" descr="DataLife Engine Версия для печати Концептуальные коле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2714644" cy="1714512"/>
          </a:xfrm>
          <a:prstGeom prst="rect">
            <a:avLst/>
          </a:prstGeom>
          <a:noFill/>
        </p:spPr>
      </p:pic>
      <p:pic>
        <p:nvPicPr>
          <p:cNvPr id="5128" name="Picture 8" descr="Про люстру вопрос / АвтоСвет: форум автолюбителей, обмен опы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3116"/>
            <a:ext cx="2833654" cy="1223938"/>
          </a:xfrm>
          <a:prstGeom prst="rect">
            <a:avLst/>
          </a:prstGeom>
          <a:noFill/>
        </p:spPr>
      </p:pic>
      <p:pic>
        <p:nvPicPr>
          <p:cNvPr id="11" name="Рисунок 10" descr="Детское сиденье DUO plu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2157423" cy="200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Тузик лодка для рыбалки на двои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572008"/>
            <a:ext cx="3214710" cy="1643074"/>
          </a:xfrm>
          <a:prstGeom prst="rect">
            <a:avLst/>
          </a:prstGeom>
          <a:noFill/>
        </p:spPr>
      </p:pic>
      <p:pic>
        <p:nvPicPr>
          <p:cNvPr id="5134" name="Picture 14" descr="Грузовые машины картинки для детей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785926"/>
            <a:ext cx="3643338" cy="30003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30718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Игра «Сложные слова» - употребление в речи слов, состоящих из двух основ.					                                       У велосипеда два колеса – он … (двухколесный).	                                      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У </a:t>
            </a:r>
            <a:r>
              <a:rPr lang="ru-RU" sz="2000" b="1" i="1" dirty="0">
                <a:solidFill>
                  <a:srgbClr val="FF0000"/>
                </a:solidFill>
              </a:rPr>
              <a:t>машины четыре колеса – она … (четырехколесная).                          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У </a:t>
            </a:r>
            <a:r>
              <a:rPr lang="ru-RU" sz="2000" b="1" i="1" dirty="0">
                <a:solidFill>
                  <a:srgbClr val="FF0000"/>
                </a:solidFill>
              </a:rPr>
              <a:t>велосипеда три колеса – он … (трехколесный).	                        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У </a:t>
            </a:r>
            <a:r>
              <a:rPr lang="ru-RU" sz="2000" b="1" i="1" dirty="0">
                <a:solidFill>
                  <a:srgbClr val="FF0000"/>
                </a:solidFill>
              </a:rPr>
              <a:t>грузовой машины шесть колес – она … (шестиколесная).		</a:t>
            </a:r>
            <a:r>
              <a:rPr lang="ru-RU" dirty="0"/>
              <a:t>	 </a:t>
            </a:r>
          </a:p>
        </p:txBody>
      </p:sp>
      <p:pic>
        <p:nvPicPr>
          <p:cNvPr id="4098" name="Picture 2" descr="PDA Toys Toys Renault Twingo Junior Gordini (Тойс Тойс Рено Твиго Джуниор Гордини) Детский педальный автомобиль / Увеличенное ф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428736"/>
            <a:ext cx="3500462" cy="2857480"/>
          </a:xfrm>
          <a:prstGeom prst="rect">
            <a:avLst/>
          </a:prstGeom>
          <a:noFill/>
        </p:spPr>
      </p:pic>
      <p:pic>
        <p:nvPicPr>
          <p:cNvPr id="4100" name="Picture 4" descr="Горные велосипеды Trek, Трэк - Trek-bike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2143140" cy="1757344"/>
          </a:xfrm>
          <a:prstGeom prst="rect">
            <a:avLst/>
          </a:prstGeom>
          <a:noFill/>
        </p:spPr>
      </p:pic>
      <p:pic>
        <p:nvPicPr>
          <p:cNvPr id="10" name="Рисунок 9" descr="3-х колесный велосипед &quot;Pilsan. Atom&quot; Время покупать - интернет-магазин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857496"/>
            <a:ext cx="271464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Фургон Bruder: Scania с погрузчиком и паллетами за 3286 руб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000504"/>
            <a:ext cx="4071966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Игра «1-2-5-10» - согласование числительных с существительными.						                            1  </a:t>
            </a:r>
            <a:r>
              <a:rPr lang="ru-RU" sz="2000" b="1" i="1" dirty="0" smtClean="0">
                <a:solidFill>
                  <a:srgbClr val="FF0000"/>
                </a:solidFill>
              </a:rPr>
              <a:t>велосипед     2  велосипеда      5 </a:t>
            </a:r>
            <a:r>
              <a:rPr lang="ru-RU" sz="2000" b="1" i="1" dirty="0">
                <a:solidFill>
                  <a:srgbClr val="FF0000"/>
                </a:solidFill>
              </a:rPr>
              <a:t>велосипедов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10 </a:t>
            </a:r>
            <a:r>
              <a:rPr lang="ru-RU" sz="2000" b="1" i="1" dirty="0">
                <a:solidFill>
                  <a:srgbClr val="FF0000"/>
                </a:solidFill>
              </a:rPr>
              <a:t>велосипедов                                                                                      (Слова: машина, катер, лодка, молоковоз, мотоцикл, катамаран, самолет, вертолет, ракета, корабль, поезд, автобус, трамвай, троллейбус, самокат, лесовоз и т.д. ) </a:t>
            </a:r>
          </a:p>
        </p:txBody>
      </p:sp>
      <p:pic>
        <p:nvPicPr>
          <p:cNvPr id="3074" name="Picture 2" descr="картинки для детей паровоз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357430"/>
            <a:ext cx="2428892" cy="1700186"/>
          </a:xfrm>
          <a:prstGeom prst="rect">
            <a:avLst/>
          </a:prstGeom>
          <a:noFill/>
        </p:spPr>
      </p:pic>
      <p:pic>
        <p:nvPicPr>
          <p:cNvPr id="3076" name="Picture 4" descr="http://ti-poet.ru/foto_stih/162826/foto_sti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071678"/>
            <a:ext cx="2643206" cy="2081194"/>
          </a:xfrm>
          <a:prstGeom prst="rect">
            <a:avLst/>
          </a:prstGeom>
          <a:noFill/>
        </p:spPr>
      </p:pic>
      <p:pic>
        <p:nvPicPr>
          <p:cNvPr id="3078" name="Picture 6" descr="Новый автобус был подарен сельской школе Хмельницким губернатором &quot; Новости Хмельницкого - Новини Хмельницкої області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786322"/>
            <a:ext cx="2857520" cy="1301743"/>
          </a:xfrm>
          <a:prstGeom prst="rect">
            <a:avLst/>
          </a:prstGeom>
          <a:noFill/>
        </p:spPr>
      </p:pic>
      <p:pic>
        <p:nvPicPr>
          <p:cNvPr id="3080" name="Picture 8" descr="Простой в обслуживании 2-тактный двигатель объемом 80 куб см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86322"/>
            <a:ext cx="2286016" cy="1281089"/>
          </a:xfrm>
          <a:prstGeom prst="rect">
            <a:avLst/>
          </a:prstGeom>
          <a:noFill/>
        </p:spPr>
      </p:pic>
      <p:pic>
        <p:nvPicPr>
          <p:cNvPr id="3086" name="Picture 14" descr="Корабль Месть Королевы Анны - Пираты Карибского моря Lego (Лего) купить в Москве и Санкт-Петербурге - интернет-магазин детских т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500570"/>
            <a:ext cx="2571736" cy="2090735"/>
          </a:xfrm>
          <a:prstGeom prst="rect">
            <a:avLst/>
          </a:prstGeom>
          <a:noFill/>
        </p:spPr>
      </p:pic>
      <p:pic>
        <p:nvPicPr>
          <p:cNvPr id="3088" name="Picture 16" descr="Катамаран Sun Slide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928934"/>
            <a:ext cx="2500330" cy="16144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00043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Игра «Чей? Чья? Чьи?» – образование притяжательных прилагательных.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У  папы мотоцикл. Чей мотоцикл? Мотоцикл папин.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У мамы автомобиль. Чей автомобиль?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У дедушки трактор. Чей трактор?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У бабушки велосипед. Чей велосипед?</a:t>
            </a:r>
            <a:endParaRPr lang="ru-RU" dirty="0"/>
          </a:p>
        </p:txBody>
      </p:sp>
      <p:pic>
        <p:nvPicPr>
          <p:cNvPr id="6" name="Рисунок 5" descr="Photoshopia.su Версия для печати Transport / Транспорт - векторный клипарт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214950"/>
            <a:ext cx="16859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отоцикл картинки для дет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500702"/>
            <a:ext cx="1733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графии детского велосипеда Huffy Pro Thunder, 20 дюймов (Фото Хаффи)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286388"/>
            <a:ext cx="1095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 Улан-Удэ из-за ремонта на улице Ранжурова до 2012 года изменится схема движения пассажирского транспорта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429264"/>
            <a:ext cx="1866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качать Картинка патриотическое воспитание детей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357430"/>
            <a:ext cx="571504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для презентации Осень - Татьяна Петровна Трутне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Выкладывать из палочек  по образцу :</a:t>
            </a:r>
            <a:r>
              <a:rPr lang="ru-RU" dirty="0" smtClean="0"/>
              <a:t>	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85918" y="192880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43240" y="192880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00562" y="192880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57884" y="192880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902599" y="2116921"/>
            <a:ext cx="847732" cy="776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857884" y="2214554"/>
            <a:ext cx="1071570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9124" y="3071810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57488" y="3071810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572926" y="142794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14876" y="100010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322893" y="67784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107653" y="1464455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107785" y="67863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57488" y="528638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28728" y="528638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28728" y="4643446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6537339" y="467837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857884" y="528638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357686" y="528638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6573058" y="364252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928926" y="321468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86248" y="321468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643570" y="321468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572530" y="421402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2465373" y="3606801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1000894" y="4928404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786446" y="4357694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429124" y="4357694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071802" y="4357694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5108579" y="3821115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679819" y="3749677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2714612" y="5500702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500694" y="5500702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286512" y="5500702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231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AdmiK</cp:lastModifiedBy>
  <cp:revision>14</cp:revision>
  <dcterms:created xsi:type="dcterms:W3CDTF">2015-03-19T11:29:09Z</dcterms:created>
  <dcterms:modified xsi:type="dcterms:W3CDTF">2015-03-26T15:37:11Z</dcterms:modified>
</cp:coreProperties>
</file>