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3" r:id="rId3"/>
    <p:sldId id="261" r:id="rId4"/>
    <p:sldId id="268" r:id="rId5"/>
    <p:sldId id="257" r:id="rId6"/>
    <p:sldId id="258" r:id="rId7"/>
    <p:sldId id="259" r:id="rId8"/>
    <p:sldId id="260" r:id="rId9"/>
    <p:sldId id="266" r:id="rId10"/>
    <p:sldId id="262" r:id="rId11"/>
    <p:sldId id="265" r:id="rId12"/>
    <p:sldId id="264" r:id="rId13"/>
    <p:sldId id="267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40" d="100"/>
          <a:sy n="40" d="100"/>
        </p:scale>
        <p:origin x="-726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Заголовок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Овал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5" name="Дата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BAF8A0-8BA1-4C99-AC9E-216E03E0210C}" type="datetimeFigureOut">
              <a:rPr lang="ru-RU" smtClean="0"/>
              <a:pPr/>
              <a:t>07.05.2015</a:t>
            </a:fld>
            <a:endParaRPr lang="ru-RU" dirty="0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345AA25-0924-45B8-B6AD-C795C892DBDA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BAF8A0-8BA1-4C99-AC9E-216E03E0210C}" type="datetimeFigureOut">
              <a:rPr lang="ru-RU" smtClean="0"/>
              <a:pPr/>
              <a:t>07.05.2015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45AA25-0924-45B8-B6AD-C795C892DBDA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BAF8A0-8BA1-4C99-AC9E-216E03E0210C}" type="datetimeFigureOut">
              <a:rPr lang="ru-RU" smtClean="0"/>
              <a:pPr/>
              <a:t>07.05.2015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45AA25-0924-45B8-B6AD-C795C892DBDA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одержимое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98BAF8A0-8BA1-4C99-AC9E-216E03E0210C}" type="datetimeFigureOut">
              <a:rPr lang="ru-RU" smtClean="0"/>
              <a:pPr/>
              <a:t>07.05.2015</a:t>
            </a:fld>
            <a:endParaRPr lang="ru-RU" dirty="0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C345AA25-0924-45B8-B6AD-C795C892DBDA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6" name="Нижний колонтитул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BAF8A0-8BA1-4C99-AC9E-216E03E0210C}" type="datetimeFigureOut">
              <a:rPr lang="ru-RU" smtClean="0"/>
              <a:pPr/>
              <a:t>07.05.2015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45AA25-0924-45B8-B6AD-C795C892DBDA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BAF8A0-8BA1-4C99-AC9E-216E03E0210C}" type="datetimeFigureOut">
              <a:rPr lang="ru-RU" smtClean="0"/>
              <a:pPr/>
              <a:t>07.05.2015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45AA25-0924-45B8-B6AD-C795C892DBDA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45AA25-0924-45B8-B6AD-C795C892DBDA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BAF8A0-8BA1-4C99-AC9E-216E03E0210C}" type="datetimeFigureOut">
              <a:rPr lang="ru-RU" smtClean="0"/>
              <a:pPr/>
              <a:t>07.05.2015</a:t>
            </a:fld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2" name="Содержимое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4" name="Содержимое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BAF8A0-8BA1-4C99-AC9E-216E03E0210C}" type="datetimeFigureOut">
              <a:rPr lang="ru-RU" smtClean="0"/>
              <a:pPr/>
              <a:t>07.05.2015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45AA25-0924-45B8-B6AD-C795C892DBDA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BAF8A0-8BA1-4C99-AC9E-216E03E0210C}" type="datetimeFigureOut">
              <a:rPr lang="ru-RU" smtClean="0"/>
              <a:pPr/>
              <a:t>07.05.2015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45AA25-0924-45B8-B6AD-C795C892DBDA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Содержимое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1" name="Заголовок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98BAF8A0-8BA1-4C99-AC9E-216E03E0210C}" type="datetimeFigureOut">
              <a:rPr lang="ru-RU" smtClean="0"/>
              <a:pPr/>
              <a:t>07.05.2015</a:t>
            </a:fld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345AA25-0924-45B8-B6AD-C795C892DBDA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ru-RU" dirty="0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BAF8A0-8BA1-4C99-AC9E-216E03E0210C}" type="datetimeFigureOut">
              <a:rPr lang="ru-RU" smtClean="0"/>
              <a:pPr/>
              <a:t>07.05.2015</a:t>
            </a:fld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345AA25-0924-45B8-B6AD-C795C892DBDA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98BAF8A0-8BA1-4C99-AC9E-216E03E0210C}" type="datetimeFigureOut">
              <a:rPr lang="ru-RU" smtClean="0"/>
              <a:pPr/>
              <a:t>07.05.2015</a:t>
            </a:fld>
            <a:endParaRPr lang="ru-RU" dirty="0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C345AA25-0924-45B8-B6AD-C795C892DBDA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gif"/><Relationship Id="rId4" Type="http://schemas.openxmlformats.org/officeDocument/2006/relationships/image" Target="../media/image15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idx="4294967295"/>
          </p:nvPr>
        </p:nvSpPr>
        <p:spPr>
          <a:xfrm>
            <a:off x="1000100" y="4214818"/>
            <a:ext cx="7772400" cy="1470025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Сочинение по картинкам</a:t>
            </a:r>
            <a:b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</a:br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«Друзья птиц»</a:t>
            </a:r>
            <a:b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</a:br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2 класс</a:t>
            </a:r>
            <a:endParaRPr lang="ru-RU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12290" name="Picture 2" descr="http://img1.liveinternet.ru/images/attach/c/1/60/771/60771395_22886043_1ac308bc6a5e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28860" y="571480"/>
            <a:ext cx="4276725" cy="38576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4" descr="http://www.supersadovnik.ru/site_images/00000015/0004268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4929198"/>
            <a:ext cx="2443003" cy="17859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Прямоугольник 7"/>
          <p:cNvSpPr/>
          <p:nvPr/>
        </p:nvSpPr>
        <p:spPr>
          <a:xfrm>
            <a:off x="3000364" y="1214422"/>
            <a:ext cx="585791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>
                <a:solidFill>
                  <a:schemeClr val="tx1"/>
                </a:solidFill>
              </a:rPr>
              <a:t>Какое наступило время года?         </a:t>
            </a:r>
            <a:r>
              <a:rPr lang="ru-RU" dirty="0" smtClean="0">
                <a:solidFill>
                  <a:schemeClr val="bg2">
                    <a:lumMod val="75000"/>
                  </a:schemeClr>
                </a:solidFill>
              </a:rPr>
              <a:t> суровая  з</a:t>
            </a:r>
            <a:r>
              <a:rPr lang="ru-RU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и</a:t>
            </a:r>
            <a:r>
              <a:rPr lang="ru-RU" dirty="0" smtClean="0">
                <a:solidFill>
                  <a:schemeClr val="bg2">
                    <a:lumMod val="75000"/>
                  </a:schemeClr>
                </a:solidFill>
              </a:rPr>
              <a:t>ма </a:t>
            </a:r>
          </a:p>
          <a:p>
            <a:pPr algn="just"/>
            <a:r>
              <a:rPr lang="ru-RU" dirty="0" smtClean="0">
                <a:solidFill>
                  <a:schemeClr val="tx1"/>
                </a:solidFill>
              </a:rPr>
              <a:t>Что происходит в лесу?                    </a:t>
            </a:r>
            <a:r>
              <a:rPr lang="ru-RU" dirty="0" smtClean="0">
                <a:solidFill>
                  <a:schemeClr val="bg2">
                    <a:lumMod val="75000"/>
                  </a:schemeClr>
                </a:solidFill>
              </a:rPr>
              <a:t>гуляет в</a:t>
            </a:r>
            <a:r>
              <a:rPr lang="ru-RU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ь</a:t>
            </a:r>
            <a:r>
              <a:rPr lang="ru-RU" dirty="0" smtClean="0">
                <a:solidFill>
                  <a:schemeClr val="bg2">
                    <a:lumMod val="75000"/>
                  </a:schemeClr>
                </a:solidFill>
              </a:rPr>
              <a:t>юга,</a:t>
            </a:r>
          </a:p>
          <a:p>
            <a:pPr algn="just"/>
            <a:r>
              <a:rPr lang="ru-RU" dirty="0" smtClean="0">
                <a:solidFill>
                  <a:schemeClr val="bg2">
                    <a:lumMod val="75000"/>
                  </a:schemeClr>
                </a:solidFill>
              </a:rPr>
              <a:t>                                                                          м</a:t>
            </a:r>
            <a:r>
              <a:rPr lang="ru-RU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е</a:t>
            </a:r>
            <a:r>
              <a:rPr lang="ru-RU" dirty="0" smtClean="0">
                <a:solidFill>
                  <a:schemeClr val="bg2">
                    <a:lumMod val="75000"/>
                  </a:schemeClr>
                </a:solidFill>
              </a:rPr>
              <a:t>тут м</a:t>
            </a:r>
            <a:r>
              <a:rPr lang="ru-RU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е</a:t>
            </a:r>
            <a:r>
              <a:rPr lang="ru-RU" dirty="0" smtClean="0">
                <a:solidFill>
                  <a:schemeClr val="bg2">
                    <a:lumMod val="75000"/>
                  </a:schemeClr>
                </a:solidFill>
              </a:rPr>
              <a:t>тели</a:t>
            </a:r>
          </a:p>
          <a:p>
            <a:pPr algn="just"/>
            <a:r>
              <a:rPr lang="ru-RU" dirty="0" smtClean="0">
                <a:solidFill>
                  <a:schemeClr val="tx1"/>
                </a:solidFill>
              </a:rPr>
              <a:t>Что укрыл снег?                     </a:t>
            </a:r>
            <a:r>
              <a:rPr lang="ru-RU" dirty="0" smtClean="0">
                <a:solidFill>
                  <a:schemeClr val="bg2">
                    <a:lumMod val="75000"/>
                  </a:schemeClr>
                </a:solidFill>
              </a:rPr>
              <a:t>д</a:t>
            </a:r>
            <a:r>
              <a:rPr lang="ru-RU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е</a:t>
            </a:r>
            <a:r>
              <a:rPr lang="ru-RU" dirty="0" smtClean="0">
                <a:solidFill>
                  <a:schemeClr val="bg2">
                    <a:lumMod val="75000"/>
                  </a:schemeClr>
                </a:solidFill>
              </a:rPr>
              <a:t>рев</a:t>
            </a:r>
            <a:r>
              <a:rPr lang="ru-RU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ь</a:t>
            </a:r>
            <a:r>
              <a:rPr lang="ru-RU" dirty="0" smtClean="0">
                <a:solidFill>
                  <a:schemeClr val="bg2">
                    <a:lumMod val="75000"/>
                  </a:schemeClr>
                </a:solidFill>
              </a:rPr>
              <a:t>я, кусты, з</a:t>
            </a:r>
            <a:r>
              <a:rPr lang="ru-RU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е</a:t>
            </a:r>
            <a:r>
              <a:rPr lang="ru-RU" dirty="0" smtClean="0">
                <a:solidFill>
                  <a:schemeClr val="bg2">
                    <a:lumMod val="75000"/>
                  </a:schemeClr>
                </a:solidFill>
              </a:rPr>
              <a:t>мля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2928926" y="2714620"/>
            <a:ext cx="564360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>
                <a:solidFill>
                  <a:schemeClr val="tx1"/>
                </a:solidFill>
              </a:rPr>
              <a:t>Что испытывают птицы зимой?   </a:t>
            </a:r>
            <a:r>
              <a:rPr lang="ru-RU" dirty="0" smtClean="0">
                <a:solidFill>
                  <a:schemeClr val="bg2">
                    <a:lumMod val="75000"/>
                  </a:schemeClr>
                </a:solidFill>
              </a:rPr>
              <a:t>гол</a:t>
            </a:r>
            <a:r>
              <a:rPr lang="ru-RU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о</a:t>
            </a:r>
            <a:r>
              <a:rPr lang="ru-RU" dirty="0" smtClean="0">
                <a:solidFill>
                  <a:schemeClr val="bg2">
                    <a:lumMod val="75000"/>
                  </a:schemeClr>
                </a:solidFill>
              </a:rPr>
              <a:t>дн</a:t>
            </a:r>
            <a:r>
              <a:rPr lang="ru-RU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о</a:t>
            </a:r>
            <a:r>
              <a:rPr lang="ru-RU" dirty="0" smtClean="0">
                <a:solidFill>
                  <a:srgbClr val="92D050"/>
                </a:solidFill>
              </a:rPr>
              <a:t> </a:t>
            </a:r>
            <a:r>
              <a:rPr lang="ru-RU" dirty="0" smtClean="0">
                <a:solidFill>
                  <a:schemeClr val="bg2">
                    <a:lumMod val="75000"/>
                  </a:schemeClr>
                </a:solidFill>
              </a:rPr>
              <a:t>и хол</a:t>
            </a:r>
            <a:r>
              <a:rPr lang="ru-RU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о</a:t>
            </a:r>
            <a:r>
              <a:rPr lang="ru-RU" dirty="0" smtClean="0">
                <a:solidFill>
                  <a:schemeClr val="bg2">
                    <a:lumMod val="75000"/>
                  </a:schemeClr>
                </a:solidFill>
              </a:rPr>
              <a:t>дн</a:t>
            </a:r>
            <a:r>
              <a:rPr lang="ru-RU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о</a:t>
            </a:r>
          </a:p>
          <a:p>
            <a:pPr algn="just"/>
            <a:r>
              <a:rPr lang="ru-RU" dirty="0" smtClean="0">
                <a:solidFill>
                  <a:schemeClr val="tx1"/>
                </a:solidFill>
              </a:rPr>
              <a:t>Куда перебираются птицы?              </a:t>
            </a:r>
            <a:r>
              <a:rPr lang="ru-RU" dirty="0" smtClean="0">
                <a:solidFill>
                  <a:schemeClr val="bg2">
                    <a:lumMod val="75000"/>
                  </a:schemeClr>
                </a:solidFill>
              </a:rPr>
              <a:t>к  людям, </a:t>
            </a:r>
          </a:p>
          <a:p>
            <a:pPr algn="just"/>
            <a:r>
              <a:rPr lang="ru-RU" dirty="0" smtClean="0">
                <a:solidFill>
                  <a:schemeClr val="bg2">
                    <a:lumMod val="75000"/>
                  </a:schemeClr>
                </a:solidFill>
              </a:rPr>
              <a:t>                                                              в  поисках  пищи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3000364" y="3929066"/>
            <a:ext cx="507209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>
                <a:solidFill>
                  <a:schemeClr val="tx1"/>
                </a:solidFill>
              </a:rPr>
              <a:t>Кто пришёл на помощь птицам? </a:t>
            </a:r>
            <a:r>
              <a:rPr lang="ru-RU" dirty="0" smtClean="0">
                <a:solidFill>
                  <a:schemeClr val="accent1"/>
                </a:solidFill>
              </a:rPr>
              <a:t>   </a:t>
            </a:r>
            <a:r>
              <a:rPr lang="ru-RU" dirty="0" smtClean="0">
                <a:solidFill>
                  <a:schemeClr val="bg2">
                    <a:lumMod val="75000"/>
                  </a:schemeClr>
                </a:solidFill>
              </a:rPr>
              <a:t>дети</a:t>
            </a:r>
          </a:p>
          <a:p>
            <a:r>
              <a:rPr lang="ru-RU" dirty="0" smtClean="0">
                <a:solidFill>
                  <a:schemeClr val="tx1"/>
                </a:solidFill>
              </a:rPr>
              <a:t>Что сделали ребята?                         </a:t>
            </a:r>
            <a:r>
              <a:rPr lang="ru-RU" dirty="0" smtClean="0">
                <a:solidFill>
                  <a:schemeClr val="bg2">
                    <a:lumMod val="75000"/>
                  </a:schemeClr>
                </a:solidFill>
              </a:rPr>
              <a:t>к</a:t>
            </a:r>
            <a:r>
              <a:rPr lang="ru-RU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о</a:t>
            </a:r>
            <a:r>
              <a:rPr lang="ru-RU" dirty="0" smtClean="0">
                <a:solidFill>
                  <a:schemeClr val="bg2">
                    <a:lumMod val="75000"/>
                  </a:schemeClr>
                </a:solidFill>
              </a:rPr>
              <a:t>рмушки</a:t>
            </a:r>
          </a:p>
          <a:p>
            <a:pPr algn="just"/>
            <a:r>
              <a:rPr lang="ru-RU" dirty="0" smtClean="0">
                <a:solidFill>
                  <a:schemeClr val="tx1"/>
                </a:solidFill>
              </a:rPr>
              <a:t>За чем следили дети ?                      </a:t>
            </a:r>
            <a:r>
              <a:rPr lang="ru-RU" dirty="0" smtClean="0">
                <a:solidFill>
                  <a:schemeClr val="bg2">
                    <a:lumMod val="75000"/>
                  </a:schemeClr>
                </a:solidFill>
              </a:rPr>
              <a:t>за корм</a:t>
            </a:r>
            <a:r>
              <a:rPr lang="ru-RU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о</a:t>
            </a:r>
            <a:r>
              <a:rPr lang="ru-RU" dirty="0" smtClean="0">
                <a:solidFill>
                  <a:schemeClr val="bg2">
                    <a:lumMod val="75000"/>
                  </a:schemeClr>
                </a:solidFill>
              </a:rPr>
              <a:t>м</a:t>
            </a:r>
            <a:endParaRPr lang="ru-RU" dirty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2857488" y="5000636"/>
            <a:ext cx="607223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>
                <a:solidFill>
                  <a:schemeClr val="tx1"/>
                </a:solidFill>
              </a:rPr>
              <a:t>Что произойдёт весной?                  </a:t>
            </a:r>
            <a:r>
              <a:rPr lang="ru-RU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о</a:t>
            </a:r>
            <a:r>
              <a:rPr lang="ru-RU" dirty="0" smtClean="0">
                <a:solidFill>
                  <a:schemeClr val="bg2">
                    <a:lumMod val="75000"/>
                  </a:schemeClr>
                </a:solidFill>
              </a:rPr>
              <a:t>тбл</a:t>
            </a:r>
            <a:r>
              <a:rPr lang="ru-RU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а</a:t>
            </a:r>
            <a:r>
              <a:rPr lang="ru-RU" dirty="0" smtClean="0">
                <a:solidFill>
                  <a:schemeClr val="bg2">
                    <a:lumMod val="75000"/>
                  </a:schemeClr>
                </a:solidFill>
              </a:rPr>
              <a:t>г</a:t>
            </a:r>
            <a:r>
              <a:rPr lang="ru-RU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о</a:t>
            </a:r>
            <a:r>
              <a:rPr lang="ru-RU" dirty="0" smtClean="0">
                <a:solidFill>
                  <a:schemeClr val="bg2">
                    <a:lumMod val="75000"/>
                  </a:schemeClr>
                </a:solidFill>
              </a:rPr>
              <a:t>д</a:t>
            </a:r>
            <a:r>
              <a:rPr lang="ru-RU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а</a:t>
            </a:r>
            <a:r>
              <a:rPr lang="ru-RU" dirty="0" smtClean="0">
                <a:solidFill>
                  <a:schemeClr val="bg2">
                    <a:lumMod val="75000"/>
                  </a:schemeClr>
                </a:solidFill>
              </a:rPr>
              <a:t>рят</a:t>
            </a:r>
          </a:p>
          <a:p>
            <a:pPr algn="just"/>
            <a:r>
              <a:rPr lang="ru-RU" dirty="0" smtClean="0">
                <a:solidFill>
                  <a:schemeClr val="tx1"/>
                </a:solidFill>
              </a:rPr>
              <a:t>Как птицы отблагодарят ребят?     </a:t>
            </a:r>
            <a:r>
              <a:rPr lang="ru-RU" dirty="0" smtClean="0">
                <a:solidFill>
                  <a:schemeClr val="bg2">
                    <a:lumMod val="75000"/>
                  </a:schemeClr>
                </a:solidFill>
              </a:rPr>
              <a:t>будут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dirty="0" smtClean="0">
                <a:solidFill>
                  <a:schemeClr val="bg2">
                    <a:lumMod val="75000"/>
                  </a:schemeClr>
                </a:solidFill>
              </a:rPr>
              <a:t>пет</a:t>
            </a:r>
            <a:r>
              <a:rPr lang="ru-RU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ь</a:t>
            </a:r>
            <a:r>
              <a:rPr lang="ru-RU" dirty="0" smtClean="0">
                <a:solidFill>
                  <a:schemeClr val="bg2">
                    <a:lumMod val="75000"/>
                  </a:schemeClr>
                </a:solidFill>
              </a:rPr>
              <a:t> пе</a:t>
            </a:r>
            <a:r>
              <a:rPr lang="ru-RU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сн</a:t>
            </a:r>
            <a:r>
              <a:rPr lang="ru-RU" dirty="0" smtClean="0">
                <a:solidFill>
                  <a:schemeClr val="bg2">
                    <a:lumMod val="75000"/>
                  </a:schemeClr>
                </a:solidFill>
              </a:rPr>
              <a:t>и,</a:t>
            </a:r>
          </a:p>
          <a:p>
            <a:pPr algn="just"/>
            <a:r>
              <a:rPr lang="ru-RU" dirty="0" smtClean="0">
                <a:solidFill>
                  <a:schemeClr val="bg2">
                    <a:lumMod val="75000"/>
                  </a:schemeClr>
                </a:solidFill>
              </a:rPr>
              <a:t>                                              ун</a:t>
            </a:r>
            <a:r>
              <a:rPr lang="ru-RU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и</a:t>
            </a:r>
            <a:r>
              <a:rPr lang="ru-RU" dirty="0" smtClean="0">
                <a:solidFill>
                  <a:schemeClr val="bg2">
                    <a:lumMod val="75000"/>
                  </a:schemeClr>
                </a:solidFill>
              </a:rPr>
              <a:t>чтожат вредных н</a:t>
            </a:r>
            <a:r>
              <a:rPr lang="ru-RU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а</a:t>
            </a:r>
            <a:r>
              <a:rPr lang="ru-RU" dirty="0" smtClean="0">
                <a:solidFill>
                  <a:schemeClr val="bg2">
                    <a:lumMod val="75000"/>
                  </a:schemeClr>
                </a:solidFill>
              </a:rPr>
              <a:t>с</a:t>
            </a:r>
            <a:r>
              <a:rPr lang="ru-RU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е</a:t>
            </a:r>
            <a:r>
              <a:rPr lang="ru-RU" dirty="0" smtClean="0">
                <a:solidFill>
                  <a:schemeClr val="bg2">
                    <a:lumMod val="75000"/>
                  </a:schemeClr>
                </a:solidFill>
              </a:rPr>
              <a:t>комых</a:t>
            </a:r>
          </a:p>
          <a:p>
            <a:pPr algn="just"/>
            <a:r>
              <a:rPr lang="ru-RU" dirty="0" smtClean="0">
                <a:solidFill>
                  <a:schemeClr val="tx1"/>
                </a:solidFill>
              </a:rPr>
              <a:t>Кто для нас птицы?                            </a:t>
            </a:r>
            <a:r>
              <a:rPr lang="ru-RU" dirty="0" smtClean="0">
                <a:solidFill>
                  <a:schemeClr val="bg2">
                    <a:lumMod val="75000"/>
                  </a:schemeClr>
                </a:solidFill>
              </a:rPr>
              <a:t>друз</a:t>
            </a:r>
            <a:r>
              <a:rPr lang="ru-RU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ь</a:t>
            </a:r>
            <a:r>
              <a:rPr lang="ru-RU" dirty="0" smtClean="0">
                <a:solidFill>
                  <a:schemeClr val="bg2">
                    <a:lumMod val="75000"/>
                  </a:schemeClr>
                </a:solidFill>
              </a:rPr>
              <a:t>я    </a:t>
            </a:r>
            <a:endParaRPr lang="ru-RU" dirty="0">
              <a:solidFill>
                <a:schemeClr val="bg2">
                  <a:lumMod val="75000"/>
                </a:schemeClr>
              </a:solidFill>
            </a:endParaRPr>
          </a:p>
        </p:txBody>
      </p:sp>
      <p:pic>
        <p:nvPicPr>
          <p:cNvPr id="12" name="Picture 2" descr="http://img0.liveinternet.ru/images/attach/b/0/552/552805_Bild_00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7158" y="714356"/>
            <a:ext cx="2357454" cy="176809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3" name="Picture 6" descr="http://i1226.photobucket.com/albums/ee419/MammbaWild/everything/birdswinter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7158" y="2000240"/>
            <a:ext cx="2381266" cy="17859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4" name="Picture 5" descr="http://www.gazetaso.ru/upload/public/169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57158" y="3429000"/>
            <a:ext cx="2446358" cy="16430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7" name="Подзаголовок 16"/>
          <p:cNvSpPr>
            <a:spLocks noGrp="1"/>
          </p:cNvSpPr>
          <p:nvPr>
            <p:ph type="subTitle" idx="4294967295"/>
          </p:nvPr>
        </p:nvSpPr>
        <p:spPr>
          <a:xfrm>
            <a:off x="500034" y="357166"/>
            <a:ext cx="8429684" cy="500084"/>
          </a:xfrm>
        </p:spPr>
        <p:txBody>
          <a:bodyPr>
            <a:noAutofit/>
          </a:bodyPr>
          <a:lstStyle/>
          <a:p>
            <a:pPr lvl="8">
              <a:buNone/>
            </a:pPr>
            <a:r>
              <a:rPr lang="ru-RU" sz="320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ПОДБОР ОПОРНЫХ СЛОВ</a:t>
            </a:r>
            <a:endParaRPr lang="ru-RU" sz="3200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000100" y="642918"/>
            <a:ext cx="750099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ОРФОГРАФИЧЕСКАЯ ПОДГОТОВКА</a:t>
            </a:r>
            <a:endParaRPr lang="ru-RU" sz="3200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500034" y="1571612"/>
            <a:ext cx="8301038" cy="3929090"/>
          </a:xfrm>
        </p:spPr>
        <p:txBody>
          <a:bodyPr>
            <a:normAutofit/>
          </a:bodyPr>
          <a:lstStyle/>
          <a:p>
            <a:r>
              <a:rPr lang="ru-RU" sz="4000" dirty="0" smtClean="0">
                <a:latin typeface="+mn-lt"/>
              </a:rPr>
              <a:t>    </a:t>
            </a:r>
            <a:r>
              <a:rPr lang="ru-RU" sz="4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Как  оформляются  предложения на письме?</a:t>
            </a:r>
            <a:br>
              <a:rPr lang="ru-RU" sz="4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Как пишутся предлоги со словами?</a:t>
            </a:r>
            <a:br>
              <a:rPr lang="ru-RU" sz="4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Как проверить безударный гласный ?</a:t>
            </a:r>
            <a:br>
              <a:rPr lang="ru-RU" sz="4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latin typeface="+mn-lt"/>
              </a:rPr>
              <a:t/>
            </a:r>
            <a:br>
              <a:rPr lang="ru-RU" sz="2800" dirty="0" smtClean="0">
                <a:latin typeface="+mn-lt"/>
              </a:rPr>
            </a:br>
            <a:endParaRPr lang="ru-RU" sz="2800" dirty="0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57158" y="428604"/>
            <a:ext cx="8305800" cy="642942"/>
          </a:xfrm>
        </p:spPr>
        <p:txBody>
          <a:bodyPr/>
          <a:lstStyle/>
          <a:p>
            <a:r>
              <a:rPr lang="ru-RU" sz="4000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ФИЗКУЛЬТМИНУТКА</a:t>
            </a:r>
            <a:endParaRPr lang="ru-RU" sz="4000" dirty="0"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pic>
        <p:nvPicPr>
          <p:cNvPr id="21506" name="Picture 2" descr="http://mistergid.ru/image/upload/2011-08-10/330026694634_56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34" y="4000504"/>
            <a:ext cx="4495800" cy="1819276"/>
          </a:xfrm>
          <a:prstGeom prst="rect">
            <a:avLst/>
          </a:prstGeom>
          <a:noFill/>
        </p:spPr>
      </p:pic>
      <p:pic>
        <p:nvPicPr>
          <p:cNvPr id="21507" name="Picture 3" descr="открыть список статей в новом окне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04775" cy="76200"/>
          </a:xfrm>
          <a:prstGeom prst="rect">
            <a:avLst/>
          </a:prstGeom>
          <a:noFill/>
        </p:spPr>
      </p:pic>
      <p:pic>
        <p:nvPicPr>
          <p:cNvPr id="21512" name="Picture 8" descr="http://abvgd.russian-russisch.info/txt/img/55s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0034" y="1714488"/>
            <a:ext cx="4495800" cy="1381125"/>
          </a:xfrm>
          <a:prstGeom prst="rect">
            <a:avLst/>
          </a:prstGeom>
          <a:noFill/>
        </p:spPr>
      </p:pic>
      <p:pic>
        <p:nvPicPr>
          <p:cNvPr id="9" name="Picture 2" descr="http://www.logoped18.ru/images/trafaret-10-2.gi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2051425">
            <a:off x="5137237" y="2247153"/>
            <a:ext cx="3522147" cy="280801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 idx="4294967295"/>
          </p:nvPr>
        </p:nvSpPr>
        <p:spPr>
          <a:xfrm>
            <a:off x="500034" y="2714620"/>
            <a:ext cx="8229600" cy="5929312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>
                <a:solidFill>
                  <a:schemeClr val="accent3">
                    <a:lumMod val="20000"/>
                    <a:lumOff val="80000"/>
                  </a:schemeClr>
                </a:solidFill>
              </a:rPr>
              <a:t>У каждой минуты − своё назначенье.</a:t>
            </a:r>
            <a:br>
              <a:rPr lang="ru-RU" dirty="0" smtClean="0">
                <a:solidFill>
                  <a:schemeClr val="accent3">
                    <a:lumMod val="20000"/>
                    <a:lumOff val="80000"/>
                  </a:schemeClr>
                </a:solidFill>
              </a:rPr>
            </a:br>
            <a:r>
              <a:rPr lang="ru-RU" dirty="0" smtClean="0">
                <a:solidFill>
                  <a:schemeClr val="accent3">
                    <a:lumMod val="20000"/>
                    <a:lumOff val="80000"/>
                  </a:schemeClr>
                </a:solidFill>
              </a:rPr>
              <a:t>Сейчас соберись и за дело возьмись!</a:t>
            </a:r>
            <a:br>
              <a:rPr lang="ru-RU" dirty="0" smtClean="0">
                <a:solidFill>
                  <a:schemeClr val="accent3">
                    <a:lumMod val="20000"/>
                    <a:lumOff val="80000"/>
                  </a:schemeClr>
                </a:solidFill>
              </a:rPr>
            </a:br>
            <a:r>
              <a:rPr lang="ru-RU" dirty="0" smtClean="0">
                <a:solidFill>
                  <a:schemeClr val="accent3">
                    <a:lumMod val="20000"/>
                    <a:lumOff val="80000"/>
                  </a:schemeClr>
                </a:solidFill>
              </a:rPr>
              <a:t>Не трать ни секунды, внимательным будь!</a:t>
            </a:r>
            <a:br>
              <a:rPr lang="ru-RU" dirty="0" smtClean="0">
                <a:solidFill>
                  <a:schemeClr val="accent3">
                    <a:lumMod val="20000"/>
                    <a:lumOff val="80000"/>
                  </a:schemeClr>
                </a:solidFill>
              </a:rPr>
            </a:br>
            <a:r>
              <a:rPr lang="ru-RU" dirty="0" smtClean="0">
                <a:solidFill>
                  <a:schemeClr val="accent3">
                    <a:lumMod val="20000"/>
                    <a:lumOff val="80000"/>
                  </a:schemeClr>
                </a:solidFill>
              </a:rPr>
              <a:t>Поверь, что напишешь ты сочинение на «5»!</a:t>
            </a:r>
            <a:br>
              <a:rPr lang="ru-RU" dirty="0" smtClean="0">
                <a:solidFill>
                  <a:schemeClr val="accent3">
                    <a:lumMod val="20000"/>
                    <a:lumOff val="80000"/>
                  </a:schemeClr>
                </a:solidFill>
              </a:rPr>
            </a:br>
            <a:r>
              <a:rPr lang="ru-RU" dirty="0" smtClean="0">
                <a:solidFill>
                  <a:schemeClr val="accent3">
                    <a:lumMod val="20000"/>
                    <a:lumOff val="80000"/>
                  </a:schemeClr>
                </a:solidFill>
              </a:rPr>
              <a:t/>
            </a:r>
            <a:br>
              <a:rPr lang="ru-RU" dirty="0" smtClean="0">
                <a:solidFill>
                  <a:schemeClr val="accent3">
                    <a:lumMod val="20000"/>
                    <a:lumOff val="80000"/>
                  </a:schemeClr>
                </a:solidFill>
              </a:rPr>
            </a:br>
            <a:r>
              <a:rPr lang="ru-RU" dirty="0" smtClean="0">
                <a:solidFill>
                  <a:schemeClr val="accent3">
                    <a:lumMod val="20000"/>
                    <a:lumOff val="80000"/>
                  </a:schemeClr>
                </a:solidFill>
              </a:rPr>
              <a:t/>
            </a:r>
            <a:br>
              <a:rPr lang="ru-RU" dirty="0" smtClean="0">
                <a:solidFill>
                  <a:schemeClr val="accent3">
                    <a:lumMod val="20000"/>
                    <a:lumOff val="80000"/>
                  </a:schemeClr>
                </a:solidFill>
              </a:rPr>
            </a:br>
            <a:r>
              <a:rPr lang="ru-RU" dirty="0" smtClean="0">
                <a:solidFill>
                  <a:schemeClr val="accent3">
                    <a:lumMod val="20000"/>
                    <a:lumOff val="80000"/>
                  </a:schemeClr>
                </a:solidFill>
              </a:rPr>
              <a:t>УДАЧИ!!!</a:t>
            </a:r>
            <a:br>
              <a:rPr lang="ru-RU" dirty="0" smtClean="0">
                <a:solidFill>
                  <a:schemeClr val="accent3">
                    <a:lumMod val="20000"/>
                    <a:lumOff val="80000"/>
                  </a:schemeClr>
                </a:solidFill>
              </a:rPr>
            </a:br>
            <a:r>
              <a:rPr lang="ru-RU" dirty="0" smtClean="0">
                <a:solidFill>
                  <a:schemeClr val="accent3">
                    <a:lumMod val="20000"/>
                    <a:lumOff val="80000"/>
                  </a:schemeClr>
                </a:solidFill>
              </a:rPr>
              <a:t/>
            </a:r>
            <a:br>
              <a:rPr lang="ru-RU" dirty="0" smtClean="0">
                <a:solidFill>
                  <a:schemeClr val="accent3">
                    <a:lumMod val="20000"/>
                    <a:lumOff val="80000"/>
                  </a:schemeClr>
                </a:solidFill>
              </a:rPr>
            </a:br>
            <a:r>
              <a:rPr lang="ru-RU" dirty="0" smtClean="0">
                <a:solidFill>
                  <a:schemeClr val="accent3">
                    <a:lumMod val="20000"/>
                    <a:lumOff val="80000"/>
                  </a:schemeClr>
                </a:solidFill>
              </a:rPr>
              <a:t/>
            </a:r>
            <a:br>
              <a:rPr lang="ru-RU" dirty="0" smtClean="0">
                <a:solidFill>
                  <a:schemeClr val="accent3">
                    <a:lumMod val="20000"/>
                    <a:lumOff val="80000"/>
                  </a:schemeClr>
                </a:solidFill>
              </a:rPr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вал 1"/>
          <p:cNvSpPr/>
          <p:nvPr/>
        </p:nvSpPr>
        <p:spPr>
          <a:xfrm>
            <a:off x="1357290" y="500042"/>
            <a:ext cx="6429420" cy="164307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dirty="0" smtClean="0"/>
              <a:t>Что такое речь?</a:t>
            </a:r>
            <a:endParaRPr lang="ru-RU" sz="4000" dirty="0"/>
          </a:p>
        </p:txBody>
      </p:sp>
      <p:sp>
        <p:nvSpPr>
          <p:cNvPr id="3" name="Овал 2"/>
          <p:cNvSpPr/>
          <p:nvPr/>
        </p:nvSpPr>
        <p:spPr>
          <a:xfrm>
            <a:off x="1357290" y="2500306"/>
            <a:ext cx="6429420" cy="164307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dirty="0" smtClean="0"/>
              <a:t>Что вы знаете о предложении?</a:t>
            </a:r>
            <a:endParaRPr lang="ru-RU" sz="4000" dirty="0"/>
          </a:p>
        </p:txBody>
      </p:sp>
      <p:sp>
        <p:nvSpPr>
          <p:cNvPr id="4" name="Овал 3"/>
          <p:cNvSpPr/>
          <p:nvPr/>
        </p:nvSpPr>
        <p:spPr>
          <a:xfrm>
            <a:off x="1571604" y="4572008"/>
            <a:ext cx="6429420" cy="164307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dirty="0" smtClean="0"/>
              <a:t>Что вы знаете о тексте?</a:t>
            </a:r>
            <a:endParaRPr lang="ru-RU" sz="4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img0.liveinternet.ru/images/attach/b/0/552/552805_Bild_00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472" y="1214422"/>
            <a:ext cx="4643470" cy="348260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6" descr="http://i1226.photobucket.com/albums/ee419/MammbaWild/everything/birdswinter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29189" y="1142984"/>
            <a:ext cx="3714775" cy="278608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5" descr="http://www.gazetaso.ru/upload/public/169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1472" y="3714752"/>
            <a:ext cx="4221193" cy="283512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4" descr="http://www.supersadovnik.ru/site_images/00000015/00042684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714876" y="3714752"/>
            <a:ext cx="3908805" cy="28575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" name="Подзаголовок 9"/>
          <p:cNvSpPr>
            <a:spLocks noGrp="1"/>
          </p:cNvSpPr>
          <p:nvPr>
            <p:ph type="subTitle" idx="4294967295"/>
          </p:nvPr>
        </p:nvSpPr>
        <p:spPr>
          <a:xfrm>
            <a:off x="1428728" y="428604"/>
            <a:ext cx="7358114" cy="928687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ru-RU" sz="2800" dirty="0" smtClean="0">
                <a:solidFill>
                  <a:schemeClr val="tx1"/>
                </a:solidFill>
              </a:rPr>
              <a:t>Внимательно </a:t>
            </a:r>
            <a:r>
              <a:rPr lang="ru-RU" sz="2800" dirty="0" smtClean="0"/>
              <a:t>р</a:t>
            </a:r>
            <a:r>
              <a:rPr lang="ru-RU" sz="2800" dirty="0" smtClean="0">
                <a:solidFill>
                  <a:schemeClr val="tx1"/>
                </a:solidFill>
              </a:rPr>
              <a:t>ассмотрите картинки. </a:t>
            </a:r>
          </a:p>
          <a:p>
            <a:pPr>
              <a:buNone/>
            </a:pPr>
            <a:r>
              <a:rPr lang="ru-RU" sz="2800" dirty="0" smtClean="0">
                <a:solidFill>
                  <a:schemeClr val="tx1"/>
                </a:solidFill>
              </a:rPr>
              <a:t>Что вы видите? Что их объединяет?</a:t>
            </a:r>
            <a:endParaRPr lang="ru-RU" sz="28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500298" y="571480"/>
            <a:ext cx="5396798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ФИЗКУЛЬТМИНУТКА</a:t>
            </a:r>
            <a:endParaRPr lang="ru-RU" sz="4000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642910" y="1214422"/>
            <a:ext cx="7929618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ru-RU" sz="2400" b="1" dirty="0" smtClean="0"/>
              <a:t>                    Птичка.</a:t>
            </a:r>
          </a:p>
          <a:p>
            <a:pPr>
              <a:buNone/>
            </a:pPr>
            <a:r>
              <a:rPr lang="ru-RU" sz="2400" b="1" dirty="0" smtClean="0"/>
              <a:t> Эта птичка — соловей, </a:t>
            </a:r>
            <a:br>
              <a:rPr lang="ru-RU" sz="2400" b="1" dirty="0" smtClean="0"/>
            </a:br>
            <a:r>
              <a:rPr lang="ru-RU" sz="2400" b="1" dirty="0" smtClean="0"/>
              <a:t>Эта птичка — воробей, </a:t>
            </a:r>
            <a:br>
              <a:rPr lang="ru-RU" sz="2400" b="1" dirty="0" smtClean="0"/>
            </a:br>
            <a:r>
              <a:rPr lang="ru-RU" sz="2400" b="1" dirty="0" smtClean="0"/>
              <a:t>Эта птичка — совушка, </a:t>
            </a:r>
            <a:br>
              <a:rPr lang="ru-RU" sz="2400" b="1" dirty="0" smtClean="0"/>
            </a:br>
            <a:r>
              <a:rPr lang="ru-RU" sz="2400" b="1" dirty="0" smtClean="0"/>
              <a:t>сонная головушка, </a:t>
            </a:r>
            <a:br>
              <a:rPr lang="ru-RU" sz="2400" b="1" dirty="0" smtClean="0"/>
            </a:br>
            <a:r>
              <a:rPr lang="ru-RU" sz="2400" b="1" dirty="0" smtClean="0"/>
              <a:t>Эта птичка — свиристель, </a:t>
            </a:r>
            <a:br>
              <a:rPr lang="ru-RU" sz="2400" b="1" dirty="0" smtClean="0"/>
            </a:br>
            <a:r>
              <a:rPr lang="ru-RU" sz="2400" b="1" dirty="0" smtClean="0"/>
              <a:t>Эта птичка — коростель, </a:t>
            </a:r>
            <a:br>
              <a:rPr lang="ru-RU" sz="2400" b="1" dirty="0" smtClean="0"/>
            </a:br>
            <a:r>
              <a:rPr lang="ru-RU" sz="2400" b="1" dirty="0" smtClean="0"/>
              <a:t>Эта птичка — злой орлан. </a:t>
            </a:r>
            <a:br>
              <a:rPr lang="ru-RU" sz="2400" b="1" dirty="0" smtClean="0"/>
            </a:br>
            <a:r>
              <a:rPr lang="ru-RU" sz="2400" b="1" dirty="0" smtClean="0"/>
              <a:t>Птички, птички, по домам. </a:t>
            </a:r>
            <a:br>
              <a:rPr lang="ru-RU" sz="2400" b="1" dirty="0" smtClean="0"/>
            </a:br>
            <a:endParaRPr lang="ru-RU" sz="2400" dirty="0"/>
          </a:p>
        </p:txBody>
      </p:sp>
      <p:pic>
        <p:nvPicPr>
          <p:cNvPr id="11266" name="Picture 2" descr="http://www.logoped18.ru/images/trafaret-10-2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2051425">
            <a:off x="4985177" y="2032839"/>
            <a:ext cx="3522147" cy="280801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http://img0.liveinternet.ru/images/attach/b/0/552/552805_Bild_00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14546" y="928670"/>
            <a:ext cx="5143500" cy="38576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Подзаголовок 8"/>
          <p:cNvSpPr>
            <a:spLocks noGrp="1"/>
          </p:cNvSpPr>
          <p:nvPr>
            <p:ph type="subTitle" idx="4294967295"/>
          </p:nvPr>
        </p:nvSpPr>
        <p:spPr>
          <a:xfrm>
            <a:off x="428597" y="4857760"/>
            <a:ext cx="8715404" cy="1752600"/>
          </a:xfrm>
        </p:spPr>
        <p:txBody>
          <a:bodyPr>
            <a:normAutofit fontScale="92500" lnSpcReduction="10000"/>
          </a:bodyPr>
          <a:lstStyle/>
          <a:p>
            <a:pPr algn="just"/>
            <a:r>
              <a:rPr lang="ru-RU" dirty="0" smtClean="0">
                <a:solidFill>
                  <a:schemeClr val="tx1"/>
                </a:solidFill>
              </a:rPr>
              <a:t>Какое наступило время года?   </a:t>
            </a:r>
            <a:r>
              <a:rPr lang="ru-RU" dirty="0" smtClean="0">
                <a:solidFill>
                  <a:schemeClr val="bg2">
                    <a:lumMod val="75000"/>
                  </a:schemeClr>
                </a:solidFill>
              </a:rPr>
              <a:t>Суровая зима </a:t>
            </a:r>
          </a:p>
          <a:p>
            <a:pPr algn="just"/>
            <a:r>
              <a:rPr lang="ru-RU" dirty="0" smtClean="0"/>
              <a:t>Что происходит в лесу?              </a:t>
            </a:r>
            <a:r>
              <a:rPr lang="ru-RU" dirty="0" smtClean="0">
                <a:solidFill>
                  <a:schemeClr val="bg2">
                    <a:lumMod val="75000"/>
                  </a:schemeClr>
                </a:solidFill>
              </a:rPr>
              <a:t>Гуляет вьюга, метут метели</a:t>
            </a:r>
          </a:p>
          <a:p>
            <a:pPr algn="just"/>
            <a:r>
              <a:rPr lang="ru-RU" dirty="0" smtClean="0"/>
              <a:t>Что укрыл снег?                           </a:t>
            </a:r>
            <a:r>
              <a:rPr lang="ru-RU" dirty="0" smtClean="0">
                <a:solidFill>
                  <a:schemeClr val="bg2">
                    <a:lumMod val="75000"/>
                  </a:schemeClr>
                </a:solidFill>
              </a:rPr>
              <a:t>Деревья, кусты, землю</a:t>
            </a:r>
          </a:p>
          <a:p>
            <a:pPr algn="just">
              <a:buNone/>
            </a:pPr>
            <a:r>
              <a:rPr lang="ru-RU" dirty="0" smtClean="0">
                <a:solidFill>
                  <a:schemeClr val="bg2">
                    <a:lumMod val="75000"/>
                  </a:schemeClr>
                </a:solidFill>
              </a:rPr>
              <a:t>   </a:t>
            </a:r>
            <a:endParaRPr lang="ru-RU" dirty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6" name="Подзаголовок 8"/>
          <p:cNvSpPr txBox="1">
            <a:spLocks/>
          </p:cNvSpPr>
          <p:nvPr/>
        </p:nvSpPr>
        <p:spPr>
          <a:xfrm>
            <a:off x="1142976" y="642918"/>
            <a:ext cx="8715404" cy="175260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274320" marR="0" lvl="0" indent="-274320" algn="just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ct val="85000"/>
              <a:buFont typeface="Wingdings 2"/>
              <a:buNone/>
              <a:tabLst/>
              <a:defRPr/>
            </a:pPr>
            <a:r>
              <a:rPr kumimoji="0" lang="ru-RU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2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</a:t>
            </a:r>
            <a:endParaRPr kumimoji="0" lang="ru-RU" sz="2600" b="0" i="0" u="none" strike="noStrike" kern="1200" cap="none" spc="0" normalizeH="0" baseline="0" noProof="0" dirty="0">
              <a:ln>
                <a:noFill/>
              </a:ln>
              <a:solidFill>
                <a:schemeClr val="bg2">
                  <a:lumMod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Подзаголовок 8"/>
          <p:cNvSpPr txBox="1">
            <a:spLocks/>
          </p:cNvSpPr>
          <p:nvPr/>
        </p:nvSpPr>
        <p:spPr>
          <a:xfrm>
            <a:off x="2643174" y="428604"/>
            <a:ext cx="5143536" cy="571504"/>
          </a:xfrm>
          <a:prstGeom prst="rect">
            <a:avLst/>
          </a:prstGeom>
        </p:spPr>
        <p:txBody>
          <a:bodyPr vert="horz">
            <a:normAutofit fontScale="25000" lnSpcReduction="20000"/>
          </a:bodyPr>
          <a:lstStyle/>
          <a:p>
            <a:pPr marL="274320" marR="0" lvl="0" indent="-274320" algn="just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ct val="85000"/>
              <a:tabLst/>
              <a:defRPr/>
            </a:pPr>
            <a:r>
              <a:rPr lang="ru-RU" sz="1600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1. Приход зимы</a:t>
            </a:r>
            <a:endParaRPr kumimoji="0" lang="ru-RU" sz="16000" b="0" i="0" u="none" strike="noStrike" kern="1200" cap="none" spc="0" normalizeH="0" baseline="0" noProof="0" dirty="0" smtClean="0">
              <a:ln>
                <a:noFill/>
              </a:ln>
              <a:solidFill>
                <a:schemeClr val="accent2">
                  <a:lumMod val="60000"/>
                  <a:lumOff val="4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74320" marR="0" lvl="0" indent="-274320" algn="just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ct val="85000"/>
              <a:buFont typeface="Wingdings 2"/>
              <a:buNone/>
              <a:tabLst/>
              <a:defRPr/>
            </a:pPr>
            <a:r>
              <a:rPr kumimoji="0" lang="ru-RU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2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</a:t>
            </a:r>
            <a:endParaRPr kumimoji="0" lang="ru-RU" sz="2600" b="0" i="0" u="none" strike="noStrike" kern="1200" cap="none" spc="0" normalizeH="0" baseline="0" noProof="0" dirty="0">
              <a:ln>
                <a:noFill/>
              </a:ln>
              <a:solidFill>
                <a:schemeClr val="bg2">
                  <a:lumMod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http://www.bradleyjackson.com/images/ChickadeesNsnow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285728"/>
            <a:ext cx="3857625" cy="38576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5364" name="Picture 4" descr="http://pics.livejournal.com/asaratov/pic/00c3k30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596" y="4286256"/>
            <a:ext cx="3786214" cy="223856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Подзаголовок 4"/>
          <p:cNvSpPr>
            <a:spLocks noGrp="1"/>
          </p:cNvSpPr>
          <p:nvPr>
            <p:ph type="subTitle" idx="4294967295"/>
          </p:nvPr>
        </p:nvSpPr>
        <p:spPr>
          <a:xfrm>
            <a:off x="4214810" y="1357298"/>
            <a:ext cx="4572001" cy="2286000"/>
          </a:xfrm>
        </p:spPr>
        <p:txBody>
          <a:bodyPr>
            <a:normAutofit/>
          </a:bodyPr>
          <a:lstStyle/>
          <a:p>
            <a:pPr algn="just">
              <a:buFont typeface="Arial" pitchFamily="34" charset="0"/>
              <a:buChar char="•"/>
            </a:pPr>
            <a:r>
              <a:rPr lang="ru-RU" dirty="0" smtClean="0">
                <a:solidFill>
                  <a:schemeClr val="tx1"/>
                </a:solidFill>
              </a:rPr>
              <a:t>  Что испытывают птицы зимой?     </a:t>
            </a:r>
            <a:r>
              <a:rPr lang="ru-RU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ru-RU" dirty="0" smtClean="0">
                <a:solidFill>
                  <a:schemeClr val="bg2">
                    <a:lumMod val="75000"/>
                  </a:schemeClr>
                </a:solidFill>
              </a:rPr>
              <a:t>Голод и холод</a:t>
            </a:r>
          </a:p>
          <a:p>
            <a:pPr algn="just">
              <a:buFont typeface="Arial" pitchFamily="34" charset="0"/>
              <a:buChar char="•"/>
            </a:pPr>
            <a:r>
              <a:rPr lang="ru-RU" dirty="0" smtClean="0">
                <a:solidFill>
                  <a:schemeClr val="tx1"/>
                </a:solidFill>
              </a:rPr>
              <a:t>  Куда перебираются птицы?      </a:t>
            </a:r>
            <a:r>
              <a:rPr lang="ru-RU" dirty="0" smtClean="0">
                <a:solidFill>
                  <a:schemeClr val="bg2">
                    <a:lumMod val="75000"/>
                  </a:schemeClr>
                </a:solidFill>
              </a:rPr>
              <a:t>К людям, в поисках  пищи</a:t>
            </a:r>
          </a:p>
          <a:p>
            <a:pPr algn="just">
              <a:buFont typeface="Arial" pitchFamily="34" charset="0"/>
              <a:buChar char="•"/>
            </a:pPr>
            <a:endParaRPr lang="ru-RU" dirty="0">
              <a:solidFill>
                <a:schemeClr val="tx1"/>
              </a:solidFill>
            </a:endParaRPr>
          </a:p>
          <a:p>
            <a:pPr algn="just">
              <a:buNone/>
            </a:pP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15366" name="Picture 6" descr="http://i1226.photobucket.com/albums/ee419/MammbaWild/everything/birdswinter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29124" y="3500438"/>
            <a:ext cx="4000496" cy="30003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Подзаголовок 8"/>
          <p:cNvSpPr txBox="1">
            <a:spLocks/>
          </p:cNvSpPr>
          <p:nvPr/>
        </p:nvSpPr>
        <p:spPr>
          <a:xfrm>
            <a:off x="4643438" y="428604"/>
            <a:ext cx="4357718" cy="571504"/>
          </a:xfrm>
          <a:prstGeom prst="rect">
            <a:avLst/>
          </a:prstGeom>
        </p:spPr>
        <p:txBody>
          <a:bodyPr vert="horz">
            <a:normAutofit fontScale="25000" lnSpcReduction="20000"/>
          </a:bodyPr>
          <a:lstStyle/>
          <a:p>
            <a:pPr marL="274320" marR="0" lvl="0" indent="-274320" algn="just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ct val="85000"/>
              <a:tabLst/>
              <a:defRPr/>
            </a:pPr>
            <a:r>
              <a:rPr lang="ru-RU" sz="1600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2. Жизнь птиц</a:t>
            </a:r>
          </a:p>
          <a:p>
            <a:pPr marL="274320" marR="0" lvl="0" indent="-274320" algn="just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ct val="85000"/>
              <a:tabLst/>
              <a:defRPr/>
            </a:pPr>
            <a:r>
              <a:rPr lang="ru-RU" sz="1600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          зимой</a:t>
            </a:r>
            <a:endParaRPr kumimoji="0" lang="ru-RU" sz="16000" b="0" i="0" u="none" strike="noStrike" kern="1200" cap="none" spc="0" normalizeH="0" baseline="0" noProof="0" dirty="0" smtClean="0">
              <a:ln>
                <a:noFill/>
              </a:ln>
              <a:solidFill>
                <a:schemeClr val="accent2">
                  <a:lumMod val="60000"/>
                  <a:lumOff val="4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74320" marR="0" lvl="0" indent="-274320" algn="just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ct val="85000"/>
              <a:buFont typeface="Wingdings 2"/>
              <a:buNone/>
              <a:tabLst/>
              <a:defRPr/>
            </a:pPr>
            <a:r>
              <a:rPr kumimoji="0" lang="ru-RU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2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</a:t>
            </a:r>
            <a:endParaRPr kumimoji="0" lang="ru-RU" sz="2600" b="0" i="0" u="none" strike="noStrike" kern="1200" cap="none" spc="0" normalizeH="0" baseline="0" noProof="0" dirty="0">
              <a:ln>
                <a:noFill/>
              </a:ln>
              <a:solidFill>
                <a:schemeClr val="bg2">
                  <a:lumMod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7" name="Picture 3" descr="C:\Users\Asus\Desktop\фото 1 класс\гпд\DSC03560-11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472" y="1214422"/>
            <a:ext cx="2643206" cy="35242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428596" y="4786322"/>
            <a:ext cx="8286808" cy="1752600"/>
          </a:xfrm>
        </p:spPr>
        <p:txBody>
          <a:bodyPr/>
          <a:lstStyle/>
          <a:p>
            <a:pPr algn="just">
              <a:buFont typeface="Arial" pitchFamily="34" charset="0"/>
              <a:buChar char="•"/>
            </a:pPr>
            <a:r>
              <a:rPr lang="ru-RU" dirty="0" smtClean="0">
                <a:solidFill>
                  <a:schemeClr val="tx1"/>
                </a:solidFill>
              </a:rPr>
              <a:t> Кто пришёл на помощь птицам? </a:t>
            </a:r>
            <a:r>
              <a:rPr lang="ru-RU" dirty="0" smtClean="0">
                <a:solidFill>
                  <a:schemeClr val="accent1"/>
                </a:solidFill>
              </a:rPr>
              <a:t>    </a:t>
            </a:r>
            <a:r>
              <a:rPr lang="ru-RU" dirty="0" smtClean="0">
                <a:solidFill>
                  <a:schemeClr val="bg2">
                    <a:lumMod val="75000"/>
                  </a:schemeClr>
                </a:solidFill>
              </a:rPr>
              <a:t>Дети</a:t>
            </a:r>
          </a:p>
          <a:p>
            <a:pPr algn="just">
              <a:buFont typeface="Arial" pitchFamily="34" charset="0"/>
              <a:buChar char="•"/>
            </a:pP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smtClean="0">
                <a:solidFill>
                  <a:schemeClr val="tx1"/>
                </a:solidFill>
              </a:rPr>
              <a:t>Что сделали ребята?                       </a:t>
            </a:r>
            <a:r>
              <a:rPr lang="ru-RU" dirty="0" smtClean="0">
                <a:solidFill>
                  <a:schemeClr val="bg2">
                    <a:lumMod val="75000"/>
                  </a:schemeClr>
                </a:solidFill>
              </a:rPr>
              <a:t> Кормушки</a:t>
            </a:r>
          </a:p>
          <a:p>
            <a:pPr algn="just">
              <a:buFont typeface="Arial" pitchFamily="34" charset="0"/>
              <a:buChar char="•"/>
            </a:pP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smtClean="0">
                <a:solidFill>
                  <a:schemeClr val="tx1"/>
                </a:solidFill>
              </a:rPr>
              <a:t>За чем следили дети ?                     </a:t>
            </a:r>
            <a:r>
              <a:rPr lang="ru-RU" dirty="0" smtClean="0">
                <a:solidFill>
                  <a:schemeClr val="bg2">
                    <a:lumMod val="75000"/>
                  </a:schemeClr>
                </a:solidFill>
              </a:rPr>
              <a:t>За кормом</a:t>
            </a:r>
            <a:endParaRPr lang="ru-RU" dirty="0">
              <a:solidFill>
                <a:schemeClr val="bg2">
                  <a:lumMod val="75000"/>
                </a:schemeClr>
              </a:solidFill>
            </a:endParaRPr>
          </a:p>
        </p:txBody>
      </p:sp>
      <p:pic>
        <p:nvPicPr>
          <p:cNvPr id="16389" name="Picture 5" descr="http://www.gazetaso.ru/upload/public/16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14678" y="1214422"/>
            <a:ext cx="5318163" cy="35719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Подзаголовок 8"/>
          <p:cNvSpPr txBox="1">
            <a:spLocks/>
          </p:cNvSpPr>
          <p:nvPr/>
        </p:nvSpPr>
        <p:spPr>
          <a:xfrm>
            <a:off x="2643174" y="428604"/>
            <a:ext cx="5143536" cy="571504"/>
          </a:xfrm>
          <a:prstGeom prst="rect">
            <a:avLst/>
          </a:prstGeom>
        </p:spPr>
        <p:txBody>
          <a:bodyPr vert="horz">
            <a:normAutofit fontScale="25000" lnSpcReduction="20000"/>
          </a:bodyPr>
          <a:lstStyle/>
          <a:p>
            <a:pPr marL="274320" marR="0" lvl="0" indent="-274320" algn="just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ct val="85000"/>
              <a:tabLst/>
              <a:defRPr/>
            </a:pPr>
            <a:r>
              <a:rPr lang="ru-RU" sz="1600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3. Друзья птиц</a:t>
            </a:r>
            <a:endParaRPr kumimoji="0" lang="ru-RU" sz="16000" b="0" i="0" u="none" strike="noStrike" kern="1200" cap="none" spc="0" normalizeH="0" baseline="0" noProof="0" dirty="0" smtClean="0">
              <a:ln>
                <a:noFill/>
              </a:ln>
              <a:solidFill>
                <a:schemeClr val="accent2">
                  <a:lumMod val="60000"/>
                  <a:lumOff val="4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74320" marR="0" lvl="0" indent="-274320" algn="just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ct val="85000"/>
              <a:buFont typeface="Wingdings 2"/>
              <a:buNone/>
              <a:tabLst/>
              <a:defRPr/>
            </a:pPr>
            <a:r>
              <a:rPr kumimoji="0" lang="ru-RU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2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</a:t>
            </a:r>
            <a:endParaRPr kumimoji="0" lang="ru-RU" sz="2600" b="0" i="0" u="none" strike="noStrike" kern="1200" cap="none" spc="0" normalizeH="0" baseline="0" noProof="0" dirty="0">
              <a:ln>
                <a:noFill/>
              </a:ln>
              <a:solidFill>
                <a:schemeClr val="bg2">
                  <a:lumMod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http://myzarya.ru/forum1/uploads/monthly_10_2011/post-642-131773703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472" y="1155590"/>
            <a:ext cx="3429024" cy="363073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7412" name="Picture 4" descr="http://www.supersadovnik.ru/site_images/00000015/0004268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14744" y="1156782"/>
            <a:ext cx="5062536" cy="370095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Подзаголовок 6"/>
          <p:cNvSpPr>
            <a:spLocks noGrp="1"/>
          </p:cNvSpPr>
          <p:nvPr>
            <p:ph type="subTitle" idx="1"/>
          </p:nvPr>
        </p:nvSpPr>
        <p:spPr>
          <a:xfrm>
            <a:off x="214282" y="4786322"/>
            <a:ext cx="8643998" cy="1714512"/>
          </a:xfrm>
        </p:spPr>
        <p:txBody>
          <a:bodyPr>
            <a:normAutofit fontScale="92500"/>
          </a:bodyPr>
          <a:lstStyle/>
          <a:p>
            <a:pPr algn="just">
              <a:buFont typeface="Arial" pitchFamily="34" charset="0"/>
              <a:buChar char="•"/>
            </a:pPr>
            <a:r>
              <a:rPr lang="ru-RU" dirty="0" smtClean="0">
                <a:solidFill>
                  <a:schemeClr val="tx1"/>
                </a:solidFill>
              </a:rPr>
              <a:t> Что произойдёт весной?           </a:t>
            </a:r>
            <a:r>
              <a:rPr lang="ru-RU" dirty="0" smtClean="0">
                <a:solidFill>
                  <a:schemeClr val="bg2">
                    <a:lumMod val="75000"/>
                  </a:schemeClr>
                </a:solidFill>
              </a:rPr>
              <a:t>             Отблагодарят</a:t>
            </a:r>
          </a:p>
          <a:p>
            <a:pPr algn="just">
              <a:buFont typeface="Arial" pitchFamily="34" charset="0"/>
              <a:buChar char="•"/>
            </a:pP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smtClean="0">
                <a:solidFill>
                  <a:schemeClr val="tx1"/>
                </a:solidFill>
              </a:rPr>
              <a:t>Как птицы отблагодарят ребят?            </a:t>
            </a:r>
            <a:r>
              <a:rPr lang="ru-RU" dirty="0" smtClean="0">
                <a:solidFill>
                  <a:schemeClr val="bg2">
                    <a:lumMod val="75000"/>
                  </a:schemeClr>
                </a:solidFill>
              </a:rPr>
              <a:t>Петь песни, </a:t>
            </a:r>
          </a:p>
          <a:p>
            <a:pPr algn="just"/>
            <a:r>
              <a:rPr lang="ru-RU" dirty="0" smtClean="0">
                <a:solidFill>
                  <a:schemeClr val="bg2">
                    <a:lumMod val="75000"/>
                  </a:schemeClr>
                </a:solidFill>
              </a:rPr>
              <a:t>                                                   уничтожат вредных насекомых</a:t>
            </a:r>
          </a:p>
          <a:p>
            <a:pPr algn="just">
              <a:buFont typeface="Arial" pitchFamily="34" charset="0"/>
              <a:buChar char="•"/>
            </a:pP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smtClean="0">
                <a:solidFill>
                  <a:schemeClr val="tx1"/>
                </a:solidFill>
              </a:rPr>
              <a:t>Кто для нас птицы?                  </a:t>
            </a:r>
            <a:r>
              <a:rPr lang="ru-RU" dirty="0" smtClean="0">
                <a:solidFill>
                  <a:schemeClr val="bg2">
                    <a:lumMod val="75000"/>
                  </a:schemeClr>
                </a:solidFill>
              </a:rPr>
              <a:t>               Друзья    </a:t>
            </a:r>
            <a:endParaRPr lang="ru-RU" dirty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6" name="Подзаголовок 8"/>
          <p:cNvSpPr txBox="1">
            <a:spLocks/>
          </p:cNvSpPr>
          <p:nvPr/>
        </p:nvSpPr>
        <p:spPr>
          <a:xfrm>
            <a:off x="2214546" y="428604"/>
            <a:ext cx="5786478" cy="571504"/>
          </a:xfrm>
          <a:prstGeom prst="rect">
            <a:avLst/>
          </a:prstGeom>
        </p:spPr>
        <p:txBody>
          <a:bodyPr vert="horz">
            <a:normAutofit fontScale="25000" lnSpcReduction="20000"/>
          </a:bodyPr>
          <a:lstStyle/>
          <a:p>
            <a:pPr marL="274320" marR="0" lvl="0" indent="-274320" algn="just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ct val="85000"/>
              <a:tabLst/>
              <a:defRPr/>
            </a:pPr>
            <a:r>
              <a:rPr lang="ru-RU" sz="1600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4. Благодарные птахи</a:t>
            </a:r>
            <a:endParaRPr kumimoji="0" lang="ru-RU" sz="16000" b="0" i="0" u="none" strike="noStrike" kern="1200" cap="none" spc="0" normalizeH="0" baseline="0" noProof="0" dirty="0" smtClean="0">
              <a:ln>
                <a:noFill/>
              </a:ln>
              <a:solidFill>
                <a:schemeClr val="accent2">
                  <a:lumMod val="60000"/>
                  <a:lumOff val="4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74320" marR="0" lvl="0" indent="-274320" algn="just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ct val="85000"/>
              <a:buFont typeface="Wingdings 2"/>
              <a:buNone/>
              <a:tabLst/>
              <a:defRPr/>
            </a:pPr>
            <a:r>
              <a:rPr kumimoji="0" lang="ru-RU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2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хи</a:t>
            </a:r>
            <a:endParaRPr kumimoji="0" lang="ru-RU" sz="2600" b="0" i="0" u="none" strike="noStrike" kern="1200" cap="none" spc="0" normalizeH="0" baseline="0" noProof="0" dirty="0">
              <a:ln>
                <a:noFill/>
              </a:ln>
              <a:solidFill>
                <a:schemeClr val="bg2">
                  <a:lumMod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8"/>
          <p:cNvSpPr txBox="1">
            <a:spLocks/>
          </p:cNvSpPr>
          <p:nvPr/>
        </p:nvSpPr>
        <p:spPr>
          <a:xfrm>
            <a:off x="4000464" y="428604"/>
            <a:ext cx="5143536" cy="571504"/>
          </a:xfrm>
          <a:prstGeom prst="rect">
            <a:avLst/>
          </a:prstGeom>
        </p:spPr>
        <p:txBody>
          <a:bodyPr vert="horz">
            <a:normAutofit fontScale="25000" lnSpcReduction="20000"/>
          </a:bodyPr>
          <a:lstStyle/>
          <a:p>
            <a:pPr marL="274320" marR="0" lvl="0" indent="-274320" algn="just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ct val="85000"/>
              <a:tabLst/>
              <a:defRPr/>
            </a:pPr>
            <a:r>
              <a:rPr lang="ru-RU" sz="1600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План</a:t>
            </a:r>
            <a:endParaRPr kumimoji="0" lang="ru-RU" sz="16000" b="0" i="0" u="none" strike="noStrike" kern="1200" cap="none" spc="0" normalizeH="0" baseline="0" noProof="0" dirty="0" smtClean="0">
              <a:ln>
                <a:noFill/>
              </a:ln>
              <a:solidFill>
                <a:schemeClr val="accent2">
                  <a:lumMod val="60000"/>
                  <a:lumOff val="4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74320" marR="0" lvl="0" indent="-274320" algn="just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ct val="85000"/>
              <a:buFont typeface="Wingdings 2"/>
              <a:buNone/>
              <a:tabLst/>
              <a:defRPr/>
            </a:pPr>
            <a:r>
              <a:rPr kumimoji="0" lang="ru-RU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2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</a:t>
            </a:r>
            <a:endParaRPr kumimoji="0" lang="ru-RU" sz="2600" b="0" i="0" u="none" strike="noStrike" kern="1200" cap="none" spc="0" normalizeH="0" baseline="0" noProof="0" dirty="0">
              <a:ln>
                <a:noFill/>
              </a:ln>
              <a:solidFill>
                <a:schemeClr val="bg2">
                  <a:lumMod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Подзаголовок 8"/>
          <p:cNvSpPr txBox="1">
            <a:spLocks/>
          </p:cNvSpPr>
          <p:nvPr/>
        </p:nvSpPr>
        <p:spPr>
          <a:xfrm>
            <a:off x="571472" y="1285860"/>
            <a:ext cx="5143536" cy="571504"/>
          </a:xfrm>
          <a:prstGeom prst="rect">
            <a:avLst/>
          </a:prstGeom>
        </p:spPr>
        <p:txBody>
          <a:bodyPr vert="horz">
            <a:normAutofit fontScale="25000" lnSpcReduction="20000"/>
          </a:bodyPr>
          <a:lstStyle/>
          <a:p>
            <a:pPr marL="1371600" marR="0" lvl="0" indent="-1371600" algn="just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ct val="85000"/>
              <a:tabLst/>
              <a:defRPr/>
            </a:pPr>
            <a:r>
              <a:rPr lang="ru-RU" sz="1600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1.  Приход зимы</a:t>
            </a:r>
          </a:p>
          <a:p>
            <a:pPr marL="274320" lvl="0" indent="-274320" algn="just">
              <a:spcBef>
                <a:spcPts val="600"/>
              </a:spcBef>
              <a:buClr>
                <a:schemeClr val="accent2"/>
              </a:buClr>
              <a:buSzPct val="85000"/>
              <a:defRPr/>
            </a:pPr>
            <a:r>
              <a:rPr lang="ru-RU" sz="1600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2. Жизнь птиц зимой</a:t>
            </a:r>
          </a:p>
          <a:p>
            <a:pPr marL="274320" marR="0" lvl="0" indent="-274320" algn="just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ct val="85000"/>
              <a:buFont typeface="Wingdings 2"/>
              <a:buNone/>
              <a:tabLst/>
              <a:defRPr/>
            </a:pPr>
            <a:r>
              <a:rPr kumimoji="0" lang="ru-RU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2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</a:t>
            </a:r>
            <a:endParaRPr kumimoji="0" lang="ru-RU" sz="2600" b="0" i="0" u="none" strike="noStrike" kern="1200" cap="none" spc="0" normalizeH="0" baseline="0" noProof="0" dirty="0">
              <a:ln>
                <a:noFill/>
              </a:ln>
              <a:solidFill>
                <a:schemeClr val="bg2">
                  <a:lumMod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642910" y="1571612"/>
            <a:ext cx="442915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74320" lvl="0" indent="-274320" algn="just">
              <a:spcBef>
                <a:spcPts val="600"/>
              </a:spcBef>
              <a:buClr>
                <a:schemeClr val="accent2"/>
              </a:buClr>
              <a:buSzPct val="85000"/>
              <a:defRPr/>
            </a:pPr>
            <a:r>
              <a:rPr lang="ru-RU" sz="400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3.  Друзья</a:t>
            </a:r>
            <a:r>
              <a:rPr lang="ru-RU" sz="960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 </a:t>
            </a:r>
            <a:r>
              <a:rPr lang="ru-RU" sz="400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птиц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571472" y="2786058"/>
            <a:ext cx="635796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74320" lvl="0" indent="-274320" algn="just">
              <a:spcBef>
                <a:spcPts val="600"/>
              </a:spcBef>
              <a:buClr>
                <a:schemeClr val="accent2"/>
              </a:buClr>
              <a:buSzPct val="85000"/>
              <a:defRPr/>
            </a:pPr>
            <a:r>
              <a:rPr lang="ru-RU" sz="400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4.  Благодарные птахи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умажная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303</TotalTime>
  <Words>282</Words>
  <Application>Microsoft Office PowerPoint</Application>
  <PresentationFormat>Экран (4:3)</PresentationFormat>
  <Paragraphs>58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Бумажная</vt:lpstr>
      <vt:lpstr>Сочинение по картинкам «Друзья птиц» 2 класс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    Как  оформляются  предложения на письме?     Как пишутся предлоги со словами?     Как проверить безударный гласный ?  </vt:lpstr>
      <vt:lpstr>Слайд 12</vt:lpstr>
      <vt:lpstr>     У каждой минуты − своё назначенье. Сейчас соберись и за дело возьмись! Не трать ни секунды, внимательным будь! Поверь, что напишешь ты сочинение на «5»!   УДАЧИ!!!   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Сочинение «Друзья птиц»</dc:title>
  <dc:creator>Asus</dc:creator>
  <cp:lastModifiedBy>USER</cp:lastModifiedBy>
  <cp:revision>35</cp:revision>
  <dcterms:created xsi:type="dcterms:W3CDTF">2012-12-09T15:18:48Z</dcterms:created>
  <dcterms:modified xsi:type="dcterms:W3CDTF">2015-05-07T19:07:18Z</dcterms:modified>
</cp:coreProperties>
</file>