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99"/>
    <a:srgbClr val="FF0000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09434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74638"/>
            <a:ext cx="5072098" cy="6154758"/>
          </a:xfrm>
        </p:spPr>
        <p:txBody>
          <a:bodyPr>
            <a:normAutofit/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предпосылок связной речи у младших дошкольников</a:t>
            </a: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allpaper-Happy-children-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1285860"/>
            <a:ext cx="4000528" cy="5072098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450850">
              <a:lnSpc>
                <a:spcPct val="160000"/>
              </a:lnSpc>
              <a:buNone/>
            </a:pPr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предпосылок связной речи формируются благодаря взаимосвязи речевых задач: </a:t>
            </a:r>
            <a:endParaRPr lang="ru-RU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450850">
              <a:lnSpc>
                <a:spcPct val="160000"/>
              </a:lnSpc>
              <a:buFont typeface="Wingdings" pitchFamily="2" charset="2"/>
              <a:buChar char="v"/>
            </a:pPr>
            <a:r>
              <a:rPr lang="ru-RU" b="1" dirty="0" smtClean="0"/>
              <a:t>Воспитание </a:t>
            </a:r>
            <a:r>
              <a:rPr lang="ru-RU" b="1" dirty="0" smtClean="0"/>
              <a:t>звуковой культуры речи. </a:t>
            </a:r>
            <a:endParaRPr lang="ru-RU" b="1" dirty="0" smtClean="0"/>
          </a:p>
          <a:p>
            <a:pPr marL="0" indent="450850">
              <a:lnSpc>
                <a:spcPct val="160000"/>
              </a:lnSpc>
              <a:buFont typeface="Wingdings" pitchFamily="2" charset="2"/>
              <a:buChar char="v"/>
            </a:pPr>
            <a:r>
              <a:rPr lang="ru-RU" b="1" dirty="0" smtClean="0"/>
              <a:t>Формирование </a:t>
            </a:r>
            <a:r>
              <a:rPr lang="ru-RU" b="1" dirty="0" smtClean="0"/>
              <a:t>грамматического строя речи. </a:t>
            </a:r>
            <a:endParaRPr lang="ru-RU" b="1" dirty="0" smtClean="0"/>
          </a:p>
          <a:p>
            <a:pPr marL="0" indent="450850">
              <a:lnSpc>
                <a:spcPct val="160000"/>
              </a:lnSpc>
              <a:buFont typeface="Wingdings" pitchFamily="2" charset="2"/>
              <a:buChar char="v"/>
            </a:pPr>
            <a:r>
              <a:rPr lang="ru-RU" b="1" dirty="0" smtClean="0"/>
              <a:t>Словарная </a:t>
            </a:r>
            <a:r>
              <a:rPr lang="ru-RU" b="1" dirty="0" smtClean="0"/>
              <a:t>работа.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art_drawing-beautiful-scenery-by-computer-widescreen--03_21-2560x16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286908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предпосылок связной речи зависит от особенностей детей младшего дошкольного возраста.</a:t>
            </a:r>
            <a:endParaRPr lang="ru-RU" sz="2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66" y="1357299"/>
            <a:ext cx="7429552" cy="4500594"/>
          </a:xfrm>
        </p:spPr>
        <p:txBody>
          <a:bodyPr>
            <a:normAutofit fontScale="62500" lnSpcReduction="20000"/>
          </a:bodyPr>
          <a:lstStyle/>
          <a:p>
            <a:pPr marL="0" indent="450850">
              <a:lnSpc>
                <a:spcPct val="170000"/>
              </a:lnSpc>
              <a:buNone/>
            </a:pPr>
            <a:r>
              <a:rPr lang="ru-RU" b="1" i="1" dirty="0" smtClean="0"/>
              <a:t>Прежде всего, необходимо комплексно решить следующие задачи</a:t>
            </a:r>
            <a:r>
              <a:rPr lang="ru-RU" b="1" i="1" dirty="0" smtClean="0"/>
              <a:t>:</a:t>
            </a:r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dirty="0" smtClean="0"/>
              <a:t>побудить ребенка реагировать на обращенную к нему речь</a:t>
            </a:r>
            <a:r>
              <a:rPr lang="ru-RU" b="1" i="1" dirty="0" smtClean="0"/>
              <a:t>;</a:t>
            </a:r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i="1" dirty="0" smtClean="0"/>
              <a:t> </a:t>
            </a:r>
            <a:r>
              <a:rPr lang="ru-RU" b="1" i="1" dirty="0" smtClean="0"/>
              <a:t>научить слушать воспитателя; научить выполнять простые поручения по словесной инструкции; </a:t>
            </a:r>
            <a:endParaRPr lang="ru-RU" b="1" i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i="1" dirty="0" smtClean="0"/>
              <a:t>вызывать </a:t>
            </a:r>
            <a:r>
              <a:rPr lang="ru-RU" b="1" i="1" dirty="0" smtClean="0"/>
              <a:t>речевое подражание (активизация речи детей должна быть тесно связана с практической деятельностью ребенка, с наглядной ситуацией, с игрой – только в этом случае возникают мотивы, побуждающие ребенка говорить); накопить и расширить пассивный словарь ребенка.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artoon_blue-bear--02_11-1920x14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происходит развитие предпосылок связной речи?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29378" cy="4525963"/>
          </a:xfrm>
        </p:spPr>
        <p:txBody>
          <a:bodyPr anchor="ctr">
            <a:normAutofit/>
          </a:bodyPr>
          <a:lstStyle/>
          <a:p>
            <a:pPr marL="0" indent="450850">
              <a:lnSpc>
                <a:spcPct val="170000"/>
              </a:lnSpc>
              <a:buNone/>
            </a:pPr>
            <a:r>
              <a:rPr lang="ru-RU" sz="1600" b="1" dirty="0" smtClean="0"/>
              <a:t>Развитие предпосылок связной речи происходит: </a:t>
            </a:r>
            <a:endParaRPr lang="ru-RU" sz="1600" b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1600" b="1" dirty="0" smtClean="0"/>
              <a:t>в </a:t>
            </a:r>
            <a:r>
              <a:rPr lang="ru-RU" sz="1600" b="1" dirty="0" smtClean="0"/>
              <a:t>работе над звуковой стороной речи, когда помимо упражнений на звукопроизношение, важное место отводится интонации, темпу речи, дикции, силе голоса); </a:t>
            </a:r>
            <a:endParaRPr lang="ru-RU" sz="1600" b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1600" b="1" dirty="0" smtClean="0"/>
              <a:t>в </a:t>
            </a:r>
            <a:r>
              <a:rPr lang="ru-RU" sz="1600" b="1" dirty="0" smtClean="0"/>
              <a:t>развитии словаря, когда выступает работа над смысловой стороной слова (т.к. она углубляет, уточняет понимание ребенком значения слова); </a:t>
            </a:r>
            <a:endParaRPr lang="ru-RU" sz="1600" b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1600" b="1" dirty="0" smtClean="0"/>
              <a:t>в </a:t>
            </a:r>
            <a:r>
              <a:rPr lang="ru-RU" sz="1600" b="1" dirty="0" smtClean="0"/>
              <a:t>формировании грамматического строя речи, когда придается большое значение работе над построением разных типов предложений, морфологии и словообразованию.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art_bulletin-board--01_19-1920x14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14612" y="500042"/>
            <a:ext cx="6143668" cy="5715039"/>
          </a:xfrm>
        </p:spPr>
        <p:txBody>
          <a:bodyPr anchor="t">
            <a:normAutofit fontScale="92500" lnSpcReduction="20000"/>
          </a:bodyPr>
          <a:lstStyle/>
          <a:p>
            <a:pPr marL="0" indent="450850">
              <a:lnSpc>
                <a:spcPct val="170000"/>
              </a:lnSpc>
              <a:buNone/>
            </a:pPr>
            <a:r>
              <a:rPr lang="ru-RU" sz="1600" b="1" dirty="0" smtClean="0"/>
              <a:t>Большие возможности для развития предпосылок связной речи предоставляет повседневная жизнь. В своей работе мы активно это используем и создаём условия, побуждающие детей рассказывать. Например, поддерживаем рассказ ребёнка о событиях дома, об увиденном на улице, одним словом обо всём, что потрясло и удивило ребёнка. </a:t>
            </a:r>
            <a:endParaRPr lang="ru-RU" sz="1600" b="1" dirty="0" smtClean="0"/>
          </a:p>
          <a:p>
            <a:pPr marL="0" indent="450850">
              <a:lnSpc>
                <a:spcPct val="170000"/>
              </a:lnSpc>
              <a:buNone/>
            </a:pPr>
            <a:r>
              <a:rPr lang="ru-RU" sz="1600" b="1" dirty="0" smtClean="0"/>
              <a:t>Также </a:t>
            </a:r>
            <a:r>
              <a:rPr lang="ru-RU" sz="1600" b="1" dirty="0" smtClean="0"/>
              <a:t>мы используем такой приём, как поручение. </a:t>
            </a:r>
            <a:endParaRPr lang="ru-RU" sz="1600" b="1" dirty="0" smtClean="0"/>
          </a:p>
          <a:p>
            <a:pPr marL="0" indent="450850">
              <a:lnSpc>
                <a:spcPct val="170000"/>
              </a:lnSpc>
              <a:buNone/>
            </a:pPr>
            <a:r>
              <a:rPr lang="ru-RU" sz="1600" b="1" dirty="0" smtClean="0"/>
              <a:t>Активная </a:t>
            </a:r>
            <a:r>
              <a:rPr lang="ru-RU" sz="1600" b="1" dirty="0" smtClean="0"/>
              <a:t>речь считается фундаментом для развития связной речи и широко используется в процессе беседы, рассматривания игрушек, картинок, иллюстраций. Поэтому мы периодически мы меняем книги, иллюстрации в книжном уголке, вносим новые игрушки. Так, рассматривание их активизирует разговорную речь и желание обсуждать увиденное. В данном случае рассказ ребёнка, как правило, обращён к 1 - ­2 слушателям, поэтому он проще для ребёнка и легко переходит в диалог. Такое речевое общение имеет не только образовательное, но и воспитательное воздействие.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rt_bulletin-board--01_03-1920x144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Развитие речи в процессе организации режимных моментов</a:t>
            </a:r>
            <a:endParaRPr lang="ru-RU" b="1" dirty="0">
              <a:ln w="19050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68" y="1500175"/>
            <a:ext cx="5572132" cy="4357718"/>
          </a:xfrm>
        </p:spPr>
        <p:txBody>
          <a:bodyPr anchor="ctr">
            <a:normAutofit fontScale="55000" lnSpcReduction="20000"/>
          </a:bodyPr>
          <a:lstStyle/>
          <a:p>
            <a:pPr marL="0" indent="450850">
              <a:lnSpc>
                <a:spcPct val="170000"/>
              </a:lnSpc>
              <a:buNone/>
            </a:pPr>
            <a:r>
              <a:rPr lang="ru-RU" b="1" dirty="0" smtClean="0"/>
              <a:t>Развитие речи в процессе организации режимных моментов включает в себя: </a:t>
            </a:r>
            <a:endParaRPr lang="ru-RU" b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dirty="0" smtClean="0"/>
              <a:t>сообщение </a:t>
            </a:r>
            <a:r>
              <a:rPr lang="ru-RU" b="1" dirty="0" smtClean="0"/>
              <a:t>детям о том, что они сейчас будут делать (например, одеваться) ­ комментирование действия детей</a:t>
            </a:r>
            <a:r>
              <a:rPr lang="ru-RU" b="1" dirty="0" smtClean="0"/>
              <a:t>;</a:t>
            </a:r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b="1" dirty="0" smtClean="0"/>
              <a:t>предложение одному из воспитанников рассказать о том, что он делает (здесь формируется комментирующая речь ребенка); </a:t>
            </a:r>
            <a:endParaRPr lang="ru-RU" b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dirty="0" smtClean="0"/>
              <a:t>предложение </a:t>
            </a:r>
            <a:r>
              <a:rPr lang="ru-RU" b="1" dirty="0" smtClean="0"/>
              <a:t>ребенку самостоятельно рассказать, как он будет выполнять тот или иной режимный момент; </a:t>
            </a:r>
            <a:endParaRPr lang="ru-RU" b="1" dirty="0" smtClean="0"/>
          </a:p>
          <a:p>
            <a:pPr marL="0" indent="450850">
              <a:lnSpc>
                <a:spcPct val="170000"/>
              </a:lnSpc>
              <a:buFont typeface="Wingdings" pitchFamily="2" charset="2"/>
              <a:buChar char="v"/>
            </a:pPr>
            <a:r>
              <a:rPr lang="ru-RU" b="1" dirty="0" smtClean="0"/>
              <a:t>использование </a:t>
            </a:r>
            <a:r>
              <a:rPr lang="ru-RU" b="1" dirty="0" smtClean="0"/>
              <a:t>художественного слова (</a:t>
            </a:r>
            <a:r>
              <a:rPr lang="ru-RU" b="1" dirty="0" err="1" smtClean="0"/>
              <a:t>потешки</a:t>
            </a:r>
            <a:r>
              <a:rPr lang="ru-RU" b="1" dirty="0" smtClean="0"/>
              <a:t>, короткие стихи) для обсуждения режимных моментов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nastroeniya-dbff04b2e0e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1429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Индивидуальная работа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142984"/>
            <a:ext cx="5286412" cy="5214974"/>
          </a:xfrm>
        </p:spPr>
        <p:txBody>
          <a:bodyPr>
            <a:noAutofit/>
          </a:bodyPr>
          <a:lstStyle/>
          <a:p>
            <a:pPr marL="0" indent="450850">
              <a:lnSpc>
                <a:spcPct val="170000"/>
              </a:lnSpc>
              <a:buNone/>
            </a:pPr>
            <a:r>
              <a:rPr lang="ru-RU" sz="1500" b="1" dirty="0" smtClean="0"/>
              <a:t>Большую роль в развитии предпосылок связной речи играет индивидуальная работа с детьми. Индивидуальная работа с детьми включала описание игрушек, картинок, составление совместных рассказов со взрослым, затем самостоятельно. Эта работа проводилась не только с детьми, пропустившими ряд занятий по развитию речи, отстающими от других детей по формированию коммуникативных умений, но и с детьми, имеющими высокий уровень речевого развития. Индивидуальная работа проходила в утренние и вечерние часы и ставила своей целью развитие речевых способностей каждого ребенка, она предлагалась в форме игры, </a:t>
            </a:r>
            <a:r>
              <a:rPr lang="ru-RU" sz="1500" b="1" dirty="0" smtClean="0"/>
              <a:t> </a:t>
            </a:r>
            <a:r>
              <a:rPr lang="ru-RU" sz="1500" b="1" dirty="0" smtClean="0"/>
              <a:t>в обстановке естественного общения партнеров по игре</a:t>
            </a:r>
            <a:endParaRPr lang="ru-RU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600x1200_Children_Day_vector_wallpaper_1679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071546"/>
            <a:ext cx="6143668" cy="4714908"/>
          </a:xfrm>
        </p:spPr>
        <p:txBody>
          <a:bodyPr anchor="t">
            <a:noAutofit/>
          </a:bodyPr>
          <a:lstStyle/>
          <a:p>
            <a:pPr marL="0" indent="450850">
              <a:lnSpc>
                <a:spcPct val="150000"/>
              </a:lnSpc>
              <a:buNone/>
            </a:pPr>
            <a:r>
              <a:rPr lang="ru-RU" sz="2000" b="1" dirty="0" smtClean="0"/>
              <a:t>Вся </a:t>
            </a:r>
            <a:r>
              <a:rPr lang="ru-RU" sz="2000" b="1" dirty="0" smtClean="0"/>
              <a:t>работа, проводимая нами с детьми – это фронтальные и игровые формы обучения, составление описательных и повествовательных рассказов, 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пересказывание</a:t>
            </a:r>
            <a:r>
              <a:rPr lang="ru-RU" sz="2000" b="1" dirty="0" smtClean="0"/>
              <a:t>  знакомых </a:t>
            </a:r>
            <a:r>
              <a:rPr lang="ru-RU" sz="2000" b="1" dirty="0" smtClean="0"/>
              <a:t>сказок</a:t>
            </a:r>
            <a:r>
              <a:rPr lang="ru-RU" sz="2000" b="1" dirty="0" smtClean="0"/>
              <a:t>, игры </a:t>
            </a:r>
            <a:r>
              <a:rPr lang="ru-RU" sz="2000" b="1" dirty="0" smtClean="0"/>
              <a:t>и упражнения, игры в виде инсценировок и драматизаций, </a:t>
            </a:r>
            <a:r>
              <a:rPr lang="ru-RU" sz="2000" b="1" dirty="0" smtClean="0"/>
              <a:t> настольные </a:t>
            </a:r>
            <a:r>
              <a:rPr lang="ru-RU" sz="2000" b="1" dirty="0" smtClean="0"/>
              <a:t>речевые </a:t>
            </a:r>
            <a:r>
              <a:rPr lang="ru-RU" sz="2000" b="1" dirty="0" smtClean="0"/>
              <a:t>дидактические </a:t>
            </a:r>
            <a:r>
              <a:rPr lang="ru-RU" sz="2000" b="1" dirty="0" smtClean="0"/>
              <a:t>игры, </a:t>
            </a:r>
            <a:r>
              <a:rPr lang="ru-RU" sz="2000" b="1" dirty="0" smtClean="0"/>
              <a:t> подвижные </a:t>
            </a:r>
            <a:r>
              <a:rPr lang="ru-RU" sz="2000" b="1" dirty="0" smtClean="0"/>
              <a:t>игры – все это направлено на решение основной задачи </a:t>
            </a:r>
            <a:r>
              <a:rPr lang="ru-RU" sz="2000" b="1" dirty="0" smtClean="0"/>
              <a:t> ­  </a:t>
            </a:r>
            <a:r>
              <a:rPr lang="ru-RU" sz="2000" b="1" dirty="0" smtClean="0"/>
              <a:t>развития связной </a:t>
            </a:r>
            <a:r>
              <a:rPr lang="ru-RU" sz="2000" b="1" dirty="0" smtClean="0"/>
              <a:t>речи у младших дошкольников.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c0adb421335f4d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598</Words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Развитие предпосылок связной речи у младших дошкольников. </vt:lpstr>
      <vt:lpstr>Слайд 2</vt:lpstr>
      <vt:lpstr>Развитие предпосылок связной речи зависит от особенностей детей младшего дошкольного возраста.</vt:lpstr>
      <vt:lpstr>Когда происходит развитие предпосылок связной речи?</vt:lpstr>
      <vt:lpstr>Слайд 5</vt:lpstr>
      <vt:lpstr>Развитие речи в процессе организации режимных моментов</vt:lpstr>
      <vt:lpstr>Индивидуальная работа</vt:lpstr>
      <vt:lpstr>Слайд 8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предпосылок связной речи у младших дошкольников. </dc:title>
  <dc:creator>ASUS</dc:creator>
  <cp:lastModifiedBy>ASUS</cp:lastModifiedBy>
  <cp:revision>22</cp:revision>
  <dcterms:created xsi:type="dcterms:W3CDTF">2015-04-03T08:27:11Z</dcterms:created>
  <dcterms:modified xsi:type="dcterms:W3CDTF">2015-04-07T06:04:13Z</dcterms:modified>
</cp:coreProperties>
</file>