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  <p:sldMasterId id="2147483875" r:id="rId2"/>
  </p:sldMasterIdLst>
  <p:notesMasterIdLst>
    <p:notesMasterId r:id="rId20"/>
  </p:notesMasterIdLst>
  <p:sldIdLst>
    <p:sldId id="256" r:id="rId3"/>
    <p:sldId id="257" r:id="rId4"/>
    <p:sldId id="258" r:id="rId5"/>
    <p:sldId id="276" r:id="rId6"/>
    <p:sldId id="277" r:id="rId7"/>
    <p:sldId id="261" r:id="rId8"/>
    <p:sldId id="262" r:id="rId9"/>
    <p:sldId id="278" r:id="rId10"/>
    <p:sldId id="270" r:id="rId11"/>
    <p:sldId id="275" r:id="rId12"/>
    <p:sldId id="271" r:id="rId13"/>
    <p:sldId id="272" r:id="rId14"/>
    <p:sldId id="273" r:id="rId15"/>
    <p:sldId id="274" r:id="rId16"/>
    <p:sldId id="279" r:id="rId17"/>
    <p:sldId id="296" r:id="rId18"/>
    <p:sldId id="30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2C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240CBAA-F159-4415-B6F8-3EDA25D846EC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BED518-A2A5-4E3B-AED2-3ABF7F535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251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B98295-5173-4C2F-85BF-63281102E8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91BBC-22DC-4D06-AC43-7AAFDB2F6F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0A473-80D1-4CC2-9354-DFEE091E7B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98295-5173-4C2F-85BF-63281102E8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08C3E8-516C-4943-BE43-65E26F5A4E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452C-C619-4A95-8152-95CA5383F1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56245-BAB0-4AEC-9B31-01BBAD3D98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3C1FE-A50A-49AE-A277-33B8012A5F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E3DE6F-783A-4C20-8029-9AC8E57E6B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F5E954-E3F8-413E-979C-53E8AFA3EC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749014-7281-487D-89FE-DA6C2EAEF7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08C3E8-516C-4943-BE43-65E26F5A4E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C74C47-7E5D-47DD-9783-7E6494BB17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91BBC-22DC-4D06-AC43-7AAFDB2F6F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0A473-80D1-4CC2-9354-DFEE091E7B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452C-C619-4A95-8152-95CA5383F1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56245-BAB0-4AEC-9B31-01BBAD3D98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3C1FE-A50A-49AE-A277-33B8012A5F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E3DE6F-783A-4C20-8029-9AC8E57E6B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F5E954-E3F8-413E-979C-53E8AFA3EC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749014-7281-487D-89FE-DA6C2EAEF7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C74C47-7E5D-47DD-9783-7E6494BB17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E16173A-148D-4AE5-B7B7-51E0A2D120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E16173A-148D-4AE5-B7B7-51E0A2D120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15888"/>
            <a:ext cx="8424936" cy="324110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latin typeface="Monotype Corsiva" pitchFamily="66" charset="0"/>
              </a:rPr>
              <a:t>Современные образовательные технологии 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на уроках литературы.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/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3200" b="1" dirty="0" smtClean="0">
                <a:latin typeface="Monotype Corsiva" pitchFamily="66" charset="0"/>
              </a:rPr>
              <a:t>«</a:t>
            </a:r>
            <a:r>
              <a:rPr lang="ru-RU" sz="4000" b="1" dirty="0" smtClean="0">
                <a:latin typeface="Monotype Corsiva" pitchFamily="66" charset="0"/>
              </a:rPr>
              <a:t>Опыт работы в технологии творческих мастерских</a:t>
            </a:r>
            <a:br>
              <a:rPr lang="ru-RU" sz="4000" b="1" dirty="0" smtClean="0">
                <a:latin typeface="Monotype Corsiva" pitchFamily="66" charset="0"/>
              </a:rPr>
            </a:br>
            <a:r>
              <a:rPr lang="ru-RU" sz="4000" b="1" dirty="0" smtClean="0">
                <a:latin typeface="Monotype Corsiva" pitchFamily="66" charset="0"/>
              </a:rPr>
              <a:t>на уроках литературы»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9992" y="3861048"/>
            <a:ext cx="3960812" cy="1752600"/>
          </a:xfrm>
        </p:spPr>
        <p:txBody>
          <a:bodyPr/>
          <a:lstStyle/>
          <a:p>
            <a:pPr eaLnBrk="1" hangingPunct="1"/>
            <a:r>
              <a:rPr lang="ru-RU" alt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Преподаватель русского языка и литературы ГАПОУ РС (Я) «Алданский политехнический техникум» Л.С. Дмитриенко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Глобальные обобщающие творческие проекты.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Отдельные задания по теме или циклу тем.</a:t>
            </a:r>
          </a:p>
        </p:txBody>
      </p:sp>
      <p:sp>
        <p:nvSpPr>
          <p:cNvPr id="1741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400" b="1" dirty="0" smtClean="0">
                <a:solidFill>
                  <a:schemeClr val="tx1"/>
                </a:solidFill>
              </a:rPr>
              <a:t>Направления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348880"/>
            <a:ext cx="7372350" cy="3633788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Составление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схем, 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таблиц, шифров по теоретическому и практическому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материалу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литературных произведений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мифов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</a:rPr>
              <a:t>Составление карт (географических, мифологических, сказочных, карт-схем, карт-коллажей</a:t>
            </a:r>
            <a:r>
              <a:rPr lang="ru-RU" b="1" dirty="0">
                <a:solidFill>
                  <a:srgbClr val="002060"/>
                </a:solidFill>
              </a:rPr>
              <a:t>).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i="1" dirty="0">
                <a:solidFill>
                  <a:srgbClr val="7030A0"/>
                </a:solidFill>
              </a:rPr>
              <a:t>Создание цветовых </a:t>
            </a:r>
            <a:r>
              <a:rPr lang="ru-RU" b="1" i="1" dirty="0" smtClean="0">
                <a:solidFill>
                  <a:srgbClr val="7030A0"/>
                </a:solidFill>
              </a:rPr>
              <a:t>психоэмоциональных </a:t>
            </a:r>
            <a:r>
              <a:rPr lang="ru-RU" b="1" i="1" dirty="0">
                <a:solidFill>
                  <a:srgbClr val="7030A0"/>
                </a:solidFill>
              </a:rPr>
              <a:t>картин, отражающих внутреннее состояние героя в развитии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843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400" dirty="0" smtClean="0">
                <a:solidFill>
                  <a:schemeClr val="tx1"/>
                </a:solidFill>
              </a:rPr>
              <a:t>Результаты практической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683568" y="2060848"/>
            <a:ext cx="8208962" cy="388843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ru-RU" sz="3200" b="1" i="1" dirty="0" smtClean="0">
                <a:solidFill>
                  <a:srgbClr val="FF0000"/>
                </a:solidFill>
              </a:rPr>
              <a:t>Рисование иллюстраций к произведениям, комиксов, диафильмов, музыки в цвете, этнического орнамента</a:t>
            </a:r>
            <a:r>
              <a:rPr lang="ru-RU" sz="3200" b="1" dirty="0" smtClean="0">
                <a:solidFill>
                  <a:srgbClr val="FF0000"/>
                </a:solidFill>
              </a:rPr>
              <a:t>;</a:t>
            </a:r>
          </a:p>
          <a:p>
            <a:pPr marL="0" indent="0" eaLnBrk="1" hangingPunct="1">
              <a:buNone/>
              <a:defRPr/>
            </a:pPr>
            <a:endParaRPr lang="ru-RU" sz="3200" b="1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Составление покадровых сценариев, написание киносценариев (отрывков);</a:t>
            </a:r>
          </a:p>
          <a:p>
            <a:pPr marL="0" indent="0" eaLnBrk="1" hangingPunct="1">
              <a:buNone/>
              <a:defRPr/>
            </a:pPr>
            <a:endParaRPr lang="ru-RU" sz="3200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ru-RU" sz="3200" b="1" i="1" dirty="0" smtClean="0"/>
              <a:t>Составление цитатных планов, сюжетных планов, цитатных портретов.</a:t>
            </a:r>
            <a:r>
              <a:rPr lang="ru-RU" sz="3200" b="1" dirty="0" smtClean="0"/>
              <a:t> </a:t>
            </a:r>
            <a:r>
              <a:rPr lang="ru-RU" sz="3200" b="1" i="1" dirty="0" smtClean="0"/>
              <a:t>сценариев (отрывков)</a:t>
            </a:r>
            <a:endParaRPr lang="ru-RU" sz="3200" b="1" dirty="0" smtClean="0"/>
          </a:p>
        </p:txBody>
      </p:sp>
      <p:sp>
        <p:nvSpPr>
          <p:cNvPr id="1945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400" b="1" dirty="0" smtClean="0">
                <a:solidFill>
                  <a:schemeClr val="tx1"/>
                </a:solidFill>
              </a:rPr>
              <a:t>Результаты практической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900113" y="2349500"/>
            <a:ext cx="7380287" cy="3776663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Изготовление экспонатов в музей литературных редкостей;</a:t>
            </a:r>
          </a:p>
          <a:p>
            <a:pPr eaLnBrk="1" hangingPunct="1">
              <a:defRPr/>
            </a:pPr>
            <a:r>
              <a:rPr lang="ru-RU" sz="2800" b="1" i="1" dirty="0" smtClean="0"/>
              <a:t>Выпуск литературных газет, журналов;</a:t>
            </a:r>
          </a:p>
          <a:p>
            <a:pPr eaLnBrk="1" hangingPunct="1">
              <a:defRPr/>
            </a:pP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«Узнай меня!», поиск прототипов, угадывание героев по портрету, детали, реплике;</a:t>
            </a:r>
          </a:p>
          <a:p>
            <a:pPr eaLnBrk="1" hangingPunct="1">
              <a:defRPr/>
            </a:pPr>
            <a:r>
              <a:rPr lang="ru-RU" sz="2800" b="1" i="1" dirty="0" smtClean="0">
                <a:solidFill>
                  <a:srgbClr val="7030A0"/>
                </a:solidFill>
              </a:rPr>
              <a:t> Подготовка и участие в «Турнире ораторов», «Конкурсе знатоков афоризмов»</a:t>
            </a:r>
            <a:endParaRPr lang="ru-RU" sz="2800" b="1" dirty="0" smtClean="0">
              <a:solidFill>
                <a:srgbClr val="7030A0"/>
              </a:solidFill>
            </a:endParaRPr>
          </a:p>
        </p:txBody>
      </p:sp>
      <p:sp>
        <p:nvSpPr>
          <p:cNvPr id="2048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chemeClr val="tx1"/>
                </a:solidFill>
              </a:rPr>
              <a:t>Результаты практической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</a:rPr>
              <a:t> Создание эскизов костюмов героев произведения , защита эскизных работ;</a:t>
            </a:r>
          </a:p>
          <a:p>
            <a:pPr eaLnBrk="1" hangingPunct="1">
              <a:defRPr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Создание презентаций, фильмов, анимационных проектов.</a:t>
            </a:r>
            <a:endParaRPr lang="ru-RU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50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tx1"/>
                </a:solidFill>
              </a:rPr>
              <a:t>Результаты практической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3563938" y="2565400"/>
            <a:ext cx="2303462" cy="2016125"/>
          </a:xfrm>
          <a:prstGeom prst="ellipse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ТВОРЧЕСКАЯ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МАСТЕРСКАЯ</a:t>
            </a:r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4859338" y="0"/>
            <a:ext cx="2087562" cy="2016125"/>
          </a:xfrm>
          <a:prstGeom prst="ellipse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000099"/>
                </a:solidFill>
                <a:latin typeface="Arial" charset="0"/>
              </a:rPr>
              <a:t>ИНТЕГРИРОВАННАЯ</a:t>
            </a:r>
          </a:p>
          <a:p>
            <a:pPr algn="ctr" eaLnBrk="1" hangingPunct="1"/>
            <a:r>
              <a:rPr lang="ru-RU" altLang="ru-RU" b="1">
                <a:solidFill>
                  <a:srgbClr val="000099"/>
                </a:solidFill>
                <a:latin typeface="Arial" charset="0"/>
              </a:rPr>
              <a:t>МАСТЕРСКАЯ</a:t>
            </a:r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7056438" y="0"/>
            <a:ext cx="2087562" cy="2016125"/>
          </a:xfrm>
          <a:prstGeom prst="ellipse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99"/>
                </a:solidFill>
                <a:latin typeface="Arial" charset="0"/>
              </a:rPr>
              <a:t>СИСТЕМА </a:t>
            </a:r>
          </a:p>
          <a:p>
            <a:pPr algn="ctr" eaLnBrk="1" hangingPunct="1"/>
            <a:r>
              <a:rPr lang="ru-RU" altLang="ru-RU" b="1">
                <a:solidFill>
                  <a:srgbClr val="000099"/>
                </a:solidFill>
                <a:latin typeface="Arial" charset="0"/>
              </a:rPr>
              <a:t>ОБРАЗОВ</a:t>
            </a: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7056438" y="2205038"/>
            <a:ext cx="2087562" cy="2016125"/>
          </a:xfrm>
          <a:prstGeom prst="ellipse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99"/>
                </a:solidFill>
                <a:latin typeface="Arial" charset="0"/>
              </a:rPr>
              <a:t>ПОЭТИЧЕСКАЯ</a:t>
            </a:r>
          </a:p>
          <a:p>
            <a:pPr algn="ctr" eaLnBrk="1" hangingPunct="1"/>
            <a:r>
              <a:rPr lang="ru-RU" altLang="ru-RU" b="1">
                <a:solidFill>
                  <a:srgbClr val="000099"/>
                </a:solidFill>
                <a:latin typeface="Arial" charset="0"/>
              </a:rPr>
              <a:t>МАСТЕРСКАЯ</a:t>
            </a: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6877050" y="4292600"/>
            <a:ext cx="2087563" cy="2016125"/>
          </a:xfrm>
          <a:prstGeom prst="ellipse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99"/>
                </a:solidFill>
                <a:latin typeface="Arial" charset="0"/>
              </a:rPr>
              <a:t>ЭКСКУРСИИ</a:t>
            </a:r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4787900" y="4841875"/>
            <a:ext cx="2087563" cy="2016125"/>
          </a:xfrm>
          <a:prstGeom prst="ellipse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000099"/>
                </a:solidFill>
                <a:latin typeface="Arial" charset="0"/>
              </a:rPr>
              <a:t>ПСИХОЛОГИЧЕСКАЯ</a:t>
            </a:r>
          </a:p>
          <a:p>
            <a:pPr algn="ctr" eaLnBrk="1" hangingPunct="1"/>
            <a:r>
              <a:rPr lang="ru-RU" altLang="ru-RU" b="1">
                <a:solidFill>
                  <a:srgbClr val="000099"/>
                </a:solidFill>
                <a:latin typeface="Arial" charset="0"/>
              </a:rPr>
              <a:t>МАСТЕРСКАЯ</a:t>
            </a:r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2555875" y="4841875"/>
            <a:ext cx="2087563" cy="2016125"/>
          </a:xfrm>
          <a:prstGeom prst="ellipse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000099"/>
                </a:solidFill>
                <a:latin typeface="Arial" charset="0"/>
              </a:rPr>
              <a:t>ХУДОЖЕСТВЕННОЕ</a:t>
            </a:r>
          </a:p>
          <a:p>
            <a:pPr algn="ctr" eaLnBrk="1" hangingPunct="1"/>
            <a:r>
              <a:rPr lang="ru-RU" altLang="ru-RU" b="1">
                <a:solidFill>
                  <a:srgbClr val="000099"/>
                </a:solidFill>
                <a:latin typeface="Arial" charset="0"/>
              </a:rPr>
              <a:t>ПРОИЗВЕДЕНИЕ</a:t>
            </a:r>
          </a:p>
        </p:txBody>
      </p:sp>
      <p:sp>
        <p:nvSpPr>
          <p:cNvPr id="15372" name="Oval 12"/>
          <p:cNvSpPr>
            <a:spLocks noChangeArrowheads="1"/>
          </p:cNvSpPr>
          <p:nvPr/>
        </p:nvSpPr>
        <p:spPr bwMode="auto">
          <a:xfrm>
            <a:off x="323850" y="4365625"/>
            <a:ext cx="2087563" cy="2016125"/>
          </a:xfrm>
          <a:prstGeom prst="ellipse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rgbClr val="000099"/>
                </a:solidFill>
                <a:latin typeface="Arial" charset="0"/>
              </a:rPr>
              <a:t>КРУГ </a:t>
            </a:r>
          </a:p>
          <a:p>
            <a:pPr algn="ctr" eaLnBrk="1" hangingPunct="1"/>
            <a:r>
              <a:rPr lang="ru-RU" altLang="ru-RU" sz="2000" b="1">
                <a:solidFill>
                  <a:srgbClr val="000099"/>
                </a:solidFill>
                <a:latin typeface="Arial" charset="0"/>
              </a:rPr>
              <a:t>ЧТЕНИЯ</a:t>
            </a:r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auto">
          <a:xfrm>
            <a:off x="0" y="2276475"/>
            <a:ext cx="2087563" cy="2016125"/>
          </a:xfrm>
          <a:prstGeom prst="ellipse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99"/>
                </a:solidFill>
                <a:latin typeface="Arial" charset="0"/>
              </a:rPr>
              <a:t>ОБОБЩЕНИЕ </a:t>
            </a:r>
          </a:p>
          <a:p>
            <a:pPr algn="ctr" eaLnBrk="1" hangingPunct="1"/>
            <a:r>
              <a:rPr lang="ru-RU" altLang="ru-RU" b="1">
                <a:solidFill>
                  <a:srgbClr val="000099"/>
                </a:solidFill>
                <a:latin typeface="Arial" charset="0"/>
              </a:rPr>
              <a:t>И</a:t>
            </a:r>
          </a:p>
          <a:p>
            <a:pPr algn="ctr" eaLnBrk="1" hangingPunct="1"/>
            <a:r>
              <a:rPr lang="ru-RU" altLang="ru-RU" sz="1600" b="1">
                <a:solidFill>
                  <a:srgbClr val="000099"/>
                </a:solidFill>
                <a:latin typeface="Arial" charset="0"/>
              </a:rPr>
              <a:t>СИСТЕМАТИЗАЦИЯ</a:t>
            </a:r>
          </a:p>
          <a:p>
            <a:pPr algn="ctr" eaLnBrk="1" hangingPunct="1"/>
            <a:r>
              <a:rPr lang="ru-RU" altLang="ru-RU" b="1">
                <a:solidFill>
                  <a:srgbClr val="000099"/>
                </a:solidFill>
                <a:latin typeface="Arial" charset="0"/>
              </a:rPr>
              <a:t>ЗНАНИЙ</a:t>
            </a:r>
          </a:p>
        </p:txBody>
      </p:sp>
      <p:sp>
        <p:nvSpPr>
          <p:cNvPr id="15374" name="Oval 14"/>
          <p:cNvSpPr>
            <a:spLocks noChangeArrowheads="1"/>
          </p:cNvSpPr>
          <p:nvPr/>
        </p:nvSpPr>
        <p:spPr bwMode="auto">
          <a:xfrm>
            <a:off x="0" y="0"/>
            <a:ext cx="2230438" cy="2060575"/>
          </a:xfrm>
          <a:prstGeom prst="ellipse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99"/>
                </a:solidFill>
                <a:latin typeface="Arial" charset="0"/>
              </a:rPr>
              <a:t>НАУЧНО-</a:t>
            </a:r>
          </a:p>
          <a:p>
            <a:pPr algn="ctr" eaLnBrk="1" hangingPunct="1"/>
            <a:r>
              <a:rPr lang="ru-RU" altLang="ru-RU" sz="1400" b="1">
                <a:solidFill>
                  <a:srgbClr val="000099"/>
                </a:solidFill>
                <a:latin typeface="Arial" charset="0"/>
              </a:rPr>
              <a:t>ИССЛЕДОВАТЕЛЬСКАЯ</a:t>
            </a:r>
          </a:p>
          <a:p>
            <a:pPr algn="ctr" eaLnBrk="1" hangingPunct="1"/>
            <a:r>
              <a:rPr lang="ru-RU" altLang="ru-RU" b="1">
                <a:solidFill>
                  <a:srgbClr val="000099"/>
                </a:solidFill>
                <a:latin typeface="Arial" charset="0"/>
              </a:rPr>
              <a:t>РАБОТА</a:t>
            </a:r>
          </a:p>
        </p:txBody>
      </p:sp>
      <p:sp>
        <p:nvSpPr>
          <p:cNvPr id="15375" name="Oval 15"/>
          <p:cNvSpPr>
            <a:spLocks noChangeArrowheads="1"/>
          </p:cNvSpPr>
          <p:nvPr/>
        </p:nvSpPr>
        <p:spPr bwMode="auto">
          <a:xfrm>
            <a:off x="2555875" y="0"/>
            <a:ext cx="2087563" cy="2016125"/>
          </a:xfrm>
          <a:prstGeom prst="ellipse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99"/>
                </a:solidFill>
                <a:latin typeface="Arial" charset="0"/>
              </a:rPr>
              <a:t>АВТОР </a:t>
            </a:r>
          </a:p>
          <a:p>
            <a:pPr algn="ctr" eaLnBrk="1" hangingPunct="1"/>
            <a:r>
              <a:rPr lang="ru-RU" altLang="ru-RU" b="1">
                <a:solidFill>
                  <a:srgbClr val="000099"/>
                </a:solidFill>
                <a:latin typeface="Arial" charset="0"/>
              </a:rPr>
              <a:t>И ЕГО</a:t>
            </a:r>
          </a:p>
          <a:p>
            <a:pPr algn="ctr" eaLnBrk="1" hangingPunct="1"/>
            <a:r>
              <a:rPr lang="ru-RU" altLang="ru-RU" b="1">
                <a:solidFill>
                  <a:srgbClr val="000099"/>
                </a:solidFill>
                <a:latin typeface="Arial" charset="0"/>
              </a:rPr>
              <a:t>ТВОРЧЕСТВО</a:t>
            </a:r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V="1">
            <a:off x="5867400" y="3141663"/>
            <a:ext cx="115252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V="1">
            <a:off x="5724525" y="1773238"/>
            <a:ext cx="1655763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5867400" y="3789363"/>
            <a:ext cx="1296988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5364163" y="4437063"/>
            <a:ext cx="21590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H="1">
            <a:off x="3924300" y="4437063"/>
            <a:ext cx="287338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H="1">
            <a:off x="2339975" y="3933825"/>
            <a:ext cx="1295400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 flipV="1">
            <a:off x="2124075" y="3357563"/>
            <a:ext cx="14398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H="1" flipV="1">
            <a:off x="1835150" y="1844675"/>
            <a:ext cx="1944688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 flipV="1">
            <a:off x="5292725" y="2060575"/>
            <a:ext cx="287338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 flipH="1" flipV="1">
            <a:off x="4067175" y="2060575"/>
            <a:ext cx="288925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6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7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  <p:bldP spid="15367" grpId="0" animBg="1"/>
      <p:bldP spid="15368" grpId="0" animBg="1"/>
      <p:bldP spid="15369" grpId="0" animBg="1"/>
      <p:bldP spid="15370" grpId="0" animBg="1"/>
      <p:bldP spid="15371" grpId="0" animBg="1"/>
      <p:bldP spid="15372" grpId="0" animBg="1"/>
      <p:bldP spid="15373" grpId="0" animBg="1"/>
      <p:bldP spid="15374" grpId="0" animBg="1"/>
      <p:bldP spid="15375" grpId="0" animBg="1"/>
      <p:bldP spid="15376" grpId="0" animBg="1"/>
      <p:bldP spid="15377" grpId="0" animBg="1"/>
      <p:bldP spid="15378" grpId="0" animBg="1"/>
      <p:bldP spid="15379" grpId="0" animBg="1"/>
      <p:bldP spid="15380" grpId="0" animBg="1"/>
      <p:bldP spid="15381" grpId="0" animBg="1"/>
      <p:bldP spid="15382" grpId="0" animBg="1"/>
      <p:bldP spid="15383" grpId="0" animBg="1"/>
      <p:bldP spid="15384" grpId="0" animBg="1"/>
      <p:bldP spid="1538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4"/>
          <p:cNvSpPr txBox="1">
            <a:spLocks noChangeArrowheads="1"/>
          </p:cNvSpPr>
          <p:nvPr/>
        </p:nvSpPr>
        <p:spPr bwMode="auto">
          <a:xfrm>
            <a:off x="2411413" y="549275"/>
            <a:ext cx="4105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i="1" dirty="0">
                <a:solidFill>
                  <a:srgbClr val="FF3300"/>
                </a:solidFill>
                <a:latin typeface="+mj-lt"/>
              </a:rPr>
              <a:t>Терминологический словарь</a:t>
            </a:r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250825" y="981075"/>
            <a:ext cx="8642350" cy="55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solidFill>
                  <a:srgbClr val="FF3300"/>
                </a:solidFill>
                <a:latin typeface="Arial" charset="0"/>
              </a:rPr>
              <a:t>Индуктор</a:t>
            </a:r>
            <a:r>
              <a:rPr lang="ru-RU" altLang="ru-RU" b="1" dirty="0">
                <a:latin typeface="Arial" charset="0"/>
              </a:rPr>
              <a:t> </a:t>
            </a:r>
            <a:r>
              <a:rPr lang="ru-RU" altLang="ru-RU" dirty="0">
                <a:latin typeface="Arial" charset="0"/>
              </a:rPr>
              <a:t>–</a:t>
            </a:r>
            <a:r>
              <a:rPr lang="en-US" altLang="ru-RU" dirty="0">
                <a:latin typeface="Arial" charset="0"/>
              </a:rPr>
              <a:t> </a:t>
            </a:r>
            <a:r>
              <a:rPr lang="ru-RU" altLang="ru-RU" dirty="0">
                <a:latin typeface="Arial" charset="0"/>
              </a:rPr>
              <a:t>первое задание в мастерской, мотивирующее дальнейшую деятельность участников.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b="1" dirty="0">
                <a:solidFill>
                  <a:srgbClr val="FF3300"/>
                </a:solidFill>
                <a:latin typeface="Arial" charset="0"/>
              </a:rPr>
              <a:t>Мастерская </a:t>
            </a:r>
            <a:r>
              <a:rPr lang="ru-RU" altLang="ru-RU" dirty="0">
                <a:latin typeface="Arial" charset="0"/>
              </a:rPr>
              <a:t>педагогическая – такая форма обучения, которая создает условия для восхождения каждого участника к новому знанию и новому опыту путем самостоятельного и коллективного открытия. Основой открытия в любой сфере знания, включая самопознание, в мастерской является творческая деятельность каждого и осознание закономерностей этой деятельности.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solidFill>
                  <a:srgbClr val="FF3300"/>
                </a:solidFill>
                <a:latin typeface="Arial" charset="0"/>
              </a:rPr>
              <a:t>Рефлексия</a:t>
            </a:r>
            <a:r>
              <a:rPr lang="ru-RU" altLang="ru-RU" dirty="0">
                <a:latin typeface="Arial" charset="0"/>
              </a:rPr>
              <a:t> – самоанализ, анализ движения собственной мысли, чувства, знания, мироощущения. </a:t>
            </a:r>
            <a:r>
              <a:rPr lang="ru-RU" altLang="ru-RU" dirty="0">
                <a:solidFill>
                  <a:schemeClr val="accent2"/>
                </a:solidFill>
                <a:latin typeface="Arial" charset="0"/>
              </a:rPr>
              <a:t>Промежуточная рефлексия</a:t>
            </a:r>
            <a:r>
              <a:rPr lang="ru-RU" altLang="ru-RU" dirty="0">
                <a:latin typeface="Arial" charset="0"/>
              </a:rPr>
              <a:t> и </a:t>
            </a:r>
            <a:r>
              <a:rPr lang="ru-RU" altLang="ru-RU" dirty="0" err="1">
                <a:latin typeface="Arial" charset="0"/>
              </a:rPr>
              <a:t>самокоррекция</a:t>
            </a:r>
            <a:r>
              <a:rPr lang="ru-RU" altLang="ru-RU" dirty="0">
                <a:latin typeface="Arial" charset="0"/>
              </a:rPr>
              <a:t> деятельности – формирование информационного запроса; </a:t>
            </a:r>
            <a:r>
              <a:rPr lang="ru-RU" altLang="ru-RU" dirty="0">
                <a:solidFill>
                  <a:schemeClr val="accent2"/>
                </a:solidFill>
                <a:latin typeface="Arial" charset="0"/>
              </a:rPr>
              <a:t>общая рефлексия</a:t>
            </a:r>
            <a:r>
              <a:rPr lang="ru-RU" altLang="ru-RU" dirty="0">
                <a:latin typeface="Arial" charset="0"/>
              </a:rPr>
              <a:t> (в конце мастерской) – выход на новую систему проблем.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solidFill>
                  <a:srgbClr val="FF3300"/>
                </a:solidFill>
                <a:latin typeface="Arial" charset="0"/>
              </a:rPr>
              <a:t>Социализация</a:t>
            </a:r>
            <a:r>
              <a:rPr lang="ru-RU" altLang="ru-RU" dirty="0">
                <a:latin typeface="Arial" charset="0"/>
              </a:rPr>
              <a:t> – предъявление собственного продукта всем участникам, соединение индивидуальных результатов, коллективная работа. С. Позволяет понять направление, способы деятельности других участников, соотнести результаты, оценить идеи и гипотетические подходы к из реализации.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solidFill>
                  <a:srgbClr val="FF3300"/>
                </a:solidFill>
                <a:latin typeface="Arial" charset="0"/>
              </a:rPr>
              <a:t>Творческое письмо</a:t>
            </a:r>
            <a:r>
              <a:rPr lang="ru-RU" altLang="ru-RU" dirty="0">
                <a:latin typeface="Arial" charset="0"/>
              </a:rPr>
              <a:t> – творческий продукт, созданный в процессе самостоятельного постижения истины.</a:t>
            </a:r>
          </a:p>
        </p:txBody>
      </p:sp>
      <p:sp>
        <p:nvSpPr>
          <p:cNvPr id="39940" name="Line 6"/>
          <p:cNvSpPr>
            <a:spLocks noChangeShapeType="1"/>
          </p:cNvSpPr>
          <p:nvPr/>
        </p:nvSpPr>
        <p:spPr bwMode="auto">
          <a:xfrm>
            <a:off x="8243888" y="35004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1" name="Text Box 8"/>
          <p:cNvSpPr txBox="1">
            <a:spLocks noChangeArrowheads="1"/>
          </p:cNvSpPr>
          <p:nvPr/>
        </p:nvSpPr>
        <p:spPr bwMode="auto">
          <a:xfrm>
            <a:off x="3203575" y="0"/>
            <a:ext cx="26638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 b="1" dirty="0">
                <a:latin typeface="Arial" charset="0"/>
              </a:rPr>
              <a:t>Гиперссылки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 rot="19690262">
            <a:off x="-953360" y="2811079"/>
            <a:ext cx="111373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atin typeface="Monotype Corsiva" panose="03010101010201010101" pitchFamily="66" charset="0"/>
              </a:rPr>
              <a:t>Благодарим за  ВНИМАНИЕ!</a:t>
            </a:r>
            <a:endParaRPr lang="ru-RU" sz="7200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245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060848"/>
            <a:ext cx="8229600" cy="4608512"/>
          </a:xfrm>
        </p:spPr>
        <p:txBody>
          <a:bodyPr rtlCol="0">
            <a:normAutofit lnSpcReduction="10000"/>
          </a:bodyPr>
          <a:lstStyle/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 smtClean="0"/>
              <a:t>«Французская группа нового образования» возникла в 20-х годах ХХ века, но только с 1984 года окончательно признана во  Франции.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 smtClean="0"/>
              <a:t> Объединение возглавлял Анри </a:t>
            </a:r>
            <a:r>
              <a:rPr lang="ru-RU" dirty="0" err="1" smtClean="0"/>
              <a:t>Бассис</a:t>
            </a:r>
            <a:r>
              <a:rPr lang="ru-RU" dirty="0" smtClean="0"/>
              <a:t> </a:t>
            </a:r>
            <a:r>
              <a:rPr lang="ru-RU" dirty="0" smtClean="0"/>
              <a:t>(известный </a:t>
            </a:r>
            <a:r>
              <a:rPr lang="ru-RU" dirty="0" smtClean="0"/>
              <a:t>французский педагог, поэт и драматург, общественный деятель) и  его жена и соратник Одет </a:t>
            </a:r>
            <a:r>
              <a:rPr lang="ru-RU" dirty="0" err="1" smtClean="0"/>
              <a:t>Бассис</a:t>
            </a:r>
            <a:r>
              <a:rPr lang="ru-RU" dirty="0" smtClean="0"/>
              <a:t>.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 smtClean="0"/>
              <a:t> Группа разработала технологию </a:t>
            </a:r>
            <a:r>
              <a:rPr lang="ru-RU" dirty="0" smtClean="0"/>
              <a:t>«</a:t>
            </a:r>
            <a:r>
              <a:rPr lang="ru-RU" dirty="0" err="1" smtClean="0"/>
              <a:t>atelie</a:t>
            </a:r>
            <a:r>
              <a:rPr lang="ru-RU" dirty="0" smtClean="0"/>
              <a:t>», </a:t>
            </a:r>
            <a:r>
              <a:rPr lang="ru-RU" dirty="0" smtClean="0"/>
              <a:t>которая в отечественной педагогике получила название французских (творческих, педагогических) мастерских. 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 smtClean="0"/>
              <a:t>В России с ней впервые познакомились в 1990 г., на семинаре Андре </a:t>
            </a:r>
            <a:r>
              <a:rPr lang="ru-RU" dirty="0" err="1" smtClean="0"/>
              <a:t>Дюни</a:t>
            </a:r>
            <a:r>
              <a:rPr lang="ru-RU" dirty="0" smtClean="0"/>
              <a:t> в Санкт-Петербурге.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 smtClean="0"/>
              <a:t>В нашей стране данная технология стала известной благодаря публикациям российских педагогов, которым довелось участвовать в работе учительских семинаров во Франции: книг и статей А.А. Окунева, Н.И. Беловой и других.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dirty="0" smtClean="0"/>
              <a:t>Творческая мастерская. История возникновения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2133600"/>
            <a:ext cx="8712968" cy="4247728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4400" b="1" dirty="0" smtClean="0">
                <a:latin typeface="Monotype Corsiva" panose="03010101010201010101" pitchFamily="66" charset="0"/>
              </a:rPr>
              <a:t>- 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мастерские творческого письма;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-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мастерские построения знаний;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-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 мастерские по самопознанию;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-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 мастерские отношений и  		ценностных ориентаций;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- проектные мастерские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04664"/>
            <a:ext cx="7756263" cy="1054250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Типы творческих мастерских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4"/>
          <p:cNvSpPr>
            <a:spLocks noChangeArrowheads="1" noChangeShapeType="1" noTextEdit="1"/>
          </p:cNvSpPr>
          <p:nvPr/>
        </p:nvSpPr>
        <p:spPr bwMode="auto">
          <a:xfrm>
            <a:off x="900113" y="260350"/>
            <a:ext cx="734377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FF964F"/>
                  </a:solidFill>
                  <a:round/>
                  <a:headEnd/>
                  <a:tailE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Принципы построения занятий</a:t>
            </a:r>
          </a:p>
          <a:p>
            <a:pPr algn="ctr"/>
            <a:r>
              <a:rPr lang="ru-RU" sz="3600" b="1" kern="10" dirty="0">
                <a:ln w="9525">
                  <a:solidFill>
                    <a:srgbClr val="FF964F"/>
                  </a:solidFill>
                  <a:round/>
                  <a:headEnd/>
                  <a:tailE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в творческих мастерских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275295" y="2552700"/>
            <a:ext cx="48687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занятость всех обучающихся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012138" y="1447629"/>
            <a:ext cx="27363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сотрудничество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180384" y="1432580"/>
            <a:ext cx="36350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совместный поиск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3579813" y="3173413"/>
            <a:ext cx="23281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сотворчество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67544" y="2550090"/>
            <a:ext cx="32808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самостоятельность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2824163" y="1955800"/>
            <a:ext cx="37639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опережающий поиск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900112" y="4509120"/>
            <a:ext cx="7915275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Каждый вносит свой вклад в процесс освоения новых знаний, отрабатывает варианты поведения в ситуации стремления к успеху</a:t>
            </a:r>
            <a:r>
              <a:rPr lang="ru-RU" sz="2800" b="1" dirty="0">
                <a:latin typeface="Monotype Corsiva" panose="03010101010201010101" pitchFamily="66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  <p:bldP spid="11271" grpId="0"/>
      <p:bldP spid="11272" grpId="0"/>
      <p:bldP spid="11273" grpId="0"/>
      <p:bldP spid="11274" grpId="0"/>
      <p:bldP spid="112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4"/>
          <p:cNvSpPr>
            <a:spLocks noChangeArrowheads="1" noChangeShapeType="1" noTextEdit="1"/>
          </p:cNvSpPr>
          <p:nvPr/>
        </p:nvSpPr>
        <p:spPr bwMode="auto">
          <a:xfrm>
            <a:off x="1025861" y="620712"/>
            <a:ext cx="7535528" cy="72005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FF964F"/>
                  </a:solidFill>
                  <a:round/>
                  <a:headEnd/>
                  <a:tailEnd/>
                </a:ln>
                <a:latin typeface="+mj-lt"/>
                <a:cs typeface="Arial"/>
              </a:rPr>
              <a:t>Модели организации творческих групп</a:t>
            </a:r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884238" y="2060575"/>
            <a:ext cx="3168650" cy="6477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rgbClr val="FF0000"/>
                </a:solidFill>
              </a:rPr>
              <a:t>1 модель</a:t>
            </a:r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5219700" y="2133600"/>
            <a:ext cx="3168650" cy="64770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1">
                    <a:lumMod val="75000"/>
                  </a:schemeClr>
                </a:solidFill>
              </a:rPr>
              <a:t>2 модель</a:t>
            </a:r>
          </a:p>
        </p:txBody>
      </p:sp>
      <p:grpSp>
        <p:nvGrpSpPr>
          <p:cNvPr id="12302" name="Group 14"/>
          <p:cNvGrpSpPr>
            <a:grpSpLocks/>
          </p:cNvGrpSpPr>
          <p:nvPr/>
        </p:nvGrpSpPr>
        <p:grpSpPr bwMode="auto">
          <a:xfrm>
            <a:off x="0" y="3236796"/>
            <a:ext cx="2051720" cy="1799745"/>
            <a:chOff x="158" y="1979"/>
            <a:chExt cx="1134" cy="952"/>
          </a:xfrm>
          <a:solidFill>
            <a:srgbClr val="00B0F0"/>
          </a:solidFill>
        </p:grpSpPr>
        <p:sp>
          <p:nvSpPr>
            <p:cNvPr id="2" name="AutoShape 11"/>
            <p:cNvSpPr>
              <a:spLocks noChangeArrowheads="1"/>
            </p:cNvSpPr>
            <p:nvPr/>
          </p:nvSpPr>
          <p:spPr bwMode="auto">
            <a:xfrm rot="10653662">
              <a:off x="158" y="1979"/>
              <a:ext cx="1134" cy="952"/>
            </a:xfrm>
            <a:prstGeom prst="cloudCallout">
              <a:avLst>
                <a:gd name="adj1" fmla="val -43750"/>
                <a:gd name="adj2" fmla="val 70000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ru-RU" altLang="ru-RU"/>
            </a:p>
          </p:txBody>
        </p:sp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295" y="2296"/>
              <a:ext cx="798" cy="34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bg1"/>
                  </a:solidFill>
                </a:rPr>
                <a:t>сильные</a:t>
              </a:r>
              <a:r>
                <a:rPr lang="ru-RU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</a:p>
            <a:p>
              <a:pPr>
                <a:defRPr/>
              </a:pPr>
              <a:r>
                <a:rPr lang="ru-RU" b="1" dirty="0">
                  <a:solidFill>
                    <a:schemeClr val="bg1"/>
                  </a:solidFill>
                </a:rPr>
                <a:t>учащиеся</a:t>
              </a:r>
            </a:p>
          </p:txBody>
        </p:sp>
      </p:grpSp>
      <p:grpSp>
        <p:nvGrpSpPr>
          <p:cNvPr id="12304" name="Group 16"/>
          <p:cNvGrpSpPr>
            <a:grpSpLocks/>
          </p:cNvGrpSpPr>
          <p:nvPr/>
        </p:nvGrpSpPr>
        <p:grpSpPr bwMode="auto">
          <a:xfrm>
            <a:off x="2934902" y="3105952"/>
            <a:ext cx="1800225" cy="1511300"/>
            <a:chOff x="1837" y="1979"/>
            <a:chExt cx="1134" cy="952"/>
          </a:xfrm>
          <a:solidFill>
            <a:srgbClr val="00B0F0"/>
          </a:solidFill>
        </p:grpSpPr>
        <p:sp>
          <p:nvSpPr>
            <p:cNvPr id="3" name="AutoShape 13"/>
            <p:cNvSpPr>
              <a:spLocks noChangeArrowheads="1"/>
            </p:cNvSpPr>
            <p:nvPr/>
          </p:nvSpPr>
          <p:spPr bwMode="auto">
            <a:xfrm rot="10946338" flipH="1">
              <a:off x="1837" y="1979"/>
              <a:ext cx="1134" cy="952"/>
            </a:xfrm>
            <a:prstGeom prst="cloudCallout">
              <a:avLst>
                <a:gd name="adj1" fmla="val -43750"/>
                <a:gd name="adj2" fmla="val 70000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ru-RU" altLang="ru-RU"/>
            </a:p>
          </p:txBody>
        </p:sp>
        <p:sp>
          <p:nvSpPr>
            <p:cNvPr id="4" name="Text Box 10"/>
            <p:cNvSpPr txBox="1">
              <a:spLocks noChangeArrowheads="1"/>
            </p:cNvSpPr>
            <p:nvPr/>
          </p:nvSpPr>
          <p:spPr bwMode="auto">
            <a:xfrm>
              <a:off x="2005" y="2266"/>
              <a:ext cx="817" cy="40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bg1"/>
                  </a:solidFill>
                </a:rPr>
                <a:t>слабые </a:t>
              </a:r>
            </a:p>
            <a:p>
              <a:pPr>
                <a:defRPr/>
              </a:pPr>
              <a:r>
                <a:rPr lang="ru-RU" b="1" dirty="0">
                  <a:solidFill>
                    <a:schemeClr val="bg1"/>
                  </a:solidFill>
                </a:rPr>
                <a:t>учащиеся</a:t>
              </a:r>
            </a:p>
          </p:txBody>
        </p:sp>
      </p:grpSp>
      <p:grpSp>
        <p:nvGrpSpPr>
          <p:cNvPr id="12312" name="Group 24"/>
          <p:cNvGrpSpPr>
            <a:grpSpLocks/>
          </p:cNvGrpSpPr>
          <p:nvPr/>
        </p:nvGrpSpPr>
        <p:grpSpPr bwMode="auto">
          <a:xfrm>
            <a:off x="1566973" y="4136669"/>
            <a:ext cx="2068923" cy="1452571"/>
            <a:chOff x="1173" y="2532"/>
            <a:chExt cx="727" cy="839"/>
          </a:xfrm>
          <a:solidFill>
            <a:srgbClr val="00B0F0"/>
          </a:solidFill>
        </p:grpSpPr>
        <p:sp>
          <p:nvSpPr>
            <p:cNvPr id="12300" name="AutoShape 12"/>
            <p:cNvSpPr>
              <a:spLocks noChangeArrowheads="1"/>
            </p:cNvSpPr>
            <p:nvPr/>
          </p:nvSpPr>
          <p:spPr bwMode="auto">
            <a:xfrm rot="6946227">
              <a:off x="1117" y="2588"/>
              <a:ext cx="839" cy="727"/>
            </a:xfrm>
            <a:prstGeom prst="cloudCallout">
              <a:avLst>
                <a:gd name="adj1" fmla="val -138250"/>
                <a:gd name="adj2" fmla="val 4741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ru-RU" altLang="ru-RU"/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 rot="1239454">
              <a:off x="1318" y="2777"/>
              <a:ext cx="437" cy="34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bg1"/>
                  </a:solidFill>
                </a:rPr>
                <a:t>средние</a:t>
              </a:r>
            </a:p>
            <a:p>
              <a:pPr>
                <a:defRPr/>
              </a:pPr>
              <a:r>
                <a:rPr lang="ru-RU" b="1" dirty="0" smtClean="0">
                  <a:solidFill>
                    <a:schemeClr val="bg1"/>
                  </a:solidFill>
                </a:rPr>
                <a:t>учащиеся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311" name="Group 23"/>
          <p:cNvGrpSpPr>
            <a:grpSpLocks/>
          </p:cNvGrpSpPr>
          <p:nvPr/>
        </p:nvGrpSpPr>
        <p:grpSpPr bwMode="auto">
          <a:xfrm>
            <a:off x="5364088" y="3184524"/>
            <a:ext cx="3149675" cy="2548731"/>
            <a:chOff x="3503" y="2006"/>
            <a:chExt cx="1860" cy="1468"/>
          </a:xfrm>
          <a:solidFill>
            <a:srgbClr val="7030A0"/>
          </a:solidFill>
        </p:grpSpPr>
        <p:sp>
          <p:nvSpPr>
            <p:cNvPr id="12298" name="AutoShape 21"/>
            <p:cNvSpPr>
              <a:spLocks noChangeArrowheads="1"/>
            </p:cNvSpPr>
            <p:nvPr/>
          </p:nvSpPr>
          <p:spPr bwMode="auto">
            <a:xfrm rot="10946338" flipH="1">
              <a:off x="3503" y="2006"/>
              <a:ext cx="1860" cy="1468"/>
            </a:xfrm>
            <a:prstGeom prst="cloudCallout">
              <a:avLst>
                <a:gd name="adj1" fmla="val -10014"/>
                <a:gd name="adj2" fmla="val 63185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ru-RU" altLang="ru-RU"/>
            </a:p>
          </p:txBody>
        </p:sp>
        <p:sp>
          <p:nvSpPr>
            <p:cNvPr id="12310" name="Text Box 22"/>
            <p:cNvSpPr txBox="1">
              <a:spLocks noChangeArrowheads="1"/>
            </p:cNvSpPr>
            <p:nvPr/>
          </p:nvSpPr>
          <p:spPr bwMode="auto">
            <a:xfrm>
              <a:off x="3758" y="2297"/>
              <a:ext cx="1333" cy="85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b="1" dirty="0">
                  <a:solidFill>
                    <a:schemeClr val="bg1"/>
                  </a:solidFill>
                </a:rPr>
                <a:t>Учащиеся делятся на группы, в каждой из которых есть слабые, средние и сильные</a:t>
              </a:r>
            </a:p>
          </p:txBody>
        </p:sp>
      </p:grpSp>
      <p:sp>
        <p:nvSpPr>
          <p:cNvPr id="12313" name="WordArt 25"/>
          <p:cNvSpPr>
            <a:spLocks noChangeArrowheads="1" noChangeShapeType="1" noTextEdit="1"/>
          </p:cNvSpPr>
          <p:nvPr/>
        </p:nvSpPr>
        <p:spPr bwMode="auto">
          <a:xfrm>
            <a:off x="1892849" y="5799119"/>
            <a:ext cx="5184576" cy="731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483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Главная установка -</a:t>
            </a:r>
          </a:p>
          <a:p>
            <a:pPr algn="ctr"/>
            <a:r>
              <a:rPr lang="ru-RU" sz="3600" b="1" i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У С П Е 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5" grpId="0" animBg="1"/>
      <p:bldP spid="123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5112296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800" dirty="0" smtClean="0"/>
              <a:t> </a:t>
            </a:r>
            <a:r>
              <a:rPr lang="ru-RU" sz="2800" b="1" dirty="0" smtClean="0"/>
              <a:t>Первый этап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sz="1800" b="1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002060"/>
                </a:solidFill>
              </a:rPr>
              <a:t>Индуктор</a:t>
            </a:r>
            <a:r>
              <a:rPr lang="ru-RU" sz="1800" dirty="0" smtClean="0"/>
              <a:t> — первое задание в мастерской, мотивирующее дальнейшую деятельность участников. Есть два необходимых условия такого задания. Во-первых, оно должно актуализировать личный опыт каждого, связанный так или иначе (иногда парадоксально) со смыслом дальнейшей деятельности. Во-вторых, задание должно предоставить известный выбор участнику, что создает интерес, внимание, некоторое бессознательное недоумение, а иногда раздражение. Это психологически готовит к дальнейшему движению творческой мысли.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sz="18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7030A0"/>
                </a:solidFill>
              </a:rPr>
              <a:t>Создание творческого продукта </a:t>
            </a:r>
            <a:r>
              <a:rPr lang="ru-RU" sz="1800" dirty="0" smtClean="0"/>
              <a:t>индивидуально или в групповом взаимодействии. Обычно основано на деконструкции и реконструкции. Деконструкция — разрушение, разъединение, рассогласование избранных для работы материалов. Реконструкция позволяет из полученных разрозненных частей, единиц создать целое новое явление,  представление,  знание,   которое необходимо предъявить группе или всем участникам мастерской.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sz="18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«Социализация»,  </a:t>
            </a:r>
            <a:r>
              <a:rPr lang="ru-RU" sz="1800" dirty="0" smtClean="0"/>
              <a:t>т.  е.  предъявление созданного продукта всем участникам (афиширование и чтение текстов, выставка рисунков и т. п.), соединение индивидуальных результатов, коллективная работа. Социализация позволяет понять направление, способы деятельности других участников, соотнести результаты, оценить идеи и гипотезы.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60648"/>
            <a:ext cx="7756263" cy="1054250"/>
          </a:xfrm>
        </p:spPr>
        <p:txBody>
          <a:bodyPr/>
          <a:lstStyle/>
          <a:p>
            <a:pPr eaLnBrk="1" hangingPunct="1"/>
            <a:r>
              <a:rPr lang="ru-RU" altLang="ru-RU" sz="4000" dirty="0" smtClean="0"/>
              <a:t> Алгоритм  работы  мастерской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dirty="0" smtClean="0"/>
              <a:t>Второй этап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Обращение к новой информации </a:t>
            </a:r>
            <a:r>
              <a:rPr lang="ru-RU" sz="2800" dirty="0" smtClean="0"/>
              <a:t>и ее обработка.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sz="28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Корректировка творческого продукта </a:t>
            </a:r>
            <a:r>
              <a:rPr lang="ru-RU" sz="2800" dirty="0" smtClean="0"/>
              <a:t>или создание нового варианта версии, гипотезы и т. п. Групповая или индивидуальная работа.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sz="28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Социализация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sz="2800" dirty="0" smtClean="0">
              <a:solidFill>
                <a:srgbClr val="F2C522"/>
              </a:solidFill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Общая рефлексия </a:t>
            </a:r>
            <a:r>
              <a:rPr lang="ru-RU" sz="2800" dirty="0" smtClean="0"/>
              <a:t>и выход на новую систему проблем.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Алгоритм  работы в мастерской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1259632" y="404812"/>
            <a:ext cx="7200156" cy="115197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FF964F"/>
                  </a:solidFill>
                  <a:round/>
                  <a:headEnd/>
                  <a:tailEnd/>
                </a:ln>
                <a:latin typeface="+mj-lt"/>
                <a:cs typeface="Arial"/>
              </a:rPr>
              <a:t>Алгоритм работы</a:t>
            </a:r>
          </a:p>
          <a:p>
            <a:pPr algn="ctr"/>
            <a:r>
              <a:rPr lang="ru-RU" sz="3600" kern="10" dirty="0">
                <a:ln w="9525">
                  <a:solidFill>
                    <a:srgbClr val="FF964F"/>
                  </a:solidFill>
                  <a:round/>
                  <a:headEnd/>
                  <a:tailEnd/>
                </a:ln>
                <a:latin typeface="+mj-lt"/>
                <a:cs typeface="Arial"/>
              </a:rPr>
              <a:t> творческой мастерской</a:t>
            </a:r>
          </a:p>
        </p:txBody>
      </p:sp>
      <p:sp>
        <p:nvSpPr>
          <p:cNvPr id="13322" name="AutoShape 10"/>
          <p:cNvSpPr>
            <a:spLocks/>
          </p:cNvSpPr>
          <p:nvPr/>
        </p:nvSpPr>
        <p:spPr bwMode="auto">
          <a:xfrm>
            <a:off x="2039190" y="2164329"/>
            <a:ext cx="360363" cy="4392612"/>
          </a:xfrm>
          <a:prstGeom prst="leftBrace">
            <a:avLst>
              <a:gd name="adj1" fmla="val 101578"/>
              <a:gd name="adj2" fmla="val 50019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-11860" y="3675629"/>
            <a:ext cx="205105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/>
              <a:t>Копилка творческих работ</a:t>
            </a:r>
          </a:p>
        </p:txBody>
      </p:sp>
      <p:grpSp>
        <p:nvGrpSpPr>
          <p:cNvPr id="13329" name="Group 17"/>
          <p:cNvGrpSpPr>
            <a:grpSpLocks/>
          </p:cNvGrpSpPr>
          <p:nvPr/>
        </p:nvGrpSpPr>
        <p:grpSpPr bwMode="auto">
          <a:xfrm>
            <a:off x="2472578" y="2019866"/>
            <a:ext cx="6659562" cy="457200"/>
            <a:chOff x="1565" y="1162"/>
            <a:chExt cx="4195" cy="288"/>
          </a:xfrm>
        </p:grpSpPr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1610" y="1162"/>
              <a:ext cx="41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dirty="0"/>
                <a:t>Проблемная ситуация, вопрос, задание.</a:t>
              </a:r>
            </a:p>
          </p:txBody>
        </p:sp>
        <p:sp>
          <p:nvSpPr>
            <p:cNvPr id="15379" name="Oval 12"/>
            <p:cNvSpPr>
              <a:spLocks noChangeArrowheads="1"/>
            </p:cNvSpPr>
            <p:nvPr/>
          </p:nvSpPr>
          <p:spPr bwMode="auto">
            <a:xfrm>
              <a:off x="1565" y="1253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13331" name="Group 19"/>
          <p:cNvGrpSpPr>
            <a:grpSpLocks/>
          </p:cNvGrpSpPr>
          <p:nvPr/>
        </p:nvGrpSpPr>
        <p:grpSpPr bwMode="auto">
          <a:xfrm>
            <a:off x="2399553" y="3532756"/>
            <a:ext cx="6481762" cy="830263"/>
            <a:chOff x="1519" y="2115"/>
            <a:chExt cx="4083" cy="523"/>
          </a:xfrm>
        </p:grpSpPr>
        <p:sp>
          <p:nvSpPr>
            <p:cNvPr id="13319" name="Rectangle 7"/>
            <p:cNvSpPr>
              <a:spLocks noChangeArrowheads="1"/>
            </p:cNvSpPr>
            <p:nvPr/>
          </p:nvSpPr>
          <p:spPr bwMode="auto">
            <a:xfrm>
              <a:off x="1623" y="2115"/>
              <a:ext cx="3979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dirty="0"/>
                <a:t>Соотнесение своей деятельности с деятельностью других.</a:t>
              </a:r>
            </a:p>
          </p:txBody>
        </p:sp>
        <p:sp>
          <p:nvSpPr>
            <p:cNvPr id="15377" name="Oval 13"/>
            <p:cNvSpPr>
              <a:spLocks noChangeArrowheads="1"/>
            </p:cNvSpPr>
            <p:nvPr/>
          </p:nvSpPr>
          <p:spPr bwMode="auto">
            <a:xfrm>
              <a:off x="1519" y="2251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13332" name="Group 20"/>
          <p:cNvGrpSpPr>
            <a:grpSpLocks/>
          </p:cNvGrpSpPr>
          <p:nvPr/>
        </p:nvGrpSpPr>
        <p:grpSpPr bwMode="auto">
          <a:xfrm>
            <a:off x="2399553" y="4426516"/>
            <a:ext cx="6526212" cy="1200150"/>
            <a:chOff x="1519" y="2678"/>
            <a:chExt cx="4111" cy="756"/>
          </a:xfrm>
        </p:grpSpPr>
        <p:sp>
          <p:nvSpPr>
            <p:cNvPr id="13317" name="Rectangle 5"/>
            <p:cNvSpPr>
              <a:spLocks noChangeArrowheads="1"/>
            </p:cNvSpPr>
            <p:nvPr/>
          </p:nvSpPr>
          <p:spPr bwMode="auto">
            <a:xfrm>
              <a:off x="1610" y="2678"/>
              <a:ext cx="4020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ru-RU" sz="2400" dirty="0"/>
                <a:t>Поиск, дальнейшее исследование (обращение к справочникам, учебникам, Интернет- ресурсам). </a:t>
              </a:r>
            </a:p>
          </p:txBody>
        </p:sp>
        <p:sp>
          <p:nvSpPr>
            <p:cNvPr id="15375" name="Oval 14"/>
            <p:cNvSpPr>
              <a:spLocks noChangeArrowheads="1"/>
            </p:cNvSpPr>
            <p:nvPr/>
          </p:nvSpPr>
          <p:spPr bwMode="auto">
            <a:xfrm>
              <a:off x="1519" y="2795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13330" name="Group 18"/>
          <p:cNvGrpSpPr>
            <a:grpSpLocks/>
          </p:cNvGrpSpPr>
          <p:nvPr/>
        </p:nvGrpSpPr>
        <p:grpSpPr bwMode="auto">
          <a:xfrm>
            <a:off x="2399553" y="2524692"/>
            <a:ext cx="6553200" cy="830263"/>
            <a:chOff x="1519" y="1480"/>
            <a:chExt cx="4128" cy="523"/>
          </a:xfrm>
        </p:grpSpPr>
        <p:sp>
          <p:nvSpPr>
            <p:cNvPr id="13318" name="Rectangle 6"/>
            <p:cNvSpPr>
              <a:spLocks noChangeArrowheads="1"/>
            </p:cNvSpPr>
            <p:nvPr/>
          </p:nvSpPr>
          <p:spPr bwMode="auto">
            <a:xfrm>
              <a:off x="1614" y="1480"/>
              <a:ext cx="4033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dirty="0"/>
                <a:t>Работа с материалом </a:t>
              </a:r>
            </a:p>
            <a:p>
              <a:pPr>
                <a:defRPr/>
              </a:pPr>
              <a:r>
                <a:rPr lang="ru-RU" sz="2400" dirty="0"/>
                <a:t>(текст, схемы, краски, модели, проект). </a:t>
              </a:r>
            </a:p>
          </p:txBody>
        </p:sp>
        <p:sp>
          <p:nvSpPr>
            <p:cNvPr id="15373" name="Oval 15"/>
            <p:cNvSpPr>
              <a:spLocks noChangeArrowheads="1"/>
            </p:cNvSpPr>
            <p:nvPr/>
          </p:nvSpPr>
          <p:spPr bwMode="auto">
            <a:xfrm>
              <a:off x="1519" y="1616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13333" name="Group 21"/>
          <p:cNvGrpSpPr>
            <a:grpSpLocks/>
          </p:cNvGrpSpPr>
          <p:nvPr/>
        </p:nvGrpSpPr>
        <p:grpSpPr bwMode="auto">
          <a:xfrm>
            <a:off x="2399553" y="5734619"/>
            <a:ext cx="5930900" cy="830263"/>
            <a:chOff x="1519" y="3502"/>
            <a:chExt cx="3736" cy="523"/>
          </a:xfrm>
        </p:grpSpPr>
        <p:sp>
          <p:nvSpPr>
            <p:cNvPr id="13320" name="Rectangle 8"/>
            <p:cNvSpPr>
              <a:spLocks noChangeArrowheads="1"/>
            </p:cNvSpPr>
            <p:nvPr/>
          </p:nvSpPr>
          <p:spPr bwMode="auto">
            <a:xfrm>
              <a:off x="1610" y="3502"/>
              <a:ext cx="3645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dirty="0"/>
                <a:t>Индивидуальное и коллективное творчество. </a:t>
              </a:r>
            </a:p>
          </p:txBody>
        </p:sp>
        <p:sp>
          <p:nvSpPr>
            <p:cNvPr id="15371" name="Oval 16"/>
            <p:cNvSpPr>
              <a:spLocks noChangeArrowheads="1"/>
            </p:cNvSpPr>
            <p:nvPr/>
          </p:nvSpPr>
          <p:spPr bwMode="auto">
            <a:xfrm>
              <a:off x="1519" y="3657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animBg="1"/>
      <p:bldP spid="133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b="1" dirty="0" smtClean="0">
                <a:latin typeface="Monotype Corsiva" panose="03010101010201010101" pitchFamily="66" charset="0"/>
              </a:rPr>
              <a:t>Активное восприятие обучающимися учебного материала.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b="1" dirty="0" smtClean="0">
                <a:latin typeface="Monotype Corsiva" panose="03010101010201010101" pitchFamily="66" charset="0"/>
              </a:rPr>
              <a:t>Творческое осмысление учебного материала.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b="1" dirty="0" smtClean="0">
                <a:latin typeface="Monotype Corsiva" panose="03010101010201010101" pitchFamily="66" charset="0"/>
              </a:rPr>
              <a:t>Саморазвитие обучающихся.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b="1" dirty="0" smtClean="0">
                <a:latin typeface="Monotype Corsiva" panose="03010101010201010101" pitchFamily="66" charset="0"/>
              </a:rPr>
              <a:t>Повышение интереса к процессу обучения.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b="1" dirty="0" smtClean="0">
                <a:latin typeface="Monotype Corsiva" panose="03010101010201010101" pitchFamily="66" charset="0"/>
              </a:rPr>
              <a:t>Развитие креативности.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b="1" dirty="0" smtClean="0">
                <a:latin typeface="Monotype Corsiva" panose="03010101010201010101" pitchFamily="66" charset="0"/>
              </a:rPr>
              <a:t>Повышения уровня грамотности.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b="1" dirty="0" smtClean="0">
                <a:latin typeface="Monotype Corsiva" panose="03010101010201010101" pitchFamily="66" charset="0"/>
              </a:rPr>
              <a:t>Повышение навыков аргументированного разговора и письма.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b="1" dirty="0" smtClean="0">
                <a:latin typeface="Monotype Corsiva" panose="03010101010201010101" pitchFamily="66" charset="0"/>
              </a:rPr>
              <a:t>Развитие социальной компетенции.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dirty="0" smtClean="0"/>
          </a:p>
        </p:txBody>
      </p:sp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400" dirty="0" smtClean="0">
                <a:solidFill>
                  <a:schemeClr val="tx1"/>
                </a:solidFill>
              </a:rPr>
              <a:t>Задачи технологии творческой мастерской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326</TotalTime>
  <Words>920</Words>
  <Application>Microsoft Office PowerPoint</Application>
  <PresentationFormat>Экран (4:3)</PresentationFormat>
  <Paragraphs>124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Твердый переплет</vt:lpstr>
      <vt:lpstr>Autumn</vt:lpstr>
      <vt:lpstr>Современные образовательные технологии  на уроках литературы.  «Опыт работы в технологии творческих мастерских на уроках литературы»</vt:lpstr>
      <vt:lpstr>Творческая мастерская. История возникновения</vt:lpstr>
      <vt:lpstr>Типы творческих мастерских</vt:lpstr>
      <vt:lpstr>Презентация PowerPoint</vt:lpstr>
      <vt:lpstr>Презентация PowerPoint</vt:lpstr>
      <vt:lpstr> Алгоритм  работы  мастерской</vt:lpstr>
      <vt:lpstr>Алгоритм  работы в мастерской</vt:lpstr>
      <vt:lpstr>Презентация PowerPoint</vt:lpstr>
      <vt:lpstr>Задачи технологии творческой мастерской</vt:lpstr>
      <vt:lpstr>Направления деятельности</vt:lpstr>
      <vt:lpstr>Результаты практической деятельности</vt:lpstr>
      <vt:lpstr>Результаты практической деятельности</vt:lpstr>
      <vt:lpstr>Результаты практической деятельности</vt:lpstr>
      <vt:lpstr>Результаты практической деятельности</vt:lpstr>
      <vt:lpstr>Презентация PowerPoint</vt:lpstr>
      <vt:lpstr>Презентация PowerPoint</vt:lpstr>
      <vt:lpstr>Презентация PowerPoint</vt:lpstr>
    </vt:vector>
  </TitlesOfParts>
  <Company>NhT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образовательные технологии  на уроках литературы. «Творческая мастерская»</dc:title>
  <dc:creator>ДОМ</dc:creator>
  <cp:lastModifiedBy>Админ</cp:lastModifiedBy>
  <cp:revision>32</cp:revision>
  <dcterms:created xsi:type="dcterms:W3CDTF">2010-11-05T03:19:46Z</dcterms:created>
  <dcterms:modified xsi:type="dcterms:W3CDTF">2015-03-30T18:10:54Z</dcterms:modified>
</cp:coreProperties>
</file>