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7" r:id="rId1"/>
  </p:sldMasterIdLst>
  <p:sldIdLst>
    <p:sldId id="256" r:id="rId2"/>
    <p:sldId id="282" r:id="rId3"/>
    <p:sldId id="288" r:id="rId4"/>
    <p:sldId id="289" r:id="rId5"/>
    <p:sldId id="287" r:id="rId6"/>
    <p:sldId id="290" r:id="rId7"/>
    <p:sldId id="291" r:id="rId8"/>
    <p:sldId id="268" r:id="rId9"/>
    <p:sldId id="292" r:id="rId10"/>
    <p:sldId id="293" r:id="rId11"/>
    <p:sldId id="294" r:id="rId12"/>
    <p:sldId id="295" r:id="rId13"/>
    <p:sldId id="296" r:id="rId14"/>
    <p:sldId id="284" r:id="rId15"/>
    <p:sldId id="297" r:id="rId16"/>
    <p:sldId id="299" r:id="rId17"/>
    <p:sldId id="298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192D75"/>
    <a:srgbClr val="000000"/>
    <a:srgbClr val="003366"/>
    <a:srgbClr val="E42A1C"/>
    <a:srgbClr val="33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65" autoAdjust="0"/>
    <p:restoredTop sz="94660" autoAdjust="0"/>
  </p:normalViewPr>
  <p:slideViewPr>
    <p:cSldViewPr showGuides="1">
      <p:cViewPr>
        <p:scale>
          <a:sx n="80" d="100"/>
          <a:sy n="80" d="100"/>
        </p:scale>
        <p:origin x="-156" y="-5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8058CA4D-956A-453A-9E94-26FA7B34D1D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8A4F6-AC60-40B5-88F3-18DB6CE0DE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8A36D4-915B-4CDA-AADE-3B051784C4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86E1DA21-1BB5-4067-B1B1-42A03CA887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39998-7C37-4935-A1E1-DF6744D09F3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07B893-CFD7-46C2-A3B7-C338B414CE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FA7A1681-F5A7-4682-8823-2C91CB6A2A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50699E-D68B-48D0-AE8C-7426C2EB6E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91F0C8-F793-4442-A5F4-B3BEDB0F66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DA2FD6-49E7-413E-BC5B-2D9EDEAA89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A483C1-83B9-4C1A-8409-20B285F564D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010A822-93E4-43F1-8EF0-5B1F04F12E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Work\&#1042;&#1077;&#1088;&#1072;\&#1042;&#1077;&#1088;&#1072;%202014-2015\&#1059;&#1088;&#1086;&#1082;\&#1055;&#1088;&#1077;&#1079;&#1077;&#1085;&#1090;&#1072;&#1094;&#1080;&#1103;%20&#1082;%20&#1091;&#1088;&#1086;&#1082;&#1091;\03%20-%20&#1057;.&#1040;.%20&#1045;&#1089;&#1077;&#1085;&#1080;&#1085;%20%20&#1041;&#1072;&#1073;&#1091;&#1096;&#1082;&#1080;&#1085;&#1099;%20&#1089;&#1082;&#1072;&#1079;&#1082;&#1080;%20.mp3" TargetMode="Externa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71480"/>
            <a:ext cx="7772400" cy="1470025"/>
          </a:xfrm>
        </p:spPr>
        <p:txBody>
          <a:bodyPr/>
          <a:lstStyle/>
          <a:p>
            <a:pPr algn="ctr" eaLnBrk="1" hangingPunct="1"/>
            <a:r>
              <a:rPr lang="ru-RU" sz="42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Урок литературного чтения в 4 классе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5984" y="3714752"/>
            <a:ext cx="5857916" cy="571504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Учитель:     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Федченко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В.Б.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71736" y="5857892"/>
            <a:ext cx="400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Санкт-Петербург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7620" y="6286521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2015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7686" y="4500570"/>
            <a:ext cx="4643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ГБСКОУ №131 Красносельского района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79748" y="2505670"/>
            <a:ext cx="7784503" cy="923330"/>
          </a:xfrm>
          <a:prstGeom prst="rect">
            <a:avLst/>
          </a:prstGeom>
          <a:noFill/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Бабушкины</a:t>
            </a:r>
            <a:r>
              <a:rPr lang="ru-RU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сказки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357166"/>
            <a:ext cx="7000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Из автобиографии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1071546"/>
            <a:ext cx="864399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«Стихи начал слагать рано. Толчки давала к этому бабка. Она рассказывала сказки. Некоторые сказки с плохими концами мне не нравились, и я  их переделывал на свой лад Стихи начал писать, подражая частушкам.»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3429000"/>
            <a:ext cx="86439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«Дедушка пел мне песни старые, такие тягучие, заунывные. По субботам и воскресеньям он рассказывал мне библию и священную историю.»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357166"/>
            <a:ext cx="7000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Истоки поэзии Сергея Есенина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00951"/>
            <a:ext cx="3579437" cy="4256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285860"/>
            <a:ext cx="285752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абушкины сказк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9864" y="731433"/>
            <a:ext cx="7000924" cy="60067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1538" y="142852"/>
            <a:ext cx="7000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Бабушкины сказки</a:t>
            </a:r>
            <a:endParaRPr lang="ru-RU" sz="2800" dirty="0" smtClean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03 - С.А. Есенин  Бабушкины сказки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8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357166"/>
            <a:ext cx="700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Словарная работа</a:t>
            </a:r>
            <a:endParaRPr lang="ru-RU" sz="3200" dirty="0" smtClean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42844" y="1500150"/>
            <a:ext cx="8858312" cy="535785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buClr>
                <a:schemeClr val="accent1"/>
              </a:buClr>
              <a:buSzPct val="70000"/>
            </a:pP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По </a:t>
            </a: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задворкам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 – 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задворки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–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часть крестьянского двора за домом, место за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двором</a:t>
            </a:r>
          </a:p>
          <a:p>
            <a:pPr marL="342900" lvl="0" indent="-342900">
              <a:buClr>
                <a:schemeClr val="accent1"/>
              </a:buClr>
              <a:buSzPct val="70000"/>
            </a:pPr>
            <a:endParaRPr lang="ru-RU" sz="2800" dirty="0" smtClean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  <a:p>
            <a:pPr marL="342900" lvl="0" indent="-342900">
              <a:buClr>
                <a:schemeClr val="accent1"/>
              </a:buClr>
              <a:buSzPct val="70000"/>
            </a:pP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Разухабистой гурьбой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 – молодцеватой,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задорной толпой</a:t>
            </a:r>
          </a:p>
          <a:p>
            <a:pPr marL="342900" lvl="0" indent="-342900">
              <a:buClr>
                <a:schemeClr val="accent1"/>
              </a:buClr>
              <a:buSzPct val="70000"/>
            </a:pPr>
            <a:endParaRPr lang="ru-RU" sz="2800" dirty="0" smtClean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  <a:p>
            <a:pPr marL="342900" indent="-342900">
              <a:buClr>
                <a:schemeClr val="accent1"/>
              </a:buClr>
              <a:buSzPct val="70000"/>
            </a:pP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Опостылеть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 –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надоесть</a:t>
            </a:r>
          </a:p>
          <a:p>
            <a:pPr marL="342900" lvl="0" indent="-342900">
              <a:buClr>
                <a:schemeClr val="accent1"/>
              </a:buClr>
              <a:buSzPct val="70000"/>
            </a:pPr>
            <a:endParaRPr lang="ru-RU" sz="2800" dirty="0" smtClean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  <a:p>
            <a:pPr marL="342900" lvl="0" indent="-342900">
              <a:buClr>
                <a:schemeClr val="accent1"/>
              </a:buClr>
              <a:buSzPct val="70000"/>
            </a:pP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Салазки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–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маленькие деревянные ручные санки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28604"/>
            <a:ext cx="9144000" cy="928694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Как правильно читать стихотворение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09600" indent="-609600" eaLnBrk="1" hangingPunct="1">
              <a:buClr>
                <a:schemeClr val="accent1">
                  <a:lumMod val="75000"/>
                </a:schemeClr>
              </a:buClr>
              <a:buFont typeface="Wingdings" pitchFamily="2" charset="2"/>
              <a:buAutoNum type="arabicPeriod"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Нужно представить в воображении картины, которые описал поэт</a:t>
            </a:r>
          </a:p>
          <a:p>
            <a:pPr marL="609600" indent="-609600">
              <a:buClr>
                <a:schemeClr val="accent1">
                  <a:lumMod val="75000"/>
                </a:schemeClr>
              </a:buClr>
              <a:buFont typeface="Wingdings" pitchFamily="2" charset="2"/>
              <a:buAutoNum type="arabicPeriod"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Произносить стихи в два раза медленнее, чем говоришь в жизни</a:t>
            </a:r>
          </a:p>
          <a:p>
            <a:pPr marL="609600" indent="-609600">
              <a:buClr>
                <a:schemeClr val="accent1">
                  <a:lumMod val="75000"/>
                </a:schemeClr>
              </a:buClr>
              <a:buFont typeface="Wingdings" pitchFamily="2" charset="2"/>
              <a:buAutoNum type="arabicPeriod"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Соблюдать знаки препинания</a:t>
            </a:r>
          </a:p>
          <a:p>
            <a:pPr marL="609600" indent="-609600">
              <a:buClr>
                <a:schemeClr val="accent1">
                  <a:lumMod val="75000"/>
                </a:schemeClr>
              </a:buClr>
              <a:buFont typeface="Wingdings" pitchFamily="2" charset="2"/>
              <a:buAutoNum type="arabicPeriod"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При чтении постараться передать настроение, чувства, эмоции с помощью силы голоса, смыслового ударения, мимики и жестов, интонации</a:t>
            </a:r>
          </a:p>
          <a:p>
            <a:pPr marL="609600" indent="-609600" eaLnBrk="1" hangingPunct="1"/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357166"/>
            <a:ext cx="700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Домашнее задание</a:t>
            </a:r>
            <a:endParaRPr lang="ru-RU" sz="3200" dirty="0" smtClean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785926"/>
            <a:ext cx="8572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800" dirty="0" smtClean="0">
                <a:solidFill>
                  <a:srgbClr val="192D75"/>
                </a:solidFill>
                <a:latin typeface="Arial Black" pitchFamily="34" charset="0"/>
              </a:rPr>
              <a:t> Выучить  </a:t>
            </a:r>
            <a:r>
              <a:rPr lang="ru-RU" sz="2800" dirty="0" smtClean="0">
                <a:solidFill>
                  <a:srgbClr val="192D75"/>
                </a:solidFill>
                <a:latin typeface="Arial Black" pitchFamily="34" charset="0"/>
              </a:rPr>
              <a:t>стихотворение </a:t>
            </a:r>
            <a:endParaRPr lang="ru-RU" sz="2800" dirty="0" smtClean="0">
              <a:solidFill>
                <a:srgbClr val="192D75"/>
              </a:solidFill>
              <a:latin typeface="Arial Black" pitchFamily="34" charset="0"/>
            </a:endParaRPr>
          </a:p>
          <a:p>
            <a:r>
              <a:rPr lang="ru-RU" sz="2800" dirty="0" smtClean="0">
                <a:solidFill>
                  <a:srgbClr val="192D75"/>
                </a:solidFill>
                <a:latin typeface="Arial Black" pitchFamily="34" charset="0"/>
              </a:rPr>
              <a:t> </a:t>
            </a:r>
            <a:r>
              <a:rPr lang="ru-RU" sz="2800" dirty="0" smtClean="0">
                <a:solidFill>
                  <a:srgbClr val="192D75"/>
                </a:solidFill>
                <a:latin typeface="Arial Black" pitchFamily="34" charset="0"/>
              </a:rPr>
              <a:t> «</a:t>
            </a:r>
            <a:r>
              <a:rPr lang="ru-RU" sz="2800" dirty="0" smtClean="0">
                <a:solidFill>
                  <a:srgbClr val="192D75"/>
                </a:solidFill>
                <a:latin typeface="Arial Black" pitchFamily="34" charset="0"/>
              </a:rPr>
              <a:t>Бабушкины сказки» </a:t>
            </a:r>
            <a:r>
              <a:rPr lang="ru-RU" sz="2800" dirty="0" smtClean="0">
                <a:solidFill>
                  <a:srgbClr val="192D75"/>
                </a:solidFill>
                <a:latin typeface="Arial Black" pitchFamily="34" charset="0"/>
              </a:rPr>
              <a:t>наизусть</a:t>
            </a:r>
            <a:endParaRPr lang="ru-RU" sz="2800" dirty="0" smtClean="0">
              <a:solidFill>
                <a:srgbClr val="192D75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3143248"/>
            <a:ext cx="6643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192D75"/>
                </a:solidFill>
                <a:latin typeface="Arial Black" pitchFamily="34" charset="0"/>
              </a:rPr>
              <a:t>- Найти </a:t>
            </a:r>
            <a:r>
              <a:rPr lang="ru-RU" sz="2800" dirty="0" smtClean="0">
                <a:solidFill>
                  <a:srgbClr val="192D75"/>
                </a:solidFill>
                <a:latin typeface="Arial Black" pitchFamily="34" charset="0"/>
              </a:rPr>
              <a:t>другие стихи Есенина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158" y="4143380"/>
            <a:ext cx="75009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800" dirty="0" smtClean="0">
                <a:solidFill>
                  <a:srgbClr val="192D75"/>
                </a:solidFill>
                <a:latin typeface="Arial Black" pitchFamily="34" charset="0"/>
              </a:rPr>
              <a:t> Нарисовать </a:t>
            </a:r>
            <a:r>
              <a:rPr lang="ru-RU" sz="2800" dirty="0" smtClean="0">
                <a:solidFill>
                  <a:srgbClr val="192D75"/>
                </a:solidFill>
                <a:latin typeface="Arial Black" pitchFamily="34" charset="0"/>
              </a:rPr>
              <a:t>иллюстрации </a:t>
            </a:r>
            <a:r>
              <a:rPr lang="ru-RU" sz="2800" dirty="0" smtClean="0">
                <a:solidFill>
                  <a:srgbClr val="192D75"/>
                </a:solidFill>
                <a:latin typeface="Arial Black" pitchFamily="34" charset="0"/>
              </a:rPr>
              <a:t>к</a:t>
            </a:r>
          </a:p>
          <a:p>
            <a:r>
              <a:rPr lang="ru-RU" sz="2800" dirty="0" smtClean="0">
                <a:solidFill>
                  <a:srgbClr val="192D75"/>
                </a:solidFill>
                <a:latin typeface="Arial Black" pitchFamily="34" charset="0"/>
              </a:rPr>
              <a:t> </a:t>
            </a:r>
            <a:r>
              <a:rPr lang="ru-RU" sz="2800" dirty="0" smtClean="0">
                <a:solidFill>
                  <a:srgbClr val="192D75"/>
                </a:solidFill>
                <a:latin typeface="Arial Black" pitchFamily="34" charset="0"/>
              </a:rPr>
              <a:t> </a:t>
            </a:r>
            <a:r>
              <a:rPr lang="ru-RU" sz="2800" dirty="0" smtClean="0">
                <a:solidFill>
                  <a:srgbClr val="192D75"/>
                </a:solidFill>
                <a:latin typeface="Arial Black" pitchFamily="34" charset="0"/>
              </a:rPr>
              <a:t>стихам Есенина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357166"/>
            <a:ext cx="700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Итог урока</a:t>
            </a:r>
            <a:endParaRPr lang="ru-RU" sz="3200" dirty="0" smtClean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8662" y="2357430"/>
            <a:ext cx="7929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192D75"/>
                </a:solidFill>
                <a:latin typeface="Arial Black" pitchFamily="34" charset="0"/>
              </a:rPr>
              <a:t>П</a:t>
            </a:r>
            <a:r>
              <a:rPr lang="ru-RU" sz="2400" dirty="0" smtClean="0">
                <a:solidFill>
                  <a:srgbClr val="192D75"/>
                </a:solidFill>
                <a:latin typeface="Arial Black" pitchFamily="34" charset="0"/>
              </a:rPr>
              <a:t>ознакомились со сведениями </a:t>
            </a:r>
            <a:r>
              <a:rPr lang="ru-RU" sz="2400" dirty="0" smtClean="0">
                <a:solidFill>
                  <a:srgbClr val="192D75"/>
                </a:solidFill>
                <a:latin typeface="Arial Black" pitchFamily="34" charset="0"/>
              </a:rPr>
              <a:t>из биографии С.А</a:t>
            </a:r>
            <a:r>
              <a:rPr lang="ru-RU" sz="2400" dirty="0" smtClean="0">
                <a:solidFill>
                  <a:srgbClr val="192D75"/>
                </a:solidFill>
                <a:latin typeface="Arial Black" pitchFamily="34" charset="0"/>
              </a:rPr>
              <a:t>. Есенина </a:t>
            </a:r>
            <a:r>
              <a:rPr lang="ru-RU" sz="2400" dirty="0" smtClean="0">
                <a:solidFill>
                  <a:srgbClr val="192D75"/>
                </a:solidFill>
                <a:latin typeface="Arial Black" pitchFamily="34" charset="0"/>
              </a:rPr>
              <a:t>и с его произведением «Бабушкины сказки»</a:t>
            </a:r>
            <a:endParaRPr lang="ru-RU" sz="2400" dirty="0">
              <a:solidFill>
                <a:srgbClr val="192D75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62" y="3857628"/>
            <a:ext cx="7500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192D75"/>
                </a:solidFill>
                <a:latin typeface="Arial Black" pitchFamily="34" charset="0"/>
              </a:rPr>
              <a:t>Учились </a:t>
            </a:r>
            <a:r>
              <a:rPr lang="ru-RU" sz="2400" dirty="0" smtClean="0">
                <a:solidFill>
                  <a:srgbClr val="192D75"/>
                </a:solidFill>
                <a:latin typeface="Arial Black" pitchFamily="34" charset="0"/>
              </a:rPr>
              <a:t>выразительно читать стихотворение «Бабушкины сказки»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4381" y="5072074"/>
            <a:ext cx="7215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192D75"/>
                </a:solidFill>
                <a:latin typeface="Arial Black" pitchFamily="34" charset="0"/>
              </a:rPr>
              <a:t>Учились </a:t>
            </a:r>
            <a:r>
              <a:rPr lang="ru-RU" sz="2400" dirty="0" smtClean="0">
                <a:solidFill>
                  <a:srgbClr val="192D75"/>
                </a:solidFill>
                <a:latin typeface="Arial Black" pitchFamily="34" charset="0"/>
              </a:rPr>
              <a:t>анализировать стихотворный текст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282" y="1428736"/>
            <a:ext cx="3786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0099"/>
                </a:solidFill>
                <a:latin typeface="Arial Black" pitchFamily="34" charset="0"/>
              </a:rPr>
              <a:t>На уроке мы:</a:t>
            </a:r>
            <a:endParaRPr lang="ru-RU" sz="28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357166"/>
            <a:ext cx="700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Синквейн</a:t>
            </a:r>
            <a:endParaRPr lang="ru-RU" sz="3200" dirty="0" smtClean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1428736"/>
            <a:ext cx="85725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1-я строчка</a:t>
            </a:r>
            <a:r>
              <a:rPr lang="ru-RU" sz="2400" dirty="0" smtClean="0">
                <a:solidFill>
                  <a:srgbClr val="192D75"/>
                </a:solidFill>
                <a:latin typeface="Arial Black" pitchFamily="34" charset="0"/>
              </a:rPr>
              <a:t> – 1 имя существительное</a:t>
            </a:r>
          </a:p>
          <a:p>
            <a:endParaRPr lang="ru-RU" sz="2400" dirty="0" smtClean="0">
              <a:solidFill>
                <a:srgbClr val="192D75"/>
              </a:solidFill>
              <a:latin typeface="Arial Black" pitchFamily="34" charset="0"/>
            </a:endParaRPr>
          </a:p>
          <a:p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2-я строчка </a:t>
            </a:r>
            <a:r>
              <a:rPr lang="ru-RU" sz="2400" dirty="0" smtClean="0">
                <a:solidFill>
                  <a:srgbClr val="192D75"/>
                </a:solidFill>
                <a:latin typeface="Arial Black" pitchFamily="34" charset="0"/>
              </a:rPr>
              <a:t>– 2 имени прилагательных</a:t>
            </a:r>
          </a:p>
          <a:p>
            <a:endParaRPr lang="ru-RU" sz="2400" dirty="0" smtClean="0">
              <a:solidFill>
                <a:srgbClr val="192D75"/>
              </a:solidFill>
              <a:latin typeface="Arial Black" pitchFamily="34" charset="0"/>
            </a:endParaRPr>
          </a:p>
          <a:p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3-я строчка </a:t>
            </a:r>
            <a:r>
              <a:rPr lang="ru-RU" sz="2400" dirty="0" smtClean="0">
                <a:solidFill>
                  <a:srgbClr val="192D75"/>
                </a:solidFill>
                <a:latin typeface="Arial Black" pitchFamily="34" charset="0"/>
              </a:rPr>
              <a:t>– 3 глагола, которые характеризуют</a:t>
            </a:r>
          </a:p>
          <a:p>
            <a:r>
              <a:rPr lang="ru-RU" sz="2400" dirty="0" smtClean="0">
                <a:solidFill>
                  <a:srgbClr val="192D75"/>
                </a:solidFill>
                <a:latin typeface="Arial Black" pitchFamily="34" charset="0"/>
              </a:rPr>
              <a:t> </a:t>
            </a:r>
            <a:r>
              <a:rPr lang="ru-RU" sz="2400" dirty="0" smtClean="0">
                <a:solidFill>
                  <a:srgbClr val="192D75"/>
                </a:solidFill>
                <a:latin typeface="Arial Black" pitchFamily="34" charset="0"/>
              </a:rPr>
              <a:t>                      действия предмета </a:t>
            </a:r>
          </a:p>
          <a:p>
            <a:endParaRPr lang="ru-RU" sz="2400" dirty="0" smtClean="0">
              <a:solidFill>
                <a:srgbClr val="192D75"/>
              </a:solidFill>
              <a:latin typeface="Arial Black" pitchFamily="34" charset="0"/>
            </a:endParaRPr>
          </a:p>
          <a:p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4-я строка </a:t>
            </a:r>
            <a:r>
              <a:rPr lang="ru-RU" sz="2400" dirty="0" smtClean="0">
                <a:solidFill>
                  <a:srgbClr val="192D75"/>
                </a:solidFill>
                <a:latin typeface="Arial Black" pitchFamily="34" charset="0"/>
              </a:rPr>
              <a:t>– фраза из 4 слов, основная мысль</a:t>
            </a:r>
          </a:p>
          <a:p>
            <a:endParaRPr lang="ru-RU" sz="2400" dirty="0" smtClean="0">
              <a:solidFill>
                <a:srgbClr val="192D75"/>
              </a:solidFill>
              <a:latin typeface="Arial Black" pitchFamily="34" charset="0"/>
            </a:endParaRPr>
          </a:p>
          <a:p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5-я строчка </a:t>
            </a:r>
            <a:r>
              <a:rPr lang="ru-RU" sz="2400" dirty="0" smtClean="0">
                <a:solidFill>
                  <a:srgbClr val="192D75"/>
                </a:solidFill>
                <a:latin typeface="Arial Black" pitchFamily="34" charset="0"/>
              </a:rPr>
              <a:t>– синоним к первому слову, другое</a:t>
            </a:r>
          </a:p>
          <a:p>
            <a:r>
              <a:rPr lang="ru-RU" sz="2400" dirty="0" smtClean="0">
                <a:solidFill>
                  <a:srgbClr val="192D75"/>
                </a:solidFill>
                <a:latin typeface="Arial Black" pitchFamily="34" charset="0"/>
              </a:rPr>
              <a:t> </a:t>
            </a:r>
            <a:r>
              <a:rPr lang="ru-RU" sz="2400" dirty="0" smtClean="0">
                <a:solidFill>
                  <a:srgbClr val="192D75"/>
                </a:solidFill>
                <a:latin typeface="Arial Black" pitchFamily="34" charset="0"/>
              </a:rPr>
              <a:t>                      название</a:t>
            </a:r>
            <a:endParaRPr lang="ru-RU" sz="2400" dirty="0">
              <a:solidFill>
                <a:srgbClr val="192D75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457200"/>
            <a:ext cx="8572560" cy="838200"/>
          </a:xfrm>
        </p:spPr>
        <p:txBody>
          <a:bodyPr/>
          <a:lstStyle/>
          <a:p>
            <a:pPr algn="ctr" eaLnBrk="1" hangingPunct="1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Речевая разминка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285852" y="1785927"/>
            <a:ext cx="7429552" cy="292895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Я сегодня быстро встал,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В школу рано прибежал.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Очень я хочу учиться,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Не лениться, а трудиться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.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Задание: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3108" y="571480"/>
            <a:ext cx="67866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Прочитайте записанные на доске фамилии авторов. Составьте из них две группы. В каждой из них должны быть авторы, в творчестве которых преобладает один и тот же жанр.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00" y="3429000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А.С. Пушкин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4286256"/>
            <a:ext cx="371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Е.А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. Благинина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0100" y="5072074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В.А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. Осеева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86380" y="3429000"/>
            <a:ext cx="371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В.В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. Бианки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86380" y="4286256"/>
            <a:ext cx="371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Н.Н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. Носов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86380" y="5072074"/>
            <a:ext cx="371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А.А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. Фет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214546" y="2714620"/>
            <a:ext cx="6715172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350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Проверь себя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3429000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А.С. Пушкин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5072074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Е.А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. Благинина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0" y="4214818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В.А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. Осеева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0" y="3429000"/>
            <a:ext cx="4429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В.В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. Бианки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0" y="5072074"/>
            <a:ext cx="4429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Н.Н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. Носов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4282" y="4286256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А.А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. Фет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143108" y="928670"/>
            <a:ext cx="6715172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14282" y="2500306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Поэты: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4282" y="5929330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0099"/>
                </a:solidFill>
                <a:latin typeface="Arial Black" pitchFamily="34" charset="0"/>
              </a:rPr>
              <a:t>Они пишут стихи</a:t>
            </a:r>
            <a:endParaRPr lang="ru-RU" sz="2800" dirty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0" y="2500306"/>
            <a:ext cx="350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0099"/>
                </a:solidFill>
                <a:latin typeface="Arial Black" pitchFamily="34" charset="0"/>
              </a:rPr>
              <a:t>Писатели:</a:t>
            </a:r>
            <a:endParaRPr lang="ru-RU" sz="2800" dirty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0" y="5929330"/>
            <a:ext cx="4429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0099"/>
                </a:solidFill>
                <a:latin typeface="Arial Black" pitchFamily="34" charset="0"/>
              </a:rPr>
              <a:t>Они пишут рассказы</a:t>
            </a:r>
            <a:endParaRPr lang="ru-RU" sz="2800" dirty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28728" y="4071942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C00000"/>
                </a:solidFill>
                <a:latin typeface="Arial Black" pitchFamily="34" charset="0"/>
              </a:rPr>
              <a:t>1</a:t>
            </a:r>
            <a:endParaRPr lang="ru-RU" sz="1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10250" y="4071942"/>
            <a:ext cx="342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C00000"/>
                </a:solidFill>
                <a:latin typeface="Arial Black" pitchFamily="34" charset="0"/>
              </a:rPr>
              <a:t>2</a:t>
            </a:r>
            <a:endParaRPr lang="ru-RU" sz="1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1238" y="4071942"/>
            <a:ext cx="2809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C00000"/>
                </a:solidFill>
                <a:latin typeface="Arial Black" pitchFamily="34" charset="0"/>
              </a:rPr>
              <a:t>3</a:t>
            </a:r>
            <a:endParaRPr lang="ru-RU" sz="1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85984" y="4857760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C00000"/>
                </a:solidFill>
                <a:latin typeface="Arial Black" pitchFamily="34" charset="0"/>
              </a:rPr>
              <a:t>4</a:t>
            </a:r>
            <a:endParaRPr lang="ru-RU" sz="1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00297" y="4857760"/>
            <a:ext cx="5381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C00000"/>
                </a:solidFill>
                <a:latin typeface="Arial Black" pitchFamily="34" charset="0"/>
              </a:rPr>
              <a:t>5</a:t>
            </a:r>
            <a:endParaRPr lang="ru-RU" sz="1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57488" y="4857760"/>
            <a:ext cx="357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C00000"/>
                </a:solidFill>
                <a:latin typeface="Arial Black" pitchFamily="34" charset="0"/>
              </a:rPr>
              <a:t>6</a:t>
            </a:r>
            <a:endParaRPr lang="ru-RU" sz="16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senin (1)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29124" y="126060"/>
            <a:ext cx="4249326" cy="57318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" y="2000240"/>
            <a:ext cx="4571999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Сергей</a:t>
            </a:r>
          </a:p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Александрович</a:t>
            </a:r>
          </a:p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Есенин</a:t>
            </a:r>
          </a:p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(1895 – 1925)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5857892"/>
            <a:ext cx="8715436" cy="707886"/>
          </a:xfrm>
          <a:prstGeom prst="rect">
            <a:avLst/>
          </a:prstGeom>
          <a:noFill/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«Бабушкины</a:t>
            </a:r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сказки»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8596" y="571480"/>
            <a:ext cx="8429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Какие образы (ассоциации) возникают у вас, когда вы слышите имя «Сергей Есенин»?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2000240"/>
            <a:ext cx="8686800" cy="457203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</a:rPr>
              <a:t>             В этом имени – слово «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</a:rPr>
              <a:t>есень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</a:rPr>
              <a:t>».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</a:rPr>
              <a:t>	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         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</a:rPr>
              <a:t>Осень, ясень, осенний цвет.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</a:rPr>
              <a:t>		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</a:rPr>
              <a:t>   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</a:rPr>
              <a:t>Что – то есть в нем от русских песен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</a:rPr>
              <a:t>		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</a:rPr>
              <a:t>   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</a:rPr>
              <a:t>Поднебесье, тихие веси, сень берёзы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</a:rPr>
              <a:t>		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</a:rPr>
              <a:t>   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</a:rPr>
              <a:t>И синь рассвет.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</a:rPr>
              <a:t>		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</a:rPr>
              <a:t>   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</a:rPr>
              <a:t>Что-то есть в нём и от весенней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</a:rPr>
              <a:t>		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</a:rPr>
              <a:t>   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</a:rPr>
              <a:t>Грусти, юности, чистоты…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</a:rPr>
              <a:t>		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</a:rPr>
              <a:t>   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</a:rPr>
              <a:t>Только скажут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</a:rPr>
              <a:t>		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</a:rPr>
              <a:t>   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</a:rPr>
              <a:t>«Сергей Есенин»,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</a:rPr>
              <a:t>		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</a:rPr>
              <a:t>   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</a:rPr>
              <a:t>Всей России встают черты…</a:t>
            </a:r>
          </a:p>
          <a:p>
            <a:pPr marL="342900" marR="0" lvl="0" indent="-342900" algn="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 Black" pitchFamily="34" charset="0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</a:rPr>
              <a:t>(Н.Браун)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252" y="214290"/>
            <a:ext cx="89896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Родина поэта — село Константиново расположено на холмистом берегу реки Оки, недалеко от старинного русского города Рязани.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275" y="1500174"/>
            <a:ext cx="8553450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сканирование0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953" y="166256"/>
            <a:ext cx="8876357" cy="5513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28662" y="6072206"/>
            <a:ext cx="750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Дом, в котором родился и жил поэт 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508000"/>
            <a:ext cx="3975100" cy="584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28596" y="714357"/>
            <a:ext cx="35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Родители поэта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8596" y="2000240"/>
            <a:ext cx="4143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Мать –  Татьяна </a:t>
            </a: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             Федоровна </a:t>
            </a: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             Есенина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3714752"/>
            <a:ext cx="4143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Отец –  Александр  </a:t>
            </a: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             Никитич </a:t>
            </a: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             Есенин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5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007DEA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1068</TotalTime>
  <Words>465</Words>
  <Application>Microsoft Office PowerPoint</Application>
  <PresentationFormat>Экран (4:3)</PresentationFormat>
  <Paragraphs>104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Урок литературного чтения в 4 классе</vt:lpstr>
      <vt:lpstr>Речевая разминка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Как правильно читать стихотворение</vt:lpstr>
      <vt:lpstr>Слайд 15</vt:lpstr>
      <vt:lpstr>Слайд 16</vt:lpstr>
      <vt:lpstr>Слайд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литературного чтения в 4 классе</dc:title>
  <dc:creator>1</dc:creator>
  <cp:lastModifiedBy>Rozhko Y</cp:lastModifiedBy>
  <cp:revision>20</cp:revision>
  <dcterms:created xsi:type="dcterms:W3CDTF">2009-01-21T18:36:22Z</dcterms:created>
  <dcterms:modified xsi:type="dcterms:W3CDTF">2015-02-03T21:02:27Z</dcterms:modified>
</cp:coreProperties>
</file>