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7" r:id="rId12"/>
    <p:sldId id="265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69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609F69-2284-424F-A1F3-3CBEEEF8C82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3A053C-D5E9-494E-9A8F-F8074DC395E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BE6E8-3C9C-4A7E-9FCA-2EEF37B980D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C9D010-D503-4D2D-9F72-05BE471365D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14AECD-77FE-4C72-B03E-8FFC707ED9C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2DFC68-AE90-4C4B-BD07-F25FF75B41D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5E355C-E54D-4D5F-8E80-7CFAB190961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8CE21D-56C8-4B4C-B3C7-E92C72139AD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DDFCFC-EA69-4647-A600-CBFA2A9BD2E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AEC6E0-EC3E-4E94-8266-67EFF2F2B54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B4C309-1A6D-4DD9-B1D1-878284FFCE5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3C85C15-38DF-40BF-A4BA-EADE9E73BA6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mages.yandex.ru/yandsearch?p=1&amp;text=%D0%BA%D0%B0%D1%80%D1%82%D0%B8%D0%BD%D0%BA%D0%B8%20%D1%85%D0%B8%D0%BC%D0%B8%D1%8F&amp;noreask=1&amp;img_url=http://www.topdelo.ru/sklad/pic/ecodom/bit_himia_234.jpg&amp;pos=45&amp;rpt=simage&amp;lr=10944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images.yandex.ru/yandsearch?p=1&amp;text=%D0%BA%D0%B0%D1%80%D1%82%D0%B8%D0%BD%D0%BA%D0%B8%20%D1%85%D0%B8%D0%BC%D0%B8%D1%8F&amp;noreask=1&amp;img_url=http://www.tigrulki.ru/wp-content/uploads/2010/02/uh.jpg&amp;pos=36&amp;rpt=simage&amp;lr=10944" TargetMode="Externa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2.jpeg"/><Relationship Id="rId4" Type="http://schemas.openxmlformats.org/officeDocument/2006/relationships/hyperlink" Target="http://images.yandex.ru/yandsearch?text=%D0%BA%D0%B0%D1%80%D1%82%D0%B8%D0%BD%D0%BA%D0%B8%20%D1%85%D0%B8%D0%BC%D0%B8%D1%8F&amp;noreask=1&amp;img_url=http://www.ohusc.k12.in.us/hs/Curriculum/Chemistry%20Curriculum/Chemistry,%20Level%20I%20-%20final_files/image004.gif&amp;pos=25&amp;rpt=simage&amp;lr=10944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images.yandex.ru/yandsearch?p=1&amp;text=%D0%BA%D0%B0%D1%80%D1%82%D0%B8%D0%BD%D0%BA%D0%B8%20%D1%85%D0%B8%D0%BC%D0%B8%D1%8F&amp;noreask=1&amp;img_url=http://burke.ces.ncsu.edu/images/library/12/science_labwork.jpg&amp;pos=57&amp;rpt=simage&amp;lr=1094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7" Type="http://schemas.openxmlformats.org/officeDocument/2006/relationships/slide" Target="slide10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5" Type="http://schemas.openxmlformats.org/officeDocument/2006/relationships/slide" Target="slide8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yandex.ru/yandsearch?p=1&amp;text=%D1%85%D0%B8%D0%BC%D0%B8%D1%8F&amp;img_url=http://www.wellesley.edu/Safety/Images/chem.jpg&amp;pos=40&amp;rpt=simag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yandex.ru/yandsearch?p=1&amp;text=%D1%85%D0%B8%D0%BC%D0%B8%D1%8F&amp;img_url=http://americanindianhealth.nlm.nih.gov/images/RAD_image.jpg&amp;pos=37&amp;rpt=simage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yandex.ru/yandsearch?p=3&amp;text=%D1%85%D0%B8%D0%BC%D0%B8%D1%8F&amp;img_url=http://www.mariacarrillohighschool.com/CurricularAreas/Science/PublishingImages/history_science.jpg&amp;pos=93&amp;rpt=simage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yandex.ru/yandsearch?text=%D0%BA%D0%B0%D1%80%D1%82%D0%B8%D0%BD%D0%BA%D0%B8%20%D1%85%D0%B8%D0%BC%D0%B8%D1%8F&amp;noreask=1&amp;img_url=http://68.uralschool.ru/images/I491df05ca42452ebac8d48f5b54ae15f.jpg&amp;pos=24&amp;rpt=simage&amp;lr=10944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mages.yandex.ru/yandsearch?p=4&amp;text=%D0%BA%D0%B0%D1%80%D1%82%D0%B8%D0%BD%D0%BA%D0%B8%20%D1%85%D0%B8%D0%BC%D0%B8%D1%8F&amp;noreask=1&amp;img_url=http://img.search.com/thumb/7/74/Supramolecular_Assembly_Lehn.jpg/200px-Supramolecular_Assembly_Lehn.jpg&amp;pos=137&amp;rpt=simage&amp;lr=10944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4282" y="1428736"/>
            <a:ext cx="6121400" cy="2298705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3366"/>
                </a:solidFill>
              </a:rPr>
              <a:t>Роль химических знаний в становлении материальной культуры мира</a:t>
            </a:r>
            <a:endParaRPr lang="ru-RU" sz="3200" b="1" dirty="0">
              <a:solidFill>
                <a:srgbClr val="00336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43240" y="4857760"/>
            <a:ext cx="30718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Лысюк</a:t>
            </a:r>
            <a:r>
              <a:rPr lang="ru-RU" dirty="0" smtClean="0"/>
              <a:t> Е.А., учитель химии</a:t>
            </a:r>
          </a:p>
          <a:p>
            <a:r>
              <a:rPr lang="ru-RU" dirty="0" smtClean="0"/>
              <a:t>МБОУ «СОШ № 4 с углубленным изучением отдельных предметов» г.Усинска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333375"/>
            <a:ext cx="5113337" cy="777875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3366"/>
                </a:solidFill>
              </a:rPr>
              <a:t>Домашняя химчистка</a:t>
            </a:r>
            <a:endParaRPr lang="ru-RU" sz="3200" b="1" dirty="0">
              <a:solidFill>
                <a:srgbClr val="003366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542916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Чем вывести с одежды жирные пятна?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2285992"/>
            <a:ext cx="8001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>
                    <a:lumMod val="75000"/>
                  </a:schemeClr>
                </a:solidFill>
              </a:rPr>
              <a:t>Бензином, спиртом, нашатырным спиртом + СМС, утюгом</a:t>
            </a:r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.</a:t>
            </a:r>
            <a:endParaRPr lang="ru-RU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3071810"/>
            <a:ext cx="76438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Какие кислоты можно использовать в быту для выведения пятен от фруктов и ржавчины?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348" y="4714884"/>
            <a:ext cx="45005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>
                    <a:lumMod val="75000"/>
                  </a:schemeClr>
                </a:solidFill>
              </a:rPr>
              <a:t>Лимонную, яблочную, уксусную, щавелевую</a:t>
            </a:r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.</a:t>
            </a:r>
            <a:endParaRPr lang="ru-RU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2052" name="Picture 4" descr="http://im2-tub-ru.yandex.net/i?id=242204084-32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4429132"/>
            <a:ext cx="2405066" cy="1803800"/>
          </a:xfrm>
          <a:prstGeom prst="rect">
            <a:avLst/>
          </a:prstGeom>
          <a:noFill/>
        </p:spPr>
      </p:pic>
      <p:sp>
        <p:nvSpPr>
          <p:cNvPr id="9" name="Управляющая кнопка: настраиваемая 8">
            <a:hlinkClick r:id="rId4" action="ppaction://hlinksldjump" highlightClick="1"/>
          </p:cNvPr>
          <p:cNvSpPr/>
          <p:nvPr/>
        </p:nvSpPr>
        <p:spPr>
          <a:xfrm>
            <a:off x="4929190" y="5857892"/>
            <a:ext cx="642942" cy="50006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143504" y="2071678"/>
            <a:ext cx="3057492" cy="385765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Спасибо</a:t>
            </a:r>
            <a:br>
              <a:rPr lang="ru-RU" dirty="0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 за </a:t>
            </a:r>
            <a:br>
              <a:rPr lang="ru-RU" dirty="0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работу!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4584" name="Picture 8" descr="http://im2-tub-ru.yandex.net/i?id=88278553-61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643050"/>
            <a:ext cx="2678925" cy="1785950"/>
          </a:xfrm>
          <a:prstGeom prst="rect">
            <a:avLst/>
          </a:prstGeom>
          <a:noFill/>
        </p:spPr>
      </p:pic>
      <p:pic>
        <p:nvPicPr>
          <p:cNvPr id="24586" name="Picture 10" descr="http://im4-tub-ru.yandex.net/i?id=19498756-61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28860" y="3929066"/>
            <a:ext cx="2266966" cy="2000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333375"/>
            <a:ext cx="5113337" cy="777875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3366"/>
                </a:solidFill>
              </a:rPr>
              <a:t>Источники информации</a:t>
            </a:r>
            <a:endParaRPr lang="ru-RU" sz="3200" b="1" dirty="0">
              <a:solidFill>
                <a:srgbClr val="003366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r>
              <a:rPr lang="ru-RU" dirty="0" err="1" smtClean="0">
                <a:solidFill>
                  <a:schemeClr val="bg1"/>
                </a:solidFill>
              </a:rPr>
              <a:t>Н.В.Ширшина</a:t>
            </a:r>
            <a:r>
              <a:rPr lang="ru-RU" dirty="0" smtClean="0">
                <a:solidFill>
                  <a:schemeClr val="bg1"/>
                </a:solidFill>
              </a:rPr>
              <a:t> «Химия для гуманитариев», Элективный курс, издательство «Учитель», Волгоград, 2007 г.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Picture 2" descr="http://im7-tub-ru.yandex.net/i?id=289442567-44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3500438"/>
            <a:ext cx="3500462" cy="21877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14290"/>
            <a:ext cx="5357850" cy="1143000"/>
          </a:xfrm>
        </p:spPr>
        <p:txBody>
          <a:bodyPr/>
          <a:lstStyle/>
          <a:p>
            <a:r>
              <a:rPr lang="ru-RU" sz="3200" b="1" dirty="0" smtClean="0"/>
              <a:t>Содержание (выбери тему): 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hlinkClick r:id="rId2" action="ppaction://hlinksldjump"/>
              </a:rPr>
              <a:t>Химические вещества в живописи</a:t>
            </a:r>
            <a:endParaRPr lang="ru-RU" b="1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  <a:hlinkClick r:id="rId3" action="ppaction://hlinksldjump"/>
              </a:rPr>
              <a:t>Химические средства гигиены и косметики</a:t>
            </a:r>
            <a:endParaRPr lang="ru-RU" b="1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  <a:hlinkClick r:id="rId4" action="ppaction://hlinksldjump"/>
              </a:rPr>
              <a:t>Стекло, керамика, архитектура</a:t>
            </a:r>
            <a:endParaRPr lang="ru-RU" b="1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  <a:hlinkClick r:id="rId5" action="ppaction://hlinksldjump"/>
              </a:rPr>
              <a:t>Металлы в искусстве</a:t>
            </a:r>
            <a:endParaRPr lang="ru-RU" b="1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  <a:hlinkClick r:id="rId6" action="ppaction://hlinksldjump"/>
              </a:rPr>
              <a:t>Химия на кухне</a:t>
            </a:r>
            <a:endParaRPr lang="ru-RU" b="1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  <a:hlinkClick r:id="rId7" action="ppaction://hlinksldjump"/>
              </a:rPr>
              <a:t>Домашняя химчистка</a:t>
            </a:r>
            <a:endParaRPr lang="ru-RU" b="1" dirty="0" smtClean="0">
              <a:solidFill>
                <a:schemeClr val="bg1"/>
              </a:solidFill>
            </a:endParaRPr>
          </a:p>
          <a:p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333375"/>
            <a:ext cx="5113337" cy="777875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3366"/>
                </a:solidFill>
              </a:rPr>
              <a:t>Химические вещества в живописи</a:t>
            </a:r>
            <a:endParaRPr lang="ru-RU" sz="3200" b="1" dirty="0">
              <a:solidFill>
                <a:srgbClr val="003366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186766" cy="1185858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	Какие химические процессы происходят при высыхании масляной живописи?</a:t>
            </a:r>
          </a:p>
          <a:p>
            <a:pPr>
              <a:buNone/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2714620"/>
            <a:ext cx="80724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>
                    <a:lumMod val="75000"/>
                  </a:schemeClr>
                </a:solidFill>
              </a:rPr>
              <a:t>Окисление по кратным связям и полимеризация молекул непредельных карбоновых кислот. Процесс идет до 1,5 лет.</a:t>
            </a:r>
            <a:endParaRPr lang="ru-RU" sz="24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158" y="3714752"/>
            <a:ext cx="621510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Как в живописи</a:t>
            </a:r>
            <a:r>
              <a:rPr lang="ru-RU" sz="3600" b="1" dirty="0" smtClean="0">
                <a:solidFill>
                  <a:schemeClr val="bg1"/>
                </a:solidFill>
              </a:rPr>
              <a:t> </a:t>
            </a:r>
            <a:r>
              <a:rPr lang="ru-RU" sz="3200" b="1" dirty="0" smtClean="0">
                <a:solidFill>
                  <a:schemeClr val="bg1"/>
                </a:solidFill>
              </a:rPr>
              <a:t>используются уголь и сажа?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4348" y="5143512"/>
            <a:ext cx="5429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>
                    <a:lumMod val="75000"/>
                  </a:schemeClr>
                </a:solidFill>
              </a:rPr>
              <a:t>Приготовление красок, роспись стен, эскизы, копирование</a:t>
            </a:r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.</a:t>
            </a:r>
            <a:endParaRPr lang="ru-RU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3077" name="Picture 5" descr="http://www.etymos.de/images/etymo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3643314"/>
            <a:ext cx="2038332" cy="2547915"/>
          </a:xfrm>
          <a:prstGeom prst="rect">
            <a:avLst/>
          </a:prstGeom>
          <a:noFill/>
        </p:spPr>
      </p:pic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5500694" y="6143644"/>
            <a:ext cx="642942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333375"/>
            <a:ext cx="5113337" cy="777875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3366"/>
                </a:solidFill>
              </a:rPr>
              <a:t>Химические вещества в живописи</a:t>
            </a:r>
            <a:endParaRPr lang="ru-RU" sz="3200" dirty="0">
              <a:solidFill>
                <a:srgbClr val="003366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900882" cy="1042981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	Из чего делают простые и цветные карандаши?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2714620"/>
            <a:ext cx="80724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>
                    <a:lumMod val="75000"/>
                  </a:schemeClr>
                </a:solidFill>
              </a:rPr>
              <a:t>Простые: графит, глина, воск, пектиновый клей. Цветные: каолин, бентонит, тальк, жиры, красители.</a:t>
            </a:r>
            <a:endParaRPr lang="ru-RU" sz="24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034" y="3929066"/>
            <a:ext cx="77867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Объясните название химического элемента №24?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4348" y="5000636"/>
            <a:ext cx="77867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>
                    <a:lumMod val="75000"/>
                  </a:schemeClr>
                </a:solidFill>
              </a:rPr>
              <a:t>«Хрома» в переводе с греческого – «краска». На основе соединений хрома готовятся несколько художественных красок разного цвета.</a:t>
            </a:r>
            <a:endParaRPr lang="ru-RU" sz="2400" b="1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4101" name="Picture 5" descr="http://lisanskimya.balikesir.edu.tr/~f10915/images/periodictab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15564" y="357165"/>
            <a:ext cx="1585592" cy="1941869"/>
          </a:xfrm>
          <a:prstGeom prst="rect">
            <a:avLst/>
          </a:prstGeom>
          <a:noFill/>
        </p:spPr>
      </p:pic>
      <p:sp>
        <p:nvSpPr>
          <p:cNvPr id="9" name="Управляющая кнопка: настраиваемая 8">
            <a:hlinkClick r:id="rId3" action="ppaction://hlinksldjump" highlightClick="1"/>
          </p:cNvPr>
          <p:cNvSpPr/>
          <p:nvPr/>
        </p:nvSpPr>
        <p:spPr>
          <a:xfrm>
            <a:off x="7715272" y="6000768"/>
            <a:ext cx="642942" cy="42862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333375"/>
            <a:ext cx="5113337" cy="777875"/>
          </a:xfrm>
        </p:spPr>
        <p:txBody>
          <a:bodyPr/>
          <a:lstStyle/>
          <a:p>
            <a:pPr algn="l"/>
            <a:r>
              <a:rPr lang="ru-RU" sz="3200" b="1" dirty="0" smtClean="0">
                <a:solidFill>
                  <a:srgbClr val="003366"/>
                </a:solidFill>
              </a:rPr>
              <a:t>Стекло, керамика, архитектура</a:t>
            </a:r>
            <a:endParaRPr lang="ru-RU" sz="3200" b="1" dirty="0">
              <a:solidFill>
                <a:srgbClr val="003366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428736"/>
            <a:ext cx="8229600" cy="97154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	Почему поташное стекло раньше называли лесным стеклом?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10" y="2500306"/>
            <a:ext cx="7786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>
                    <a:lumMod val="75000"/>
                  </a:schemeClr>
                </a:solidFill>
              </a:rPr>
              <a:t>Лес – древесина – зола – поташ - стекло</a:t>
            </a:r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.</a:t>
            </a:r>
            <a:endParaRPr lang="ru-RU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2910" y="3000372"/>
            <a:ext cx="721523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Какая страна является родиной витражей?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71604" y="4214818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>
                    <a:lumMod val="75000"/>
                  </a:schemeClr>
                </a:solidFill>
              </a:rPr>
              <a:t>Франция.</a:t>
            </a:r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endParaRPr lang="ru-RU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5127" name="Picture 7" descr="http://im7-tub-ru.yandex.net/i?id=150431148-31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4143380"/>
            <a:ext cx="3571880" cy="1785940"/>
          </a:xfrm>
          <a:prstGeom prst="rect">
            <a:avLst/>
          </a:prstGeom>
          <a:noFill/>
        </p:spPr>
      </p:pic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5143504" y="6143644"/>
            <a:ext cx="642942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333375"/>
            <a:ext cx="5113337" cy="777875"/>
          </a:xfrm>
        </p:spPr>
        <p:txBody>
          <a:bodyPr/>
          <a:lstStyle/>
          <a:p>
            <a:pPr algn="l"/>
            <a:r>
              <a:rPr lang="ru-RU" sz="3200" b="1" dirty="0" smtClean="0">
                <a:solidFill>
                  <a:srgbClr val="003366"/>
                </a:solidFill>
              </a:rPr>
              <a:t>Стекло, керамика, архитектура</a:t>
            </a:r>
            <a:endParaRPr lang="ru-RU" sz="3200" dirty="0">
              <a:solidFill>
                <a:srgbClr val="003366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042981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Кем и когда был построен первый стекольный завод в </a:t>
            </a:r>
            <a:r>
              <a:rPr lang="ru-RU" dirty="0">
                <a:solidFill>
                  <a:schemeClr val="bg1"/>
                </a:solidFill>
              </a:rPr>
              <a:t>Р</a:t>
            </a:r>
            <a:r>
              <a:rPr lang="ru-RU" dirty="0" smtClean="0">
                <a:solidFill>
                  <a:schemeClr val="bg1"/>
                </a:solidFill>
              </a:rPr>
              <a:t>оссии?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8662" y="2643182"/>
            <a:ext cx="6929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>
                    <a:lumMod val="75000"/>
                  </a:schemeClr>
                </a:solidFill>
              </a:rPr>
              <a:t>М.В.Ломоносовым в </a:t>
            </a:r>
            <a:r>
              <a:rPr lang="ru-RU" sz="2400" b="1" dirty="0" err="1" smtClean="0">
                <a:solidFill>
                  <a:schemeClr val="bg1">
                    <a:lumMod val="75000"/>
                  </a:schemeClr>
                </a:solidFill>
              </a:rPr>
              <a:t>Усть-Рудице</a:t>
            </a:r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.</a:t>
            </a:r>
            <a:endParaRPr lang="ru-RU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2910" y="3071810"/>
            <a:ext cx="75724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Каков химический состав обычного оконного стекла</a:t>
            </a:r>
            <a:r>
              <a:rPr lang="ru-RU" sz="2400" b="1" dirty="0" smtClean="0">
                <a:solidFill>
                  <a:schemeClr val="bg1"/>
                </a:solidFill>
              </a:rPr>
              <a:t>?</a:t>
            </a:r>
            <a:endParaRPr lang="ru-RU" sz="2400" b="1" dirty="0">
              <a:solidFill>
                <a:schemeClr val="bg1"/>
              </a:solidFill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714348" y="4214818"/>
            <a:ext cx="5357850" cy="547362"/>
            <a:chOff x="714348" y="4214818"/>
            <a:chExt cx="5357850" cy="547362"/>
          </a:xfrm>
        </p:grpSpPr>
        <p:sp>
          <p:nvSpPr>
            <p:cNvPr id="8" name="TextBox 7"/>
            <p:cNvSpPr txBox="1"/>
            <p:nvPr/>
          </p:nvSpPr>
          <p:spPr>
            <a:xfrm>
              <a:off x="714348" y="4214818"/>
              <a:ext cx="53578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>
                      <a:lumMod val="75000"/>
                    </a:schemeClr>
                  </a:solidFill>
                </a:rPr>
                <a:t>Na O+ </a:t>
              </a:r>
              <a:r>
                <a:rPr lang="en-US" sz="2400" b="1" dirty="0" err="1" smtClean="0">
                  <a:solidFill>
                    <a:schemeClr val="bg1">
                      <a:lumMod val="75000"/>
                    </a:schemeClr>
                  </a:solidFill>
                </a:rPr>
                <a:t>CaO</a:t>
              </a:r>
              <a:r>
                <a:rPr lang="en-US" sz="2400" b="1" dirty="0" smtClean="0">
                  <a:solidFill>
                    <a:schemeClr val="bg1">
                      <a:lumMod val="75000"/>
                    </a:schemeClr>
                  </a:solidFill>
                </a:rPr>
                <a:t> + 6SiO</a:t>
              </a:r>
              <a:endParaRPr lang="ru-RU" sz="24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142976" y="4500570"/>
              <a:ext cx="21431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 smtClean="0">
                  <a:solidFill>
                    <a:schemeClr val="bg1">
                      <a:lumMod val="75000"/>
                    </a:schemeClr>
                  </a:solidFill>
                </a:rPr>
                <a:t>2</a:t>
              </a:r>
              <a:endParaRPr lang="ru-RU" sz="11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357554" y="4500570"/>
              <a:ext cx="21431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 smtClean="0">
                  <a:solidFill>
                    <a:schemeClr val="bg1">
                      <a:lumMod val="75000"/>
                    </a:schemeClr>
                  </a:solidFill>
                </a:rPr>
                <a:t>2</a:t>
              </a:r>
              <a:endParaRPr lang="ru-RU" sz="11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pic>
        <p:nvPicPr>
          <p:cNvPr id="6149" name="Picture 5" descr="http://im5-tub-ru.yandex.net/i?id=98664908-61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3929066"/>
            <a:ext cx="2762256" cy="2071692"/>
          </a:xfrm>
          <a:prstGeom prst="rect">
            <a:avLst/>
          </a:prstGeom>
          <a:noFill/>
        </p:spPr>
      </p:pic>
      <p:sp>
        <p:nvSpPr>
          <p:cNvPr id="13" name="Управляющая кнопка: настраиваемая 12">
            <a:hlinkClick r:id="rId4" action="ppaction://hlinksldjump" highlightClick="1"/>
          </p:cNvPr>
          <p:cNvSpPr/>
          <p:nvPr/>
        </p:nvSpPr>
        <p:spPr>
          <a:xfrm>
            <a:off x="4286248" y="6000768"/>
            <a:ext cx="571504" cy="42862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333375"/>
            <a:ext cx="5113337" cy="777875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3366"/>
                </a:solidFill>
              </a:rPr>
              <a:t>Химические средства гигиены и косметики</a:t>
            </a:r>
            <a:endParaRPr lang="ru-RU" sz="3200" b="1" dirty="0">
              <a:solidFill>
                <a:srgbClr val="003366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428736"/>
            <a:ext cx="8229600" cy="1543047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	</a:t>
            </a:r>
            <a:r>
              <a:rPr lang="ru-RU" b="1" dirty="0" smtClean="0">
                <a:solidFill>
                  <a:schemeClr val="bg1"/>
                </a:solidFill>
              </a:rPr>
              <a:t>Вещества каких классов органических соединений чаще всего используются в парфюмерной промышленности?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472" y="3429000"/>
            <a:ext cx="7429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>
                    <a:lumMod val="75000"/>
                  </a:schemeClr>
                </a:solidFill>
              </a:rPr>
              <a:t>Эфиры, спирты, альдегиды, арены</a:t>
            </a:r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.</a:t>
            </a:r>
            <a:endParaRPr lang="ru-RU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4348" y="3929066"/>
            <a:ext cx="75009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Что означает старинное выражение «сурьмить брови»?</a:t>
            </a:r>
            <a:endParaRPr lang="ru-RU" sz="3200" b="1" dirty="0">
              <a:solidFill>
                <a:schemeClr val="bg1"/>
              </a:solidFill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857224" y="5000636"/>
            <a:ext cx="6786610" cy="904552"/>
            <a:chOff x="857224" y="5000636"/>
            <a:chExt cx="6786610" cy="904552"/>
          </a:xfrm>
        </p:grpSpPr>
        <p:sp>
          <p:nvSpPr>
            <p:cNvPr id="9" name="TextBox 8"/>
            <p:cNvSpPr txBox="1"/>
            <p:nvPr/>
          </p:nvSpPr>
          <p:spPr>
            <a:xfrm>
              <a:off x="857224" y="5000636"/>
              <a:ext cx="678661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smtClean="0">
                  <a:solidFill>
                    <a:schemeClr val="bg1">
                      <a:lumMod val="75000"/>
                    </a:schemeClr>
                  </a:solidFill>
                </a:rPr>
                <a:t>В старину для подкрашивания бровей использовали сульфид сурьмы </a:t>
              </a:r>
              <a:r>
                <a:rPr lang="en-US" sz="2400" b="1" smtClean="0">
                  <a:solidFill>
                    <a:schemeClr val="bg1">
                      <a:lumMod val="75000"/>
                    </a:schemeClr>
                  </a:solidFill>
                </a:rPr>
                <a:t>Sb  S</a:t>
              </a:r>
              <a:endParaRPr lang="ru-RU" sz="24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286512" y="5643578"/>
              <a:ext cx="2857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 smtClean="0">
                  <a:solidFill>
                    <a:schemeClr val="bg1">
                      <a:lumMod val="75000"/>
                    </a:schemeClr>
                  </a:solidFill>
                </a:rPr>
                <a:t>2</a:t>
              </a:r>
              <a:endParaRPr lang="ru-RU" sz="11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572264" y="5643578"/>
              <a:ext cx="28575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 smtClean="0">
                  <a:solidFill>
                    <a:schemeClr val="bg1">
                      <a:lumMod val="75000"/>
                    </a:schemeClr>
                  </a:solidFill>
                </a:rPr>
                <a:t>2</a:t>
              </a:r>
              <a:endParaRPr lang="ru-RU" sz="11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pic>
        <p:nvPicPr>
          <p:cNvPr id="7173" name="Picture 5" descr="http://im7-tub-ru.yandex.net/i?id=301365989-40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714356"/>
            <a:ext cx="1523997" cy="1142998"/>
          </a:xfrm>
          <a:prstGeom prst="rect">
            <a:avLst/>
          </a:prstGeom>
          <a:noFill/>
        </p:spPr>
      </p:pic>
      <p:sp>
        <p:nvSpPr>
          <p:cNvPr id="14" name="Управляющая кнопка: настраиваемая 13">
            <a:hlinkClick r:id="rId4" action="ppaction://hlinksldjump" highlightClick="1"/>
          </p:cNvPr>
          <p:cNvSpPr/>
          <p:nvPr/>
        </p:nvSpPr>
        <p:spPr>
          <a:xfrm>
            <a:off x="7643834" y="5857892"/>
            <a:ext cx="714380" cy="42862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333375"/>
            <a:ext cx="5113337" cy="777875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3366"/>
                </a:solidFill>
              </a:rPr>
              <a:t>Металлы в искусстве</a:t>
            </a:r>
            <a:endParaRPr lang="ru-RU" sz="3200" dirty="0">
              <a:solidFill>
                <a:srgbClr val="003366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285861"/>
            <a:ext cx="8229600" cy="71438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Какой металл называют белым золотом?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1928802"/>
            <a:ext cx="4214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>
                    <a:lumMod val="75000"/>
                  </a:schemeClr>
                </a:solidFill>
              </a:rPr>
              <a:t>Платину.</a:t>
            </a:r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endParaRPr lang="ru-RU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2571744"/>
            <a:ext cx="75724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Назовите не менее трех металлов, которые в разные времена применяли для создания зеркал ?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4214818"/>
            <a:ext cx="71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>
                    <a:lumMod val="75000"/>
                  </a:schemeClr>
                </a:solidFill>
              </a:rPr>
              <a:t>Медь, серебро, ртуть, алюминий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098" name="Picture 2" descr="http://im7-tub-ru.yandex.net/i?id=455931717-66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4286256"/>
            <a:ext cx="2067881" cy="1857378"/>
          </a:xfrm>
          <a:prstGeom prst="rect">
            <a:avLst/>
          </a:prstGeom>
          <a:noFill/>
        </p:spPr>
      </p:pic>
      <p:sp>
        <p:nvSpPr>
          <p:cNvPr id="8" name="Управляющая кнопка: настраиваемая 7">
            <a:hlinkClick r:id="rId4" action="ppaction://hlinksldjump" highlightClick="1"/>
          </p:cNvPr>
          <p:cNvSpPr/>
          <p:nvPr/>
        </p:nvSpPr>
        <p:spPr>
          <a:xfrm>
            <a:off x="5643570" y="6072206"/>
            <a:ext cx="500066" cy="35719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333375"/>
            <a:ext cx="5113337" cy="777875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3366"/>
                </a:solidFill>
              </a:rPr>
              <a:t>Химия на кухне</a:t>
            </a:r>
            <a:endParaRPr lang="ru-RU" sz="3200" b="1" dirty="0">
              <a:solidFill>
                <a:srgbClr val="003366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1042981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Какие вы знаете пищевые добавки и для чего их используют?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2714620"/>
            <a:ext cx="82153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>
                    <a:lumMod val="75000"/>
                  </a:schemeClr>
                </a:solidFill>
              </a:rPr>
              <a:t>Пищевые красители, </a:t>
            </a:r>
            <a:r>
              <a:rPr lang="ru-RU" sz="2400" b="1" dirty="0" err="1" smtClean="0">
                <a:solidFill>
                  <a:schemeClr val="bg1">
                    <a:lumMod val="75000"/>
                  </a:schemeClr>
                </a:solidFill>
              </a:rPr>
              <a:t>цветорегулирующие</a:t>
            </a:r>
            <a:r>
              <a:rPr lang="ru-RU" sz="2400" b="1" dirty="0" smtClean="0">
                <a:solidFill>
                  <a:schemeClr val="bg1">
                    <a:lumMod val="75000"/>
                  </a:schemeClr>
                </a:solidFill>
              </a:rPr>
              <a:t> материалы, загустители, стабилизаторы, консерванты, антиокислители.</a:t>
            </a:r>
            <a:endParaRPr lang="ru-RU" sz="24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0" y="3929066"/>
            <a:ext cx="77867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Почему при </a:t>
            </a:r>
            <a:r>
              <a:rPr lang="ru-RU" sz="3200" b="1" dirty="0" err="1" smtClean="0">
                <a:solidFill>
                  <a:schemeClr val="bg1"/>
                </a:solidFill>
              </a:rPr>
              <a:t>запекании</a:t>
            </a:r>
            <a:r>
              <a:rPr lang="ru-RU" sz="3200" b="1" dirty="0" smtClean="0">
                <a:solidFill>
                  <a:schemeClr val="bg1"/>
                </a:solidFill>
              </a:rPr>
              <a:t> мяса в духовке его рекомендуют смазать жиром (майонезом)?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10" y="5572140"/>
            <a:ext cx="78581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>
                    <a:lumMod val="75000"/>
                  </a:schemeClr>
                </a:solidFill>
              </a:rPr>
              <a:t>При гидролизе жиров образуется глицерин, смягчающий белки.</a:t>
            </a:r>
            <a:endParaRPr lang="ru-RU" sz="2400" b="1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3074" name="Picture 2" descr="http://im4-tub-ru.yandex.net/i?id=309993799-26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68" y="142852"/>
            <a:ext cx="1504950" cy="1428750"/>
          </a:xfrm>
          <a:prstGeom prst="rect">
            <a:avLst/>
          </a:prstGeom>
          <a:noFill/>
        </p:spPr>
      </p:pic>
      <p:sp>
        <p:nvSpPr>
          <p:cNvPr id="8" name="Управляющая кнопка: настраиваемая 7">
            <a:hlinkClick r:id="rId4" action="ppaction://hlinksldjump" highlightClick="1"/>
          </p:cNvPr>
          <p:cNvSpPr/>
          <p:nvPr/>
        </p:nvSpPr>
        <p:spPr>
          <a:xfrm>
            <a:off x="8215338" y="5929330"/>
            <a:ext cx="357190" cy="35719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Химия синий">
  <a:themeElements>
    <a:clrScheme name="Тема Office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Химия синий</Template>
  <TotalTime>122</TotalTime>
  <Words>385</Words>
  <Application>Microsoft Office PowerPoint</Application>
  <PresentationFormat>Экран (4:3)</PresentationFormat>
  <Paragraphs>57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Химия синий</vt:lpstr>
      <vt:lpstr>Роль химических знаний в становлении материальной культуры мира</vt:lpstr>
      <vt:lpstr>Содержание (выбери тему): </vt:lpstr>
      <vt:lpstr>Химические вещества в живописи</vt:lpstr>
      <vt:lpstr>Химические вещества в живописи</vt:lpstr>
      <vt:lpstr>Стекло, керамика, архитектура</vt:lpstr>
      <vt:lpstr>Стекло, керамика, архитектура</vt:lpstr>
      <vt:lpstr>Химические средства гигиены и косметики</vt:lpstr>
      <vt:lpstr>Металлы в искусстве</vt:lpstr>
      <vt:lpstr>Химия на кухне</vt:lpstr>
      <vt:lpstr>Домашняя химчистка</vt:lpstr>
      <vt:lpstr>Спасибо   за   работу! </vt:lpstr>
      <vt:lpstr>Источники информации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химических знаний в становлении материальной культуры мира</dc:title>
  <dc:creator>Тамара</dc:creator>
  <cp:lastModifiedBy>Пользователь</cp:lastModifiedBy>
  <cp:revision>18</cp:revision>
  <dcterms:created xsi:type="dcterms:W3CDTF">2012-12-16T06:32:34Z</dcterms:created>
  <dcterms:modified xsi:type="dcterms:W3CDTF">2013-02-18T08:51:06Z</dcterms:modified>
</cp:coreProperties>
</file>