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3" r:id="rId3"/>
    <p:sldId id="258" r:id="rId4"/>
    <p:sldId id="259" r:id="rId5"/>
    <p:sldId id="260" r:id="rId6"/>
    <p:sldId id="263" r:id="rId7"/>
    <p:sldId id="261" r:id="rId8"/>
    <p:sldId id="262" r:id="rId9"/>
    <p:sldId id="264" r:id="rId10"/>
    <p:sldId id="267" r:id="rId11"/>
    <p:sldId id="265" r:id="rId12"/>
    <p:sldId id="266" r:id="rId13"/>
    <p:sldId id="269" r:id="rId14"/>
    <p:sldId id="268" r:id="rId15"/>
    <p:sldId id="273" r:id="rId16"/>
    <p:sldId id="272" r:id="rId17"/>
    <p:sldId id="271" r:id="rId18"/>
    <p:sldId id="270" r:id="rId19"/>
    <p:sldId id="274" r:id="rId20"/>
    <p:sldId id="275" r:id="rId21"/>
    <p:sldId id="282" r:id="rId22"/>
    <p:sldId id="292" r:id="rId23"/>
    <p:sldId id="281" r:id="rId24"/>
    <p:sldId id="280" r:id="rId25"/>
    <p:sldId id="279" r:id="rId26"/>
    <p:sldId id="278" r:id="rId27"/>
    <p:sldId id="286" r:id="rId28"/>
    <p:sldId id="290" r:id="rId29"/>
    <p:sldId id="291" r:id="rId30"/>
    <p:sldId id="288" r:id="rId31"/>
    <p:sldId id="287" r:id="rId32"/>
    <p:sldId id="298" r:id="rId33"/>
    <p:sldId id="297" r:id="rId34"/>
    <p:sldId id="284" r:id="rId35"/>
    <p:sldId id="283" r:id="rId3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5" autoAdjust="0"/>
    <p:restoredTop sz="94660"/>
  </p:normalViewPr>
  <p:slideViewPr>
    <p:cSldViewPr>
      <p:cViewPr>
        <p:scale>
          <a:sx n="50" d="100"/>
          <a:sy n="50" d="100"/>
        </p:scale>
        <p:origin x="-2574" y="-9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8E368-AAE0-44FA-B8F1-35AC52B5AAB6}" type="datetimeFigureOut">
              <a:rPr lang="ru-RU"/>
              <a:pPr>
                <a:defRPr/>
              </a:pPr>
              <a:t>14.03.2013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EA34B3-D8CC-4FAC-A69D-C740F64BF0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F7F08E-0AAB-4247-9ABF-7D271C618B72}" type="datetimeFigureOut">
              <a:rPr lang="ru-RU"/>
              <a:pPr>
                <a:defRPr/>
              </a:pPr>
              <a:t>14.03.2013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790812-D2DF-4907-96FB-83880C7423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DE951-6476-4A01-AA4A-5B0B7F5C7CF6}" type="datetimeFigureOut">
              <a:rPr lang="ru-RU"/>
              <a:pPr>
                <a:defRPr/>
              </a:pPr>
              <a:t>14.03.2013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56BE65-2FCD-41F6-AB73-365EB1E097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76B48-099F-44B3-9DCE-0E700CC76A51}" type="datetimeFigureOut">
              <a:rPr lang="ru-RU"/>
              <a:pPr>
                <a:defRPr/>
              </a:pPr>
              <a:t>14.03.2013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F2682-8A38-4423-84E5-75A75A0941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B5F37-DA38-4E05-BF13-83761CA1D236}" type="datetimeFigureOut">
              <a:rPr lang="ru-RU"/>
              <a:pPr>
                <a:defRPr/>
              </a:pPr>
              <a:t>14.03.2013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093275-2C32-4D81-9BD3-ED151BA727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412EB3-862B-4F99-AB03-69629E56E152}" type="datetimeFigureOut">
              <a:rPr lang="ru-RU"/>
              <a:pPr>
                <a:defRPr/>
              </a:pPr>
              <a:t>14.03.2013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A18255-4306-416E-B507-AC49B636C0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63ACB9-6C78-466A-8D67-0BE143609700}" type="datetimeFigureOut">
              <a:rPr lang="ru-RU"/>
              <a:pPr>
                <a:defRPr/>
              </a:pPr>
              <a:t>14.03.2013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DCF46-D10F-49F4-8ACA-D9FB81DC6E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6AD95-7A56-499B-9A16-FF574D98DE3B}" type="datetimeFigureOut">
              <a:rPr lang="ru-RU"/>
              <a:pPr>
                <a:defRPr/>
              </a:pPr>
              <a:t>14.03.2013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8C2668-6BBC-4F63-9EE1-3AEF8AFA8D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DA3A5-96E3-43B9-9204-F4B0E7236A9F}" type="datetimeFigureOut">
              <a:rPr lang="ru-RU"/>
              <a:pPr>
                <a:defRPr/>
              </a:pPr>
              <a:t>14.03.2013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79B32A-5CD1-4087-A9D0-524756E0CC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80BC40-FF16-4351-B6D4-2DEF761E528E}" type="datetimeFigureOut">
              <a:rPr lang="ru-RU"/>
              <a:pPr>
                <a:defRPr/>
              </a:pPr>
              <a:t>14.03.2013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79998-3FC7-49EA-BC24-E0043E1950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1A616-9B2F-4473-9519-74312BEB33A9}" type="datetimeFigureOut">
              <a:rPr lang="ru-RU"/>
              <a:pPr>
                <a:defRPr/>
              </a:pPr>
              <a:t>14.03.2013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EFD5AC-5FEC-4426-B721-B928B8834C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00E7F59-121D-415E-9B5C-2EE44CA9015A}" type="datetimeFigureOut">
              <a:rPr lang="ru-RU"/>
              <a:pPr>
                <a:defRPr/>
              </a:pPr>
              <a:t>14.03.2013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743B362-951C-4983-B48A-E26924495C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11" Type="http://schemas.openxmlformats.org/officeDocument/2006/relationships/image" Target="../media/image3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1086;&#1083;&#1080;&#1084;&#1087;&#1080;&#1072;&#1076;&#1072;\&#1053;&#1086;&#1074;&#1072;&#1103;%20&#1087;&#1072;&#1087;&#1082;&#1072;\&#1043;&#1080;&#1084;&#1085;%20&#1089;&#1086;&#1095;&#1080;&#1085;&#1089;&#1082;&#1086;&#1081;%20&#1086;&#1083;&#1080;&#1084;&#1087;&#1080;&#1072;&#1076;&#1099;.mp3" TargetMode="External"/><Relationship Id="rId6" Type="http://schemas.openxmlformats.org/officeDocument/2006/relationships/image" Target="../media/image3.jpeg"/><Relationship Id="rId5" Type="http://schemas.openxmlformats.org/officeDocument/2006/relationships/image" Target="../media/image44.png"/><Relationship Id="rId4" Type="http://schemas.openxmlformats.org/officeDocument/2006/relationships/image" Target="../media/image4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olympiady.ru/cgi-bin/olgames/games.cgi?event=russian&amp;years=1" TargetMode="External"/><Relationship Id="rId3" Type="http://schemas.openxmlformats.org/officeDocument/2006/relationships/hyperlink" Target="http://www.biblioclub.ru/author.php?action=book&amp;auth_id=6380" TargetMode="External"/><Relationship Id="rId7" Type="http://schemas.openxmlformats.org/officeDocument/2006/relationships/hyperlink" Target="http://www.olympic.kz/content.php?id=001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mir-i-istoriya.ucoz.ru/index/blog/0-395" TargetMode="External"/><Relationship Id="rId5" Type="http://schemas.openxmlformats.org/officeDocument/2006/relationships/hyperlink" Target="http://www.memoid.ru/node/Istoriya_izbraniya_Sochi_stolicej_XXII_zimnih_Olimpijskih_igr_2014_goda" TargetMode="External"/><Relationship Id="rId10" Type="http://schemas.openxmlformats.org/officeDocument/2006/relationships/image" Target="../media/image3.jpeg"/><Relationship Id="rId4" Type="http://schemas.openxmlformats.org/officeDocument/2006/relationships/hyperlink" Target="http://ru.wikipedia.org/wiki/%CE%EB%E8%EC%EF%E8%E9%F1%EA%E8%E5_%E8%E3%F0%FB" TargetMode="External"/><Relationship Id="rId9" Type="http://schemas.openxmlformats.org/officeDocument/2006/relationships/hyperlink" Target="http://www.audiopoisk.com/track/no/mp3/gimn-olimpiadi-so4i-2014---gimn-olimpiadi-so4i-2014/" TargetMode="Externa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://im8-tub-ru.yandex.net/i?id=184203398-29-72&amp;n=21" TargetMode="External"/><Relationship Id="rId13" Type="http://schemas.openxmlformats.org/officeDocument/2006/relationships/hyperlink" Target="http://im4-tub-ru.yandex.net/i?id=1002258-13-72&amp;n=21" TargetMode="External"/><Relationship Id="rId18" Type="http://schemas.openxmlformats.org/officeDocument/2006/relationships/hyperlink" Target="http://im7-tub-ru.yandex.net/i?id=353003048-65-72&amp;n=21" TargetMode="External"/><Relationship Id="rId3" Type="http://schemas.openxmlformats.org/officeDocument/2006/relationships/hyperlink" Target="http://www.nv-online.info/get_img?ImageId=8535" TargetMode="External"/><Relationship Id="rId7" Type="http://schemas.openxmlformats.org/officeDocument/2006/relationships/hyperlink" Target="http://im7-tub-ru.yandex.net/i?id=262339649-09-72&amp;n=21" TargetMode="External"/><Relationship Id="rId12" Type="http://schemas.openxmlformats.org/officeDocument/2006/relationships/hyperlink" Target="http://im2-tub-ru.yandex.net/i?id=630808565-01-72&amp;n=21" TargetMode="External"/><Relationship Id="rId17" Type="http://schemas.openxmlformats.org/officeDocument/2006/relationships/hyperlink" Target="http://im7-tub-ru.yandex.net/i?id=26876449-60-72&amp;n=21" TargetMode="External"/><Relationship Id="rId2" Type="http://schemas.openxmlformats.org/officeDocument/2006/relationships/image" Target="../media/image1.jpeg"/><Relationship Id="rId16" Type="http://schemas.openxmlformats.org/officeDocument/2006/relationships/hyperlink" Target="http://im3-tub-ru.yandex.net/i?id=69603501-11-72&amp;n=21" TargetMode="External"/><Relationship Id="rId20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gladfan.ru/_sf/0/67954828.jpg" TargetMode="External"/><Relationship Id="rId11" Type="http://schemas.openxmlformats.org/officeDocument/2006/relationships/hyperlink" Target="http://im8-tub-ru.yandex.net/i?id=123982295-08-72&amp;n=21" TargetMode="External"/><Relationship Id="rId5" Type="http://schemas.openxmlformats.org/officeDocument/2006/relationships/hyperlink" Target="http://azbukivedi-istoria.ru/789/Image2655.jpg" TargetMode="External"/><Relationship Id="rId15" Type="http://schemas.openxmlformats.org/officeDocument/2006/relationships/hyperlink" Target="http://im2-tub-ru.yandex.net/i?id=253934892-22-72&amp;n=21" TargetMode="External"/><Relationship Id="rId10" Type="http://schemas.openxmlformats.org/officeDocument/2006/relationships/hyperlink" Target="http://im4-tub-ru.yandex.net/i?id=126272423-33-72&amp;n=21" TargetMode="External"/><Relationship Id="rId19" Type="http://schemas.openxmlformats.org/officeDocument/2006/relationships/hyperlink" Target="http://im6-tub-ru.yandex.net/i?id=314754228-24-72&amp;n=21" TargetMode="External"/><Relationship Id="rId4" Type="http://schemas.openxmlformats.org/officeDocument/2006/relationships/hyperlink" Target="http://www.gov.karelia.ru/Power/Committee/National/Ellada/02.jpg" TargetMode="External"/><Relationship Id="rId9" Type="http://schemas.openxmlformats.org/officeDocument/2006/relationships/hyperlink" Target="http://im5-tub-ru.yandex.net/i?id=9726221-29-72&amp;n=21" TargetMode="External"/><Relationship Id="rId14" Type="http://schemas.openxmlformats.org/officeDocument/2006/relationships/hyperlink" Target="http://im7-tub-ru.yandex.net/i?id=2449732-67-72&amp;n=21" TargetMode="Externa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hyperlink" Target="http://im5-tub-ru.yandex.net/i?id=655357769-13-72&amp;n=21" TargetMode="External"/><Relationship Id="rId13" Type="http://schemas.openxmlformats.org/officeDocument/2006/relationships/hyperlink" Target="http://im3-tub-ru.yandex.net/i?id=300906801-67-72&amp;n=21" TargetMode="External"/><Relationship Id="rId18" Type="http://schemas.openxmlformats.org/officeDocument/2006/relationships/hyperlink" Target="http://im0-tub-ru.yandex.net/i?id=309372193-69-72&amp;n=21" TargetMode="External"/><Relationship Id="rId3" Type="http://schemas.openxmlformats.org/officeDocument/2006/relationships/hyperlink" Target="http://im3-tub-ru.yandex.net/i?id=51436373-62-72&amp;n=21" TargetMode="External"/><Relationship Id="rId21" Type="http://schemas.openxmlformats.org/officeDocument/2006/relationships/image" Target="../media/image3.jpeg"/><Relationship Id="rId7" Type="http://schemas.openxmlformats.org/officeDocument/2006/relationships/hyperlink" Target="http://im3-tub-ru.yandex.net/i?id=31590784-64-72&amp;n=21" TargetMode="External"/><Relationship Id="rId12" Type="http://schemas.openxmlformats.org/officeDocument/2006/relationships/hyperlink" Target="http://im7-tub-ru.yandex.net/i?id=159073284-12-72&amp;n=21" TargetMode="External"/><Relationship Id="rId17" Type="http://schemas.openxmlformats.org/officeDocument/2006/relationships/hyperlink" Target="http://im0-tub-ru.yandex.net/i?id=225260899-42-72&amp;n=21" TargetMode="External"/><Relationship Id="rId2" Type="http://schemas.openxmlformats.org/officeDocument/2006/relationships/image" Target="../media/image1.jpeg"/><Relationship Id="rId16" Type="http://schemas.openxmlformats.org/officeDocument/2006/relationships/hyperlink" Target="http://im3-tub-ru.yandex.net/i?id=375581172-00-72&amp;n=21" TargetMode="External"/><Relationship Id="rId20" Type="http://schemas.openxmlformats.org/officeDocument/2006/relationships/hyperlink" Target="http://im5-tub-ru.yandex.net/i?id=471986555-51-72&amp;n=2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0-tub-ru.yandex.net/i?id=239216368-28-72&amp;n=21" TargetMode="External"/><Relationship Id="rId11" Type="http://schemas.openxmlformats.org/officeDocument/2006/relationships/hyperlink" Target="http://im5-tub-ru.yandex.net/i?id=161170880-23-72&amp;n=21" TargetMode="External"/><Relationship Id="rId5" Type="http://schemas.openxmlformats.org/officeDocument/2006/relationships/hyperlink" Target="http://im0-tub-ru.yandex.net/i?id=251663502-24-72&amp;n=21" TargetMode="External"/><Relationship Id="rId15" Type="http://schemas.openxmlformats.org/officeDocument/2006/relationships/hyperlink" Target="http://im0-tub-ru.yandex.net/i?id=367595308-26-72&amp;n=21" TargetMode="External"/><Relationship Id="rId10" Type="http://schemas.openxmlformats.org/officeDocument/2006/relationships/hyperlink" Target="http://im5-tub-ru.yandex.net/i?id=684919375-03-72&amp;n=21" TargetMode="External"/><Relationship Id="rId19" Type="http://schemas.openxmlformats.org/officeDocument/2006/relationships/hyperlink" Target="http://im3-tub-ru.yandex.net/i?id=38066778-13-72&amp;n=21" TargetMode="External"/><Relationship Id="rId4" Type="http://schemas.openxmlformats.org/officeDocument/2006/relationships/hyperlink" Target="http://im7-tub-ru.yandex.net/i?id=20201465-54-72&amp;n=21" TargetMode="External"/><Relationship Id="rId9" Type="http://schemas.openxmlformats.org/officeDocument/2006/relationships/hyperlink" Target="http://im5-tub-ru.yandex.net/i?id=159114329-04-72&amp;n=21" TargetMode="External"/><Relationship Id="rId14" Type="http://schemas.openxmlformats.org/officeDocument/2006/relationships/hyperlink" Target="http://im5-tub-ru.yandex.net/i?id=219186999-61-72&amp;n=21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http://0.tqn.com/d/gocanada/1/0/S/5/-/-/vancouver201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http://timesofindia.indiatimes.com/photo/15028251.cms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9245012">
            <a:off x="1304986" y="2318378"/>
            <a:ext cx="5715000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8" name="Picture 6" descr="70bea720444516edf262b7f5690a74d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5127625"/>
            <a:ext cx="2987675" cy="1541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486600" cy="1440159"/>
          </a:xfrm>
        </p:spPr>
        <p:txBody>
          <a:bodyPr/>
          <a:lstStyle/>
          <a:p>
            <a:r>
              <a:rPr lang="ru-RU" dirty="0" smtClean="0"/>
              <a:t>Урок математики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81314E-6 L 0.98229 0.00763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1" y="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http://0.tqn.com/d/gocanada/1/0/S/5/-/-/vancouver201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Олимпийские талисманы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536" name="Picture 8" descr="http://im0-tub-ru.yandex.net/i?id=367595308-26-72&amp;n=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7572261">
            <a:off x="15931" y="2140858"/>
            <a:ext cx="2152664" cy="20832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53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b="1" dirty="0" smtClean="0"/>
              <a:t>   миссия олимпийского талисмана —          	отразить дух страны-хозяйки                          	игр, принести удачу спортсменам и 			накалить 					праздничную атмосферу </a:t>
            </a:r>
          </a:p>
        </p:txBody>
      </p:sp>
      <p:pic>
        <p:nvPicPr>
          <p:cNvPr id="3" name="Picture 4" descr="http://im2-tub-ru.yandex.net/i?id=160568753-40-72&amp;n=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0221355">
            <a:off x="107832" y="4251243"/>
            <a:ext cx="2071702" cy="20717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4" name="Picture 6" descr="http://im7-tub-ru.yandex.net/i?id=84441437-51-72&amp;n=2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1868786">
            <a:off x="6928794" y="1670611"/>
            <a:ext cx="2162175" cy="142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8" name="Picture 10" descr="http://im3-tub-ru.yandex.net/i?id=375581172-00-72&amp;n=21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20093849">
            <a:off x="1924994" y="4568208"/>
            <a:ext cx="2143130" cy="21431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40" name="Picture 12" descr="http://im7-tub-ru.yandex.net/i?id=317591633-63-72&amp;n=21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1918043">
            <a:off x="6765911" y="4735528"/>
            <a:ext cx="2000254" cy="2000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42" name="Picture 14" descr="http://im4-tub-ru.yandex.net/i?id=342769119-05-72&amp;n=21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 rot="1607832">
            <a:off x="6978870" y="3066424"/>
            <a:ext cx="2286003" cy="17145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46" name="Picture 18" descr="http://im2-tub-ru.yandex.net/i?id=106410459-00-72&amp;n=21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 rot="1619805">
            <a:off x="5890681" y="2957163"/>
            <a:ext cx="1571636" cy="20955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44" name="Picture 16" descr="http://im5-tub-ru.yandex.net/i?id=387314768-50-72&amp;n=21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4071934" y="4929198"/>
            <a:ext cx="2913044" cy="16870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18" name="Picture 14" descr="70bea720444516edf262b7f5690a74d6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0" y="5127625"/>
            <a:ext cx="2987675" cy="1541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81314E-6 L 0.98229 0.00763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1" y="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http://0.tqn.com/d/gocanada/1/0/S/5/-/-/vancouver201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Олимпийские игры в Москве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580" name="Picture 4" descr="http://proxy12.media.online.ua/uol/r2-f6a08dfc6b/50108337db41d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511834">
            <a:off x="4572000" y="1285860"/>
            <a:ext cx="3937694" cy="53578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55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b="1" smtClean="0"/>
              <a:t>   Это были первые в                                 истории Олимпийские игры                                    на территории Восточной                                    Европы, а также первые                                        Игры, проведённые в                         социалистической стране. </a:t>
            </a:r>
          </a:p>
        </p:txBody>
      </p:sp>
      <p:pic>
        <p:nvPicPr>
          <p:cNvPr id="22535" name="Picture 7" descr="70bea720444516edf262b7f5690a74d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5127625"/>
            <a:ext cx="2987675" cy="1541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81314E-6 L 0.98229 0.00763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1" y="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http://0.tqn.com/d/gocanada/1/0/S/5/-/-/vancouver201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Олимпийские  </a:t>
            </a:r>
            <a:r>
              <a:rPr lang="ru-RU" b="1" dirty="0" smtClean="0">
                <a:solidFill>
                  <a:srgbClr val="FF0000"/>
                </a:solidFill>
              </a:rPr>
              <a:t>достижения</a:t>
            </a:r>
            <a:r>
              <a:rPr lang="ru-RU" i="1" dirty="0" smtClean="0"/>
              <a:t> </a:t>
            </a:r>
            <a:endParaRPr lang="ru-RU" dirty="0"/>
          </a:p>
        </p:txBody>
      </p:sp>
      <p:sp>
        <p:nvSpPr>
          <p:cNvPr id="24579" name="Содержимое 2"/>
          <p:cNvSpPr>
            <a:spLocks noGrp="1"/>
          </p:cNvSpPr>
          <p:nvPr>
            <p:ph idx="1"/>
          </p:nvPr>
        </p:nvSpPr>
        <p:spPr>
          <a:xfrm>
            <a:off x="142875" y="1600200"/>
            <a:ext cx="8543925" cy="45259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i="1" smtClean="0"/>
              <a:t>   </a:t>
            </a:r>
            <a:r>
              <a:rPr lang="ru-RU" b="1" smtClean="0"/>
              <a:t>За 14 дней соревнований спортсмены, представляющие все 5 континентов, установили 74 олимпийских, 39 европейских и 36 мировых рекордов.</a:t>
            </a:r>
          </a:p>
        </p:txBody>
      </p:sp>
      <p:pic>
        <p:nvPicPr>
          <p:cNvPr id="23554" name="Picture 2" descr="http://www.skisport.ru/photos/img/984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525292">
            <a:off x="4643438" y="3500438"/>
            <a:ext cx="4167172" cy="30600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9" name="Picture 7" descr="70bea720444516edf262b7f5690a74d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5127625"/>
            <a:ext cx="2987675" cy="1541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81314E-6 L 0.98229 0.00763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1" y="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http://0.tqn.com/d/gocanada/1/0/S/5/-/-/vancouver201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FF0000"/>
                </a:solidFill>
              </a:rPr>
              <a:t>Неофициальный медальный зачет</a:t>
            </a:r>
            <a:r>
              <a:rPr lang="ru-RU" sz="4000" b="1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5603" name="Содержимое 2"/>
          <p:cNvSpPr>
            <a:spLocks noGrp="1"/>
          </p:cNvSpPr>
          <p:nvPr>
            <p:ph idx="1"/>
          </p:nvPr>
        </p:nvSpPr>
        <p:spPr>
          <a:xfrm>
            <a:off x="142875" y="1600200"/>
            <a:ext cx="8543925" cy="45259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b="1" smtClean="0"/>
              <a:t>   СССР занял первое место, набрав символическое число золотых медалей-80.</a:t>
            </a:r>
          </a:p>
        </p:txBody>
      </p:sp>
      <p:pic>
        <p:nvPicPr>
          <p:cNvPr id="20482" name="Picture 2" descr="http://img.rian.ru/images/4298/45/4298452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952968">
            <a:off x="3536235" y="3482179"/>
            <a:ext cx="4457700" cy="29718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3" name="Picture 7" descr="70bea720444516edf262b7f5690a74d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5127625"/>
            <a:ext cx="2987675" cy="1541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81314E-6 L 0.98229 0.00763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1" y="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http://0.tqn.com/d/gocanada/1/0/S/5/-/-/vancouver201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428625" y="785813"/>
            <a:ext cx="8229600" cy="714375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FF0000"/>
                </a:solidFill>
              </a:rPr>
              <a:t>Олимпиада 2014</a:t>
            </a:r>
            <a:r>
              <a:rPr lang="ru-RU" b="1" smtClean="0">
                <a:solidFill>
                  <a:srgbClr val="FF0000"/>
                </a:solidFill>
              </a:rPr>
              <a:t> года </a:t>
            </a:r>
            <a:br>
              <a:rPr lang="ru-RU" b="1" smtClean="0">
                <a:solidFill>
                  <a:srgbClr val="FF0000"/>
                </a:solidFill>
              </a:rPr>
            </a:br>
            <a:endParaRPr lang="ru-RU" b="1" smtClean="0">
              <a:solidFill>
                <a:srgbClr val="FF0000"/>
              </a:solidFill>
            </a:endParaRPr>
          </a:p>
        </p:txBody>
      </p:sp>
      <p:pic>
        <p:nvPicPr>
          <p:cNvPr id="21506" name="Picture 2" descr="http://f.azh.kz/news/1234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72198" y="1214422"/>
            <a:ext cx="2857520" cy="5524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628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6786563" cy="45259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b="1" smtClean="0"/>
              <a:t>    Заявки на проведение                                  олимпиады подавали шесть городов : Зальцбург (Австрия), София (Болгария), Хака (Испания), Бакуриани (Грузия), Пьен-Чонг (Корея), Алма-Ата (Казахстан), Сочи.</a:t>
            </a:r>
          </a:p>
          <a:p>
            <a:pPr eaLnBrk="1" hangingPunct="1"/>
            <a:endParaRPr lang="ru-RU" smtClean="0"/>
          </a:p>
        </p:txBody>
      </p:sp>
      <p:pic>
        <p:nvPicPr>
          <p:cNvPr id="25607" name="Picture 7" descr="70bea720444516edf262b7f5690a74d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5127625"/>
            <a:ext cx="2987675" cy="1541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81314E-6 L 0.98229 0.00763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1" y="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http://0.tqn.com/d/gocanada/1/0/S/5/-/-/vancouver201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2" descr="http://pics.kz/s2/21/62/36/01/21623601048a65db543e2d0bfd5946e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929322" y="500042"/>
            <a:ext cx="3071834" cy="3886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8" y="214313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Сочи – олимпийская  столица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6628" name="Picture 4" descr="http://img.mota.ru/upload/wallpapers/2010/02/28/12/04/21500/mota_ru_0022812-1280x72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0652" y="3714752"/>
            <a:ext cx="3143248" cy="3143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7653" name="Содержимое 2"/>
          <p:cNvSpPr>
            <a:spLocks noGrp="1"/>
          </p:cNvSpPr>
          <p:nvPr>
            <p:ph idx="1"/>
          </p:nvPr>
        </p:nvSpPr>
        <p:spPr>
          <a:xfrm>
            <a:off x="142875" y="1600200"/>
            <a:ext cx="5857875" cy="45259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b="1" smtClean="0"/>
              <a:t>	Россия – это страна, где зимние виды спорта являются национальными. </a:t>
            </a:r>
          </a:p>
          <a:p>
            <a:pPr eaLnBrk="1" hangingPunct="1">
              <a:buFont typeface="Arial" charset="0"/>
              <a:buNone/>
            </a:pPr>
            <a:r>
              <a:rPr lang="ru-RU" b="1" smtClean="0"/>
              <a:t>	Россия, как страна, давшая миру 600 олимпийских чемпионов, заслуживает принять зимнюю </a:t>
            </a:r>
            <a:r>
              <a:rPr lang="en-US" b="1" smtClean="0"/>
              <a:t>олимпиаду! </a:t>
            </a:r>
            <a:endParaRPr lang="ru-RU" b="1" smtClean="0"/>
          </a:p>
          <a:p>
            <a:pPr eaLnBrk="1" hangingPunct="1"/>
            <a:endParaRPr lang="ru-RU" smtClean="0"/>
          </a:p>
        </p:txBody>
      </p:sp>
      <p:pic>
        <p:nvPicPr>
          <p:cNvPr id="26632" name="Picture 8" descr="70bea720444516edf262b7f5690a74d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5127625"/>
            <a:ext cx="2987675" cy="1541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81314E-6 L 0.98229 0.00763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1" y="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http://0.tqn.com/d/gocanada/1/0/S/5/-/-/vancouver201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FF0000"/>
                </a:solidFill>
              </a:rPr>
              <a:t>Талисман игр Сочи – 2014</a:t>
            </a:r>
          </a:p>
        </p:txBody>
      </p:sp>
      <p:sp>
        <p:nvSpPr>
          <p:cNvPr id="2867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" name="Picture 2" descr="http://www.srgazeta.ru/wp-content/uploads/2011/12/talisman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357422" y="2357430"/>
            <a:ext cx="6381750" cy="3857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6" name="Picture 8" descr="70bea720444516edf262b7f5690a74d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5127625"/>
            <a:ext cx="2987675" cy="1541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81314E-6 L 0.98229 0.00763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1" y="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http://0.tqn.com/d/gocanada/1/0/S/5/-/-/vancouver201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FF0000"/>
                </a:solidFill>
              </a:rPr>
              <a:t>Б</a:t>
            </a:r>
            <a:r>
              <a:rPr lang="en-US" b="1" smtClean="0">
                <a:solidFill>
                  <a:srgbClr val="FF0000"/>
                </a:solidFill>
              </a:rPr>
              <a:t>елый </a:t>
            </a:r>
            <a:r>
              <a:rPr lang="ru-RU" b="1" smtClean="0">
                <a:solidFill>
                  <a:srgbClr val="FF0000"/>
                </a:solidFill>
              </a:rPr>
              <a:t>М</a:t>
            </a:r>
            <a:r>
              <a:rPr lang="en-US" b="1" smtClean="0">
                <a:solidFill>
                  <a:srgbClr val="FF0000"/>
                </a:solidFill>
              </a:rPr>
              <a:t>ишка</a:t>
            </a:r>
            <a:endParaRPr lang="ru-RU" smtClean="0">
              <a:solidFill>
                <a:srgbClr val="FF0000"/>
              </a:solidFill>
            </a:endParaRPr>
          </a:p>
        </p:txBody>
      </p:sp>
      <p:sp>
        <p:nvSpPr>
          <p:cNvPr id="29699" name="Содержимое 2"/>
          <p:cNvSpPr>
            <a:spLocks noGrp="1"/>
          </p:cNvSpPr>
          <p:nvPr>
            <p:ph idx="1"/>
          </p:nvPr>
        </p:nvSpPr>
        <p:spPr>
          <a:xfrm>
            <a:off x="0" y="1500188"/>
            <a:ext cx="8686800" cy="434022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b="1" smtClean="0"/>
              <a:t>   </a:t>
            </a:r>
            <a:r>
              <a:rPr lang="en-US" b="1" smtClean="0"/>
              <a:t>Белый мишка с раннего детства воспитывался полярниками. Именно они научили его кататься на лыжах, бегать на коньках и играть в керлинг. Но больше всего белому мишке понравилось кататься на спортивных санках. </a:t>
            </a:r>
            <a:endParaRPr lang="ru-RU" b="1" smtClean="0"/>
          </a:p>
        </p:txBody>
      </p:sp>
      <p:pic>
        <p:nvPicPr>
          <p:cNvPr id="29700" name="Picture 2" descr="&amp;Bcy;&amp;iecy;&amp;lcy;&amp;ycy;&amp;jcy; &amp;mcy;&amp;icy;&amp;shcy;&amp;kcy;&amp;acy;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38900" y="3286125"/>
            <a:ext cx="2705100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7" descr="70bea720444516edf262b7f5690a74d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5127625"/>
            <a:ext cx="2987675" cy="1541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81314E-6 L 0.98229 0.00763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1" y="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 descr="http://0.tqn.com/d/gocanada/1/0/S/5/-/-/vancouver201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FF0000"/>
                </a:solidFill>
              </a:rPr>
              <a:t>Зайка</a:t>
            </a:r>
            <a:endParaRPr lang="ru-RU" smtClean="0">
              <a:solidFill>
                <a:srgbClr val="FF0000"/>
              </a:solidFill>
            </a:endParaRPr>
          </a:p>
        </p:txBody>
      </p:sp>
      <p:sp>
        <p:nvSpPr>
          <p:cNvPr id="3072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45259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b="1" smtClean="0"/>
              <a:t>	</a:t>
            </a:r>
            <a:r>
              <a:rPr lang="en-US" b="1" smtClean="0"/>
              <a:t>Зайка – самая активная жительница зимнего леса. Ее друзья всегда удивляются – и как она все успевает!? Ведь Зайка не только успевает учиться в Лесной Академии на «отлично», помогать маме в семейном ресторанчике «Лесная запруда», но и участвовать в различных спортивных соревнованиях. </a:t>
            </a:r>
            <a:endParaRPr lang="ru-RU" b="1" smtClean="0"/>
          </a:p>
        </p:txBody>
      </p:sp>
      <p:pic>
        <p:nvPicPr>
          <p:cNvPr id="30724" name="Picture 2" descr="&amp;Zcy;&amp;acy;&amp;jcy;&amp;kcy;&amp;acy; "/>
          <p:cNvPicPr>
            <a:picLocks noChangeAspect="1" noChangeArrowheads="1"/>
          </p:cNvPicPr>
          <p:nvPr/>
        </p:nvPicPr>
        <p:blipFill>
          <a:blip r:embed="rId3" cstate="email"/>
          <a:srcRect r="17207"/>
          <a:stretch>
            <a:fillRect/>
          </a:stretch>
        </p:blipFill>
        <p:spPr bwMode="auto">
          <a:xfrm>
            <a:off x="6715125" y="3000375"/>
            <a:ext cx="2428875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Picture 7" descr="70bea720444516edf262b7f5690a74d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5127625"/>
            <a:ext cx="2987675" cy="1541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81314E-6 L 0.98229 0.00763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1" y="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 descr="http://0.tqn.com/d/gocanada/1/0/S/5/-/-/vancouver201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</a:t>
            </a:r>
            <a:r>
              <a:rPr lang="en-US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льпинист Леопард</a:t>
            </a:r>
            <a:r>
              <a:rPr lang="en-US" smtClean="0">
                <a:solidFill>
                  <a:srgbClr val="FF0000"/>
                </a:solidFill>
              </a:rPr>
              <a:t> </a:t>
            </a:r>
            <a:endParaRPr lang="ru-RU" smtClean="0">
              <a:solidFill>
                <a:srgbClr val="FF0000"/>
              </a:solidFill>
            </a:endParaRPr>
          </a:p>
        </p:txBody>
      </p:sp>
      <p:sp>
        <p:nvSpPr>
          <p:cNvPr id="3174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mtClean="0"/>
              <a:t>	</a:t>
            </a:r>
            <a:r>
              <a:rPr lang="ru-RU" b="1" smtClean="0"/>
              <a:t>Горный спасатель-альпинист Леопард живет в кроне огромного дерева, которое растет на самой высокой скале в заснеженных горах Кавказа. Он всегда готов прийти на помощь и не раз спасал расположенную неподалеку деревню от   		    лавин.</a:t>
            </a:r>
          </a:p>
          <a:p>
            <a:pPr eaLnBrk="1" hangingPunct="1"/>
            <a:endParaRPr lang="ru-RU" smtClean="0"/>
          </a:p>
        </p:txBody>
      </p:sp>
      <p:pic>
        <p:nvPicPr>
          <p:cNvPr id="31748" name="Picture 2" descr="&amp;Lcy;&amp;iecy;&amp;ocy;&amp;pcy;&amp;acy;&amp;rcy;&amp;dcy;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88" y="3857625"/>
            <a:ext cx="24003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Picture 7" descr="70bea720444516edf262b7f5690a74d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5127625"/>
            <a:ext cx="2987675" cy="1541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81314E-6 L 0.98229 0.00763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1" y="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http://0.tqn.com/d/gocanada/1/0/S/5/-/-/vancouver201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4339" name="Содержимое 2"/>
          <p:cNvSpPr>
            <a:spLocks noGrp="1"/>
          </p:cNvSpPr>
          <p:nvPr>
            <p:ph idx="4294967295"/>
          </p:nvPr>
        </p:nvSpPr>
        <p:spPr>
          <a:xfrm>
            <a:off x="395288" y="333375"/>
            <a:ext cx="8229600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400" b="1" dirty="0" smtClean="0"/>
              <a:t>Цель:   </a:t>
            </a:r>
            <a:r>
              <a:rPr lang="ru-RU" sz="2400" dirty="0" smtClean="0"/>
              <a:t>знакомство школьников с историей  и культурой        	проведения Олимпийских игр.</a:t>
            </a:r>
            <a:endParaRPr lang="en-US" sz="2400" b="1" dirty="0" smtClean="0"/>
          </a:p>
          <a:p>
            <a:pPr>
              <a:buFont typeface="Arial" charset="0"/>
              <a:buNone/>
            </a:pPr>
            <a:r>
              <a:rPr lang="en-US" sz="2400" b="1" dirty="0" err="1" smtClean="0"/>
              <a:t>Задачи</a:t>
            </a:r>
            <a:r>
              <a:rPr lang="en-US" sz="2400" b="1" dirty="0" smtClean="0"/>
              <a:t>:</a:t>
            </a:r>
            <a:endParaRPr lang="ru-RU" sz="2400" dirty="0" smtClean="0"/>
          </a:p>
          <a:p>
            <a:r>
              <a:rPr lang="ru-RU" sz="2400" dirty="0" smtClean="0"/>
              <a:t>Развитие интереса учащихся к проведению крупнейших спортивных состязаний.</a:t>
            </a:r>
          </a:p>
          <a:p>
            <a:r>
              <a:rPr lang="ru-RU" sz="2400" dirty="0" smtClean="0"/>
              <a:t>Показать учащимся, что Олимпийские игры - не просто крупнейшее спортивное событие, это мероприятие укрепления спортивного духа, национальной гордости и упрочения мира на земле.</a:t>
            </a:r>
          </a:p>
          <a:p>
            <a:r>
              <a:rPr lang="ru-RU" sz="2400" dirty="0" smtClean="0"/>
              <a:t>Сформировать положительное отношение к здоровому образу жизни.</a:t>
            </a:r>
          </a:p>
          <a:p>
            <a:r>
              <a:rPr lang="ru-RU" sz="2400" dirty="0" smtClean="0"/>
              <a:t>Воспитание патриотических чувств, гордость за свой город, свою страну, свой народ.</a:t>
            </a:r>
          </a:p>
          <a:p>
            <a:r>
              <a:rPr lang="ru-RU" sz="2400" dirty="0" smtClean="0"/>
              <a:t>Формирование дружеских отношений, уважения между всеми членами классного коллектива.</a:t>
            </a:r>
          </a:p>
        </p:txBody>
      </p:sp>
      <p:pic>
        <p:nvPicPr>
          <p:cNvPr id="44038" name="Picture 6" descr="70bea720444516edf262b7f5690a74d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5127625"/>
            <a:ext cx="2987675" cy="1541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81314E-6 L 0.98229 0.00763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1" y="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 descr="http://0.tqn.com/d/gocanada/1/0/S/5/-/-/vancouver201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«Дешифровщик»</a:t>
            </a:r>
            <a:r>
              <a:rPr lang="ru-RU" smtClean="0"/>
              <a:t> </a:t>
            </a:r>
          </a:p>
        </p:txBody>
      </p:sp>
      <p:sp>
        <p:nvSpPr>
          <p:cNvPr id="3277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b="1" i="1" smtClean="0"/>
              <a:t>	</a:t>
            </a:r>
            <a:r>
              <a:rPr lang="ru-RU" b="1" smtClean="0"/>
              <a:t>Навострим мы лыжи</a:t>
            </a:r>
            <a:br>
              <a:rPr lang="ru-RU" b="1" smtClean="0"/>
            </a:br>
            <a:r>
              <a:rPr lang="ru-RU" b="1" smtClean="0"/>
              <a:t>И коньки наточим,</a:t>
            </a:r>
            <a:br>
              <a:rPr lang="ru-RU" b="1" smtClean="0"/>
            </a:br>
            <a:r>
              <a:rPr lang="ru-RU" b="1" smtClean="0"/>
              <a:t>Побеждать поедем</a:t>
            </a:r>
            <a:br>
              <a:rPr lang="ru-RU" b="1" smtClean="0"/>
            </a:br>
            <a:r>
              <a:rPr lang="ru-RU" b="1" smtClean="0"/>
              <a:t>В Олимпийский Сочи!</a:t>
            </a:r>
            <a:endParaRPr lang="ru-RU" smtClean="0"/>
          </a:p>
          <a:p>
            <a:pPr eaLnBrk="1" hangingPunct="1">
              <a:buFont typeface="Arial" charset="0"/>
              <a:buNone/>
            </a:pPr>
            <a:r>
              <a:rPr lang="ru-RU" smtClean="0"/>
              <a:t>			</a:t>
            </a:r>
            <a:r>
              <a:rPr lang="en-US" smtClean="0"/>
              <a:t>(И. Агеева)</a:t>
            </a:r>
            <a:br>
              <a:rPr lang="en-US" smtClean="0"/>
            </a:br>
            <a:endParaRPr lang="ru-RU" smtClean="0"/>
          </a:p>
        </p:txBody>
      </p:sp>
      <p:pic>
        <p:nvPicPr>
          <p:cNvPr id="31751" name="Picture 7" descr="70bea720444516edf262b7f5690a74d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5127625"/>
            <a:ext cx="2987675" cy="1541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73" name="Picture 7" descr="Wawa%20m29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932363" y="2276475"/>
            <a:ext cx="3848100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81314E-6 L 0.98229 0.00763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1" y="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 descr="http://0.tqn.com/d/gocanada/1/0/S/5/-/-/vancouver201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>
          <a:xfrm>
            <a:off x="539750" y="404813"/>
            <a:ext cx="8064500" cy="1214437"/>
          </a:xfrm>
        </p:spPr>
        <p:txBody>
          <a:bodyPr/>
          <a:lstStyle/>
          <a:p>
            <a:pPr eaLnBrk="1" hangingPunct="1"/>
            <a:r>
              <a:rPr lang="ru-RU" sz="2800" b="1" smtClean="0">
                <a:solidFill>
                  <a:srgbClr val="FF0000"/>
                </a:solidFill>
              </a:rPr>
              <a:t>Какие виды спорта были включены в первые Олимпийские игры?</a:t>
            </a:r>
            <a:r>
              <a:rPr lang="ru-RU" smtClean="0">
                <a:solidFill>
                  <a:srgbClr val="FF0000"/>
                </a:solidFill>
              </a:rPr>
              <a:t> </a:t>
            </a:r>
            <a:r>
              <a:rPr lang="en-US" sz="4000" b="1" smtClean="0">
                <a:solidFill>
                  <a:srgbClr val="FF0000"/>
                </a:solidFill>
              </a:rPr>
              <a:t/>
            </a:r>
            <a:br>
              <a:rPr lang="en-US" sz="4000" b="1" smtClean="0">
                <a:solidFill>
                  <a:srgbClr val="FF0000"/>
                </a:solidFill>
              </a:rPr>
            </a:br>
            <a:endParaRPr lang="ru-RU" sz="4000" b="1" smtClean="0">
              <a:solidFill>
                <a:srgbClr val="FF0000"/>
              </a:solidFill>
            </a:endParaRPr>
          </a:p>
        </p:txBody>
      </p:sp>
      <p:sp>
        <p:nvSpPr>
          <p:cNvPr id="33795" name="Содержимое 2"/>
          <p:cNvSpPr>
            <a:spLocks noGrp="1"/>
          </p:cNvSpPr>
          <p:nvPr>
            <p:ph idx="1"/>
          </p:nvPr>
        </p:nvSpPr>
        <p:spPr>
          <a:xfrm>
            <a:off x="4787900" y="2276475"/>
            <a:ext cx="2879725" cy="3840163"/>
          </a:xfrm>
        </p:spPr>
        <p:txBody>
          <a:bodyPr/>
          <a:lstStyle/>
          <a:p>
            <a:pPr eaLnBrk="1" hangingPunct="1"/>
            <a:r>
              <a:rPr lang="ru-RU" b="1" smtClean="0"/>
              <a:t>506315602</a:t>
            </a:r>
          </a:p>
        </p:txBody>
      </p:sp>
      <p:pic>
        <p:nvPicPr>
          <p:cNvPr id="32774" name="Picture 6" descr="70bea720444516edf262b7f5690a74d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5127625"/>
            <a:ext cx="2987675" cy="1541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73" name="Picture 85" descr="0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87900" y="3933825"/>
            <a:ext cx="4105275" cy="2736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32890" name="Group 122"/>
          <p:cNvGraphicFramePr>
            <a:graphicFrameLocks noGrp="1"/>
          </p:cNvGraphicFramePr>
          <p:nvPr/>
        </p:nvGraphicFramePr>
        <p:xfrm>
          <a:off x="971550" y="1916113"/>
          <a:ext cx="3455988" cy="3584448"/>
        </p:xfrm>
        <a:graphic>
          <a:graphicData uri="http://schemas.openxmlformats.org/drawingml/2006/table">
            <a:tbl>
              <a:tblPr/>
              <a:tblGrid>
                <a:gridCol w="1011238"/>
                <a:gridCol w="1222375"/>
                <a:gridCol w="1222375"/>
              </a:tblGrid>
              <a:tr h="855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АБВГ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Д Е Ё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ЖЗИ Й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8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КЛМ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НОП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РСТ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7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УФХ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ЦЧШ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ЩЪЫ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5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Ь Э Ю Я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2892" name="Rectangle 124"/>
          <p:cNvSpPr>
            <a:spLocks noChangeArrowheads="1"/>
          </p:cNvSpPr>
          <p:nvPr/>
        </p:nvSpPr>
        <p:spPr bwMode="auto">
          <a:xfrm>
            <a:off x="5867400" y="4076700"/>
            <a:ext cx="21605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 b="1"/>
              <a:t>Пятиборье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81314E-6 L 0.99028 -0.00301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5" y="-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 descr="http://0.tqn.com/d/gocanada/1/0/S/5/-/-/vancouver201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ru-RU" sz="4000" b="1" i="1" smtClean="0">
                <a:solidFill>
                  <a:srgbClr val="FF0000"/>
                </a:solidFill>
              </a:rPr>
              <a:t> </a:t>
            </a:r>
            <a:r>
              <a:rPr lang="ru-RU" sz="2800" b="1" i="1" smtClean="0">
                <a:solidFill>
                  <a:srgbClr val="FF0000"/>
                </a:solidFill>
              </a:rPr>
              <a:t>Как называли победителей Игр в Древней Греции?</a:t>
            </a:r>
            <a:r>
              <a:rPr lang="ru-RU" smtClean="0"/>
              <a:t> </a:t>
            </a:r>
          </a:p>
        </p:txBody>
      </p:sp>
      <p:sp>
        <p:nvSpPr>
          <p:cNvPr id="34819" name="Содержимое 2"/>
          <p:cNvSpPr>
            <a:spLocks noGrp="1"/>
          </p:cNvSpPr>
          <p:nvPr>
            <p:ph idx="4294967295"/>
          </p:nvPr>
        </p:nvSpPr>
        <p:spPr>
          <a:xfrm>
            <a:off x="4140200" y="2000250"/>
            <a:ext cx="4546600" cy="1068388"/>
          </a:xfrm>
        </p:spPr>
        <p:txBody>
          <a:bodyPr/>
          <a:lstStyle/>
          <a:p>
            <a:pPr eaLnBrk="1" hangingPunct="1"/>
            <a:r>
              <a:rPr lang="ru-RU" b="1" smtClean="0"/>
              <a:t>5434535534</a:t>
            </a:r>
          </a:p>
        </p:txBody>
      </p:sp>
      <p:pic>
        <p:nvPicPr>
          <p:cNvPr id="39942" name="Picture 6" descr="70bea720444516edf262b7f5690a74d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5127625"/>
            <a:ext cx="2987675" cy="1541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39943" name="Group 7"/>
          <p:cNvGraphicFramePr>
            <a:graphicFrameLocks noGrp="1"/>
          </p:cNvGraphicFramePr>
          <p:nvPr/>
        </p:nvGraphicFramePr>
        <p:xfrm>
          <a:off x="611188" y="1844675"/>
          <a:ext cx="3455987" cy="3584448"/>
        </p:xfrm>
        <a:graphic>
          <a:graphicData uri="http://schemas.openxmlformats.org/drawingml/2006/table">
            <a:tbl>
              <a:tblPr/>
              <a:tblGrid>
                <a:gridCol w="1011237"/>
                <a:gridCol w="1222375"/>
                <a:gridCol w="1222375"/>
              </a:tblGrid>
              <a:tr h="855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АБВГ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Д Е Ё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ЖЗИ Й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8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КЛМ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НОП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РСТ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7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УФХ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ЦЧШ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ЩЪЫ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5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Ь Э Ю Я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9963" name="Picture 30" descr="olimpioniki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92725" y="3644900"/>
            <a:ext cx="2981325" cy="2686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9967" name="Rectangle 31"/>
          <p:cNvSpPr>
            <a:spLocks noChangeArrowheads="1"/>
          </p:cNvSpPr>
          <p:nvPr/>
        </p:nvSpPr>
        <p:spPr bwMode="auto">
          <a:xfrm>
            <a:off x="5867400" y="3716338"/>
            <a:ext cx="2171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400" b="1"/>
              <a:t>Олимпионик</a:t>
            </a:r>
            <a:r>
              <a:rPr lang="ru-RU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81314E-6 L 0.98229 0.00763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1" y="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99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6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 descr="http://0.tqn.com/d/gocanada/1/0/S/5/-/-/vancouver201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2" name="Заголовок 1"/>
          <p:cNvSpPr>
            <a:spLocks noGrp="1"/>
          </p:cNvSpPr>
          <p:nvPr>
            <p:ph type="title"/>
          </p:nvPr>
        </p:nvSpPr>
        <p:spPr>
          <a:xfrm>
            <a:off x="323850" y="260350"/>
            <a:ext cx="8229600" cy="1500188"/>
          </a:xfrm>
        </p:spPr>
        <p:txBody>
          <a:bodyPr/>
          <a:lstStyle/>
          <a:p>
            <a:pPr eaLnBrk="1" hangingPunct="1"/>
            <a:r>
              <a:rPr lang="en-US" sz="4000" b="1" i="1" smtClean="0">
                <a:solidFill>
                  <a:srgbClr val="FF0000"/>
                </a:solidFill>
              </a:rPr>
              <a:t> </a:t>
            </a:r>
            <a:r>
              <a:rPr lang="en-US" sz="2800" b="1" smtClean="0">
                <a:solidFill>
                  <a:srgbClr val="FF0000"/>
                </a:solidFill>
              </a:rPr>
              <a:t>Как называется и посёлок, и горнолыжный курорт в Сочи?</a:t>
            </a:r>
            <a:br>
              <a:rPr lang="en-US" sz="2800" b="1" smtClean="0">
                <a:solidFill>
                  <a:srgbClr val="FF0000"/>
                </a:solidFill>
              </a:rPr>
            </a:br>
            <a:endParaRPr lang="ru-RU" sz="2800" smtClean="0">
              <a:solidFill>
                <a:srgbClr val="FF0000"/>
              </a:solidFill>
            </a:endParaRPr>
          </a:p>
        </p:txBody>
      </p:sp>
      <p:sp>
        <p:nvSpPr>
          <p:cNvPr id="35843" name="Содержимое 2"/>
          <p:cNvSpPr>
            <a:spLocks noGrp="1"/>
          </p:cNvSpPr>
          <p:nvPr>
            <p:ph idx="1"/>
          </p:nvPr>
        </p:nvSpPr>
        <p:spPr>
          <a:xfrm>
            <a:off x="4643438" y="2133600"/>
            <a:ext cx="4043362" cy="647700"/>
          </a:xfrm>
        </p:spPr>
        <p:txBody>
          <a:bodyPr/>
          <a:lstStyle/>
          <a:p>
            <a:pPr eaLnBrk="1" hangingPunct="1"/>
            <a:r>
              <a:rPr lang="ru-RU" b="1" smtClean="0"/>
              <a:t>4616510 554051</a:t>
            </a:r>
          </a:p>
        </p:txBody>
      </p:sp>
      <p:pic>
        <p:nvPicPr>
          <p:cNvPr id="2" name="Picture 2" descr="http://www.glcsa.org/images/stories/kr-pol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92691" y="3006721"/>
            <a:ext cx="4690956" cy="3521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799" name="Picture 7" descr="70bea720444516edf262b7f5690a74d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5127625"/>
            <a:ext cx="2987675" cy="1541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33800" name="Group 8"/>
          <p:cNvGraphicFramePr>
            <a:graphicFrameLocks noGrp="1"/>
          </p:cNvGraphicFramePr>
          <p:nvPr/>
        </p:nvGraphicFramePr>
        <p:xfrm>
          <a:off x="611188" y="1844675"/>
          <a:ext cx="3455987" cy="3584448"/>
        </p:xfrm>
        <a:graphic>
          <a:graphicData uri="http://schemas.openxmlformats.org/drawingml/2006/table">
            <a:tbl>
              <a:tblPr/>
              <a:tblGrid>
                <a:gridCol w="1011237"/>
                <a:gridCol w="1222375"/>
                <a:gridCol w="1222375"/>
              </a:tblGrid>
              <a:tr h="855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АБВГ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Д Е Ё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ЖЗИ Й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8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КЛМ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НОП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РСТ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7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УФХ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ЦЧШ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ЩЪЫ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5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Ь Э Ю Я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3838" name="Group 46"/>
          <p:cNvGraphicFramePr>
            <a:graphicFrameLocks noGrp="1"/>
          </p:cNvGraphicFramePr>
          <p:nvPr/>
        </p:nvGraphicFramePr>
        <p:xfrm>
          <a:off x="2771775" y="3170238"/>
          <a:ext cx="5761038" cy="518160"/>
        </p:xfrm>
        <a:graphic>
          <a:graphicData uri="http://schemas.openxmlformats.org/drawingml/2006/table">
            <a:tbl>
              <a:tblPr/>
              <a:tblGrid>
                <a:gridCol w="2882900"/>
                <a:gridCol w="2878138"/>
              </a:tblGrid>
              <a:tr h="290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Красная Поляна 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81314E-6 L 0.98229 0.00763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1" y="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8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8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 descr="http://0.tqn.com/d/gocanada/1/0/S/5/-/-/vancouver201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6" name="Заголовок 1"/>
          <p:cNvSpPr>
            <a:spLocks noGrp="1"/>
          </p:cNvSpPr>
          <p:nvPr>
            <p:ph type="title"/>
          </p:nvPr>
        </p:nvSpPr>
        <p:spPr>
          <a:xfrm>
            <a:off x="179388" y="188913"/>
            <a:ext cx="9144000" cy="1714500"/>
          </a:xfrm>
        </p:spPr>
        <p:txBody>
          <a:bodyPr/>
          <a:lstStyle/>
          <a:p>
            <a:pPr eaLnBrk="1" hangingPunct="1"/>
            <a:r>
              <a:rPr lang="ru-RU" sz="2800" b="1" smtClean="0">
                <a:solidFill>
                  <a:srgbClr val="FF0000"/>
                </a:solidFill>
              </a:rPr>
              <a:t>Какой вид спорта был включён в программу Олимпиад из-за легенды о смерти его основоположника?</a:t>
            </a:r>
          </a:p>
        </p:txBody>
      </p:sp>
      <p:sp>
        <p:nvSpPr>
          <p:cNvPr id="36867" name="Содержимое 2"/>
          <p:cNvSpPr>
            <a:spLocks noGrp="1"/>
          </p:cNvSpPr>
          <p:nvPr>
            <p:ph idx="1"/>
          </p:nvPr>
        </p:nvSpPr>
        <p:spPr>
          <a:xfrm>
            <a:off x="4500563" y="2276475"/>
            <a:ext cx="3609975" cy="792163"/>
          </a:xfrm>
        </p:spPr>
        <p:txBody>
          <a:bodyPr/>
          <a:lstStyle/>
          <a:p>
            <a:pPr eaLnBrk="1" hangingPunct="1"/>
            <a:r>
              <a:rPr lang="ru-RU" b="1" smtClean="0"/>
              <a:t>41617556433 121</a:t>
            </a:r>
          </a:p>
        </p:txBody>
      </p:sp>
      <p:pic>
        <p:nvPicPr>
          <p:cNvPr id="34823" name="Picture 7" descr="70bea720444516edf262b7f5690a74d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5127625"/>
            <a:ext cx="2987675" cy="1541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34824" name="Group 8"/>
          <p:cNvGraphicFramePr>
            <a:graphicFrameLocks noGrp="1"/>
          </p:cNvGraphicFramePr>
          <p:nvPr/>
        </p:nvGraphicFramePr>
        <p:xfrm>
          <a:off x="395288" y="1989138"/>
          <a:ext cx="3455987" cy="3584448"/>
        </p:xfrm>
        <a:graphic>
          <a:graphicData uri="http://schemas.openxmlformats.org/drawingml/2006/table">
            <a:tbl>
              <a:tblPr/>
              <a:tblGrid>
                <a:gridCol w="1011237"/>
                <a:gridCol w="1222375"/>
                <a:gridCol w="1222375"/>
              </a:tblGrid>
              <a:tr h="855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АБВГ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Д Е Ё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ЖЗИ Й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8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КЛМ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НОП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РСТ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7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УФХ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ЦЧШ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ЩЪЫ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5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Ь Э Ю Я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4843" name="Picture 31" descr="0005d87k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00563" y="3179763"/>
            <a:ext cx="4371975" cy="34496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4848" name="Rectangle 32"/>
          <p:cNvSpPr>
            <a:spLocks noChangeArrowheads="1"/>
          </p:cNvSpPr>
          <p:nvPr/>
        </p:nvSpPr>
        <p:spPr bwMode="auto">
          <a:xfrm>
            <a:off x="5580063" y="3313113"/>
            <a:ext cx="2867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400" b="1"/>
              <a:t>Марафонский бег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81314E-6 L 0.98229 0.00763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1" y="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4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2" descr="http://0.tqn.com/d/gocanada/1/0/S/5/-/-/vancouver201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>
          <a:xfrm>
            <a:off x="647700" y="549275"/>
            <a:ext cx="8496300" cy="1214438"/>
          </a:xfrm>
        </p:spPr>
        <p:txBody>
          <a:bodyPr/>
          <a:lstStyle/>
          <a:p>
            <a:pPr eaLnBrk="1" hangingPunct="1"/>
            <a:r>
              <a:rPr lang="en-US" sz="4000" b="1" i="1" smtClean="0"/>
              <a:t> </a:t>
            </a:r>
            <a:r>
              <a:rPr lang="ru-RU" sz="2800" b="1" smtClean="0">
                <a:solidFill>
                  <a:srgbClr val="FF0000"/>
                </a:solidFill>
              </a:rPr>
              <a:t>Начиная с 18 века, проигравшим стали оставлять жизнь, что и послужило бурному развитию этого вида спорта. Какого?</a:t>
            </a:r>
            <a:r>
              <a:rPr lang="ru-RU" sz="4000" smtClean="0">
                <a:solidFill>
                  <a:srgbClr val="FF0000"/>
                </a:solidFill>
              </a:rPr>
              <a:t> </a:t>
            </a:r>
            <a:r>
              <a:rPr lang="en-US" sz="4000" b="1" smtClean="0">
                <a:solidFill>
                  <a:srgbClr val="FF0000"/>
                </a:solidFill>
              </a:rPr>
              <a:t/>
            </a:r>
            <a:br>
              <a:rPr lang="en-US" sz="4000" b="1" smtClean="0">
                <a:solidFill>
                  <a:srgbClr val="FF0000"/>
                </a:solidFill>
              </a:rPr>
            </a:br>
            <a:endParaRPr lang="ru-RU" sz="4000" b="1" smtClean="0">
              <a:solidFill>
                <a:srgbClr val="FF0000"/>
              </a:solidFill>
            </a:endParaRPr>
          </a:p>
        </p:txBody>
      </p:sp>
      <p:sp>
        <p:nvSpPr>
          <p:cNvPr id="37891" name="Содержимое 2"/>
          <p:cNvSpPr>
            <a:spLocks noGrp="1"/>
          </p:cNvSpPr>
          <p:nvPr>
            <p:ph idx="1"/>
          </p:nvPr>
        </p:nvSpPr>
        <p:spPr>
          <a:xfrm>
            <a:off x="4356100" y="2214563"/>
            <a:ext cx="4330700" cy="782637"/>
          </a:xfrm>
        </p:spPr>
        <p:txBody>
          <a:bodyPr/>
          <a:lstStyle/>
          <a:p>
            <a:pPr eaLnBrk="1" hangingPunct="1"/>
            <a:r>
              <a:rPr lang="ru-RU" b="1" smtClean="0"/>
              <a:t>7276511532</a:t>
            </a:r>
            <a:endParaRPr lang="ru-RU" smtClean="0"/>
          </a:p>
        </p:txBody>
      </p:sp>
      <p:pic>
        <p:nvPicPr>
          <p:cNvPr id="35847" name="Picture 7" descr="70bea720444516edf262b7f5690a74d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5127625"/>
            <a:ext cx="2987675" cy="1541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35848" name="Group 8"/>
          <p:cNvGraphicFramePr>
            <a:graphicFrameLocks noGrp="1"/>
          </p:cNvGraphicFramePr>
          <p:nvPr/>
        </p:nvGraphicFramePr>
        <p:xfrm>
          <a:off x="611188" y="1844675"/>
          <a:ext cx="3455987" cy="3584448"/>
        </p:xfrm>
        <a:graphic>
          <a:graphicData uri="http://schemas.openxmlformats.org/drawingml/2006/table">
            <a:tbl>
              <a:tblPr/>
              <a:tblGrid>
                <a:gridCol w="1011237"/>
                <a:gridCol w="1222375"/>
                <a:gridCol w="1222375"/>
              </a:tblGrid>
              <a:tr h="855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АБВГ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Д Е Ё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ЖЗИ Й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8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КЛМ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НОП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РСТ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7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УФХ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ЦЧШ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ЩЪЫ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5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Ь Э Ю Я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5867" name="Picture 31" descr="172750_4pNz7P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87900" y="3573463"/>
            <a:ext cx="3829050" cy="3060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5872" name="Rectangle 32"/>
          <p:cNvSpPr>
            <a:spLocks noChangeArrowheads="1"/>
          </p:cNvSpPr>
          <p:nvPr/>
        </p:nvSpPr>
        <p:spPr bwMode="auto">
          <a:xfrm>
            <a:off x="5867400" y="3744913"/>
            <a:ext cx="2017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400" b="1"/>
              <a:t>Фехтование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81314E-6 L 0.98229 0.00763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1" y="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58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8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2" descr="http://0.tqn.com/d/gocanada/1/0/S/5/-/-/vancouver201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4" name="Заголовок 1"/>
          <p:cNvSpPr>
            <a:spLocks noGrp="1"/>
          </p:cNvSpPr>
          <p:nvPr>
            <p:ph type="title"/>
          </p:nvPr>
        </p:nvSpPr>
        <p:spPr>
          <a:xfrm>
            <a:off x="0" y="188913"/>
            <a:ext cx="9144000" cy="1358900"/>
          </a:xfrm>
        </p:spPr>
        <p:txBody>
          <a:bodyPr/>
          <a:lstStyle/>
          <a:p>
            <a:pPr eaLnBrk="1" hangingPunct="1"/>
            <a:r>
              <a:rPr lang="en-US" sz="4000" b="1" i="1" smtClean="0">
                <a:solidFill>
                  <a:srgbClr val="FF0000"/>
                </a:solidFill>
              </a:rPr>
              <a:t> </a:t>
            </a:r>
            <a:r>
              <a:rPr lang="ru-RU" sz="2800" b="1" smtClean="0">
                <a:solidFill>
                  <a:srgbClr val="FF0000"/>
                </a:solidFill>
              </a:rPr>
              <a:t>О каком виде спорта англичане говорят, что это обмен мнениями при помощи жестов?</a:t>
            </a:r>
          </a:p>
        </p:txBody>
      </p:sp>
      <p:sp>
        <p:nvSpPr>
          <p:cNvPr id="38915" name="Содержимое 2"/>
          <p:cNvSpPr>
            <a:spLocks noGrp="1"/>
          </p:cNvSpPr>
          <p:nvPr>
            <p:ph idx="1"/>
          </p:nvPr>
        </p:nvSpPr>
        <p:spPr>
          <a:xfrm>
            <a:off x="4356100" y="2205038"/>
            <a:ext cx="4103688" cy="576262"/>
          </a:xfrm>
        </p:spPr>
        <p:txBody>
          <a:bodyPr/>
          <a:lstStyle/>
          <a:p>
            <a:pPr eaLnBrk="1" hangingPunct="1"/>
            <a:r>
              <a:rPr lang="ru-RU" b="1" smtClean="0"/>
              <a:t>5 15462</a:t>
            </a:r>
          </a:p>
        </p:txBody>
      </p:sp>
      <p:pic>
        <p:nvPicPr>
          <p:cNvPr id="36871" name="Picture 7" descr="70bea720444516edf262b7f5690a74d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5127625"/>
            <a:ext cx="2987675" cy="1541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36872" name="Group 8"/>
          <p:cNvGraphicFramePr>
            <a:graphicFrameLocks noGrp="1"/>
          </p:cNvGraphicFramePr>
          <p:nvPr/>
        </p:nvGraphicFramePr>
        <p:xfrm>
          <a:off x="611188" y="1844675"/>
          <a:ext cx="3455987" cy="3584448"/>
        </p:xfrm>
        <a:graphic>
          <a:graphicData uri="http://schemas.openxmlformats.org/drawingml/2006/table">
            <a:tbl>
              <a:tblPr/>
              <a:tblGrid>
                <a:gridCol w="1011237"/>
                <a:gridCol w="1222375"/>
                <a:gridCol w="1222375"/>
              </a:tblGrid>
              <a:tr h="855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АБВГ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Д Е Ё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ЖЗИ Й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8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КЛМ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НОП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РСТ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7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УФХ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ЦЧШ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ЩЪЫ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5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Ь Э Ю Я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6891" name="Picture 31" descr="x_f33dc0e9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00563" y="3860800"/>
            <a:ext cx="4233862" cy="26177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6896" name="Rectangle 32"/>
          <p:cNvSpPr>
            <a:spLocks noChangeArrowheads="1"/>
          </p:cNvSpPr>
          <p:nvPr/>
        </p:nvSpPr>
        <p:spPr bwMode="auto">
          <a:xfrm>
            <a:off x="5940425" y="3933825"/>
            <a:ext cx="1435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 b="1">
                <a:solidFill>
                  <a:schemeClr val="bg1"/>
                </a:solidFill>
              </a:rPr>
              <a:t>О боксе</a:t>
            </a:r>
            <a:r>
              <a:rPr lang="ru-RU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81314E-6 L 0.98229 0.00763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1" y="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6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9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" descr="http://0.tqn.com/d/gocanada/1/0/S/5/-/-/vancouver201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8" name="Заголовок 1"/>
          <p:cNvSpPr>
            <a:spLocks noGrp="1"/>
          </p:cNvSpPr>
          <p:nvPr>
            <p:ph type="title"/>
          </p:nvPr>
        </p:nvSpPr>
        <p:spPr>
          <a:xfrm>
            <a:off x="0" y="260350"/>
            <a:ext cx="9144000" cy="1143000"/>
          </a:xfrm>
        </p:spPr>
        <p:txBody>
          <a:bodyPr/>
          <a:lstStyle/>
          <a:p>
            <a:pPr eaLnBrk="1" hangingPunct="1"/>
            <a:r>
              <a:rPr lang="ru-RU" sz="2800" b="1" smtClean="0">
                <a:solidFill>
                  <a:srgbClr val="FF0000"/>
                </a:solidFill>
              </a:rPr>
              <a:t>Начиная с 1924 года к словам «Олимпийские игры» стали добавлять ещё одно то или иное слово. Какое?</a:t>
            </a:r>
          </a:p>
        </p:txBody>
      </p:sp>
      <p:pic>
        <p:nvPicPr>
          <p:cNvPr id="2" name="Picture 2" descr="http://s.spynet.ru/uploads/images/0/5/3/9/9/5/2010/09/18/16b6cd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143240" y="4000504"/>
            <a:ext cx="5572164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9940" name="Содержимое 2"/>
          <p:cNvSpPr>
            <a:spLocks noGrp="1"/>
          </p:cNvSpPr>
          <p:nvPr>
            <p:ph idx="1"/>
          </p:nvPr>
        </p:nvSpPr>
        <p:spPr>
          <a:xfrm>
            <a:off x="4284663" y="2205038"/>
            <a:ext cx="4259262" cy="503237"/>
          </a:xfrm>
        </p:spPr>
        <p:txBody>
          <a:bodyPr/>
          <a:lstStyle/>
          <a:p>
            <a:pPr eaLnBrk="1" hangingPunct="1"/>
            <a:r>
              <a:rPr lang="ru-RU" b="1" smtClean="0"/>
              <a:t>426532 343 334532</a:t>
            </a:r>
          </a:p>
        </p:txBody>
      </p:sp>
      <p:pic>
        <p:nvPicPr>
          <p:cNvPr id="37895" name="Picture 7" descr="70bea720444516edf262b7f5690a74d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5127625"/>
            <a:ext cx="2987675" cy="1541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37896" name="Group 8"/>
          <p:cNvGraphicFramePr>
            <a:graphicFrameLocks noGrp="1"/>
          </p:cNvGraphicFramePr>
          <p:nvPr/>
        </p:nvGraphicFramePr>
        <p:xfrm>
          <a:off x="611188" y="1844675"/>
          <a:ext cx="3455987" cy="3584448"/>
        </p:xfrm>
        <a:graphic>
          <a:graphicData uri="http://schemas.openxmlformats.org/drawingml/2006/table">
            <a:tbl>
              <a:tblPr/>
              <a:tblGrid>
                <a:gridCol w="1011237"/>
                <a:gridCol w="1222375"/>
                <a:gridCol w="1222375"/>
              </a:tblGrid>
              <a:tr h="855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АБВГ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Д Е Ё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ЖЗИ Й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8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КЛМ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НОП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РСТ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7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УФХ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ЦЧШ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ЩЪЫ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5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Ь Э Ю Я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7916" name="Picture 31" descr="1924oh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43438" y="3284538"/>
            <a:ext cx="3883025" cy="3324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7920" name="Rectangle 32"/>
          <p:cNvSpPr>
            <a:spLocks noChangeArrowheads="1"/>
          </p:cNvSpPr>
          <p:nvPr/>
        </p:nvSpPr>
        <p:spPr bwMode="auto">
          <a:xfrm>
            <a:off x="5076825" y="3429000"/>
            <a:ext cx="3416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400" b="1">
                <a:solidFill>
                  <a:schemeClr val="bg1"/>
                </a:solidFill>
              </a:rPr>
              <a:t>Летние  или   </a:t>
            </a:r>
            <a:r>
              <a:rPr lang="ru-RU" sz="2400" b="1"/>
              <a:t>зимние</a:t>
            </a:r>
            <a:r>
              <a:rPr lang="ru-RU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81314E-6 L 0.98229 0.00763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1" y="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9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9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2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2" descr="http://0.tqn.com/d/gocanada/1/0/S/5/-/-/vancouver201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2" name="Заголовок 1"/>
          <p:cNvSpPr>
            <a:spLocks noGrp="1"/>
          </p:cNvSpPr>
          <p:nvPr>
            <p:ph type="title"/>
          </p:nvPr>
        </p:nvSpPr>
        <p:spPr>
          <a:xfrm>
            <a:off x="0" y="404813"/>
            <a:ext cx="9144000" cy="1143000"/>
          </a:xfrm>
        </p:spPr>
        <p:txBody>
          <a:bodyPr/>
          <a:lstStyle/>
          <a:p>
            <a:pPr eaLnBrk="1" hangingPunct="1"/>
            <a:r>
              <a:rPr lang="ru-RU" sz="2800" b="1" smtClean="0">
                <a:solidFill>
                  <a:srgbClr val="FF0000"/>
                </a:solidFill>
              </a:rPr>
              <a:t>Только в одном виде спорта надо к победе буквально пятиться задом. Когда-то он даже входил в программу Олимпийских игр. Назовите этот вид.</a:t>
            </a:r>
            <a:r>
              <a:rPr lang="ru-RU" smtClean="0"/>
              <a:t> </a:t>
            </a:r>
          </a:p>
        </p:txBody>
      </p:sp>
      <p:sp>
        <p:nvSpPr>
          <p:cNvPr id="40963" name="Содержимое 2"/>
          <p:cNvSpPr>
            <a:spLocks noGrp="1"/>
          </p:cNvSpPr>
          <p:nvPr>
            <p:ph idx="1"/>
          </p:nvPr>
        </p:nvSpPr>
        <p:spPr>
          <a:xfrm>
            <a:off x="4284663" y="2276475"/>
            <a:ext cx="4630737" cy="576263"/>
          </a:xfrm>
        </p:spPr>
        <p:txBody>
          <a:bodyPr/>
          <a:lstStyle/>
          <a:p>
            <a:pPr eaLnBrk="1" hangingPunct="1"/>
            <a:r>
              <a:rPr lang="ru-RU" b="1" smtClean="0"/>
              <a:t>5262601311532 415161</a:t>
            </a:r>
          </a:p>
        </p:txBody>
      </p:sp>
      <p:pic>
        <p:nvPicPr>
          <p:cNvPr id="38918" name="Picture 6" descr="70bea720444516edf262b7f5690a74d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5127625"/>
            <a:ext cx="2987675" cy="1541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38919" name="Group 7"/>
          <p:cNvGraphicFramePr>
            <a:graphicFrameLocks noGrp="1"/>
          </p:cNvGraphicFramePr>
          <p:nvPr/>
        </p:nvGraphicFramePr>
        <p:xfrm>
          <a:off x="611188" y="1844675"/>
          <a:ext cx="3455987" cy="3584448"/>
        </p:xfrm>
        <a:graphic>
          <a:graphicData uri="http://schemas.openxmlformats.org/drawingml/2006/table">
            <a:tbl>
              <a:tblPr/>
              <a:tblGrid>
                <a:gridCol w="1011237"/>
                <a:gridCol w="1222375"/>
                <a:gridCol w="1222375"/>
              </a:tblGrid>
              <a:tr h="855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АБВГ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Д Е Ё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ЖЗИ Й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8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КЛМ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НОП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РСТ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7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УФХ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ЦЧШ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ЩЪЫ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5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Ь Э Ю Я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8939" name="Picture 30" descr="igra-rak-pyatitsya-nazad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356100" y="3860800"/>
            <a:ext cx="4535488" cy="2616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8943" name="Rectangle 31"/>
          <p:cNvSpPr>
            <a:spLocks noChangeArrowheads="1"/>
          </p:cNvSpPr>
          <p:nvPr/>
        </p:nvSpPr>
        <p:spPr bwMode="auto">
          <a:xfrm>
            <a:off x="4932363" y="4005263"/>
            <a:ext cx="363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400" b="1"/>
              <a:t>Перетягивание каната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81314E-6 L 0.98229 0.00763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1" y="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4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2" descr="http://0.tqn.com/d/gocanada/1/0/S/5/-/-/vancouver201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6" name="Заголовок 1"/>
          <p:cNvSpPr>
            <a:spLocks noGrp="1"/>
          </p:cNvSpPr>
          <p:nvPr>
            <p:ph type="title"/>
          </p:nvPr>
        </p:nvSpPr>
        <p:spPr>
          <a:xfrm>
            <a:off x="0" y="333375"/>
            <a:ext cx="9144000" cy="1357313"/>
          </a:xfrm>
        </p:spPr>
        <p:txBody>
          <a:bodyPr/>
          <a:lstStyle/>
          <a:p>
            <a:pPr eaLnBrk="1" hangingPunct="1"/>
            <a:r>
              <a:rPr lang="ru-RU" sz="2800" b="1" smtClean="0">
                <a:solidFill>
                  <a:srgbClr val="FF0000"/>
                </a:solidFill>
              </a:rPr>
              <a:t>Хоккейный вратарь, трехкратный олимпийский чемпион, в 22 года признанный лучшим вратарем мира. Кто он?</a:t>
            </a:r>
          </a:p>
        </p:txBody>
      </p:sp>
      <p:sp>
        <p:nvSpPr>
          <p:cNvPr id="41987" name="Содержимое 2"/>
          <p:cNvSpPr>
            <a:spLocks noGrp="1"/>
          </p:cNvSpPr>
          <p:nvPr>
            <p:ph idx="1"/>
          </p:nvPr>
        </p:nvSpPr>
        <p:spPr>
          <a:xfrm>
            <a:off x="4716463" y="2000250"/>
            <a:ext cx="3970337" cy="852488"/>
          </a:xfrm>
        </p:spPr>
        <p:txBody>
          <a:bodyPr/>
          <a:lstStyle/>
          <a:p>
            <a:pPr eaLnBrk="1" hangingPunct="1"/>
            <a:r>
              <a:rPr lang="ru-RU" b="1" smtClean="0"/>
              <a:t>141236411 6626004</a:t>
            </a:r>
          </a:p>
        </p:txBody>
      </p:sp>
      <p:pic>
        <p:nvPicPr>
          <p:cNvPr id="40968" name="Picture 8" descr="70bea720444516edf262b7f5690a74d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5127625"/>
            <a:ext cx="2987675" cy="1541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40969" name="Group 9"/>
          <p:cNvGraphicFramePr>
            <a:graphicFrameLocks noGrp="1"/>
          </p:cNvGraphicFramePr>
          <p:nvPr/>
        </p:nvGraphicFramePr>
        <p:xfrm>
          <a:off x="611188" y="1844675"/>
          <a:ext cx="3455987" cy="3584448"/>
        </p:xfrm>
        <a:graphic>
          <a:graphicData uri="http://schemas.openxmlformats.org/drawingml/2006/table">
            <a:tbl>
              <a:tblPr/>
              <a:tblGrid>
                <a:gridCol w="1011237"/>
                <a:gridCol w="1222375"/>
                <a:gridCol w="1222375"/>
              </a:tblGrid>
              <a:tr h="855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АБВГ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Д Е Ё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ЖЗИ Й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8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КЛМ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НОП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РСТ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7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УФХ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ЦЧШ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ЩЪЫ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5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Ь Э Ю Я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0987" name="Picture 32" descr="12620893741277069307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43438" y="3500438"/>
            <a:ext cx="38100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0993" name="Rectangle 33"/>
          <p:cNvSpPr>
            <a:spLocks noChangeArrowheads="1"/>
          </p:cNvSpPr>
          <p:nvPr/>
        </p:nvSpPr>
        <p:spPr bwMode="auto">
          <a:xfrm>
            <a:off x="5076825" y="4005263"/>
            <a:ext cx="322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 b="1"/>
              <a:t>Владислав Третьяк</a:t>
            </a:r>
            <a:r>
              <a:rPr lang="ru-RU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81314E-6 L 0.98229 0.00763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1" y="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9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http://0.tqn.com/d/gocanada/1/0/S/5/-/-/vancouver201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75"/>
            <a:ext cx="91440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Возникновение Олимпийских игр</a:t>
            </a:r>
          </a:p>
        </p:txBody>
      </p:sp>
      <p:pic>
        <p:nvPicPr>
          <p:cNvPr id="5" name="il_fi" descr="http://lh4.ggpht.com/_NkffXgkQPM0/TTVc4QwxE7I/AAAAAAAABb8/Xs1cvuv3w3w/img238718515159d168886c6100b7cb945d.jpg"/>
          <p:cNvPicPr>
            <a:picLocks noGrp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2928926" y="4629149"/>
            <a:ext cx="5214974" cy="2228851"/>
          </a:xfrm>
          <a:effectLst>
            <a:softEdge rad="112500"/>
          </a:effectLst>
        </p:spPr>
      </p:pic>
      <p:pic>
        <p:nvPicPr>
          <p:cNvPr id="6" name="il_fi" descr="http://olimp-history.ru/files/ancient_olympics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282" y="1928802"/>
            <a:ext cx="3143250" cy="3286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365" name="Прямоугольник 6"/>
          <p:cNvSpPr>
            <a:spLocks noChangeArrowheads="1"/>
          </p:cNvSpPr>
          <p:nvPr/>
        </p:nvSpPr>
        <p:spPr bwMode="auto">
          <a:xfrm>
            <a:off x="3071813" y="1500188"/>
            <a:ext cx="5929312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latin typeface="Calibri" pitchFamily="34" charset="0"/>
              </a:rPr>
              <a:t>В 776 году до н.э.  Олимпийский праздник получил общегреческое  признание. Этот год явился первой летописной страницей Олимпийских игр.</a:t>
            </a:r>
            <a:endParaRPr lang="ru-RU" sz="3200" b="1" i="1">
              <a:latin typeface="Calibri" pitchFamily="34" charset="0"/>
            </a:endParaRPr>
          </a:p>
          <a:p>
            <a:endParaRPr lang="ru-RU" sz="2400" b="1">
              <a:latin typeface="Calibri" pitchFamily="34" charset="0"/>
            </a:endParaRPr>
          </a:p>
        </p:txBody>
      </p:sp>
      <p:pic>
        <p:nvPicPr>
          <p:cNvPr id="14344" name="Picture 8" descr="70bea720444516edf262b7f5690a74d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5127625"/>
            <a:ext cx="2987675" cy="1541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81314E-6 L 0.98229 0.00763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1" y="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2" descr="http://0.tqn.com/d/gocanada/1/0/S/5/-/-/vancouver201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0" name="Заголовок 1"/>
          <p:cNvSpPr>
            <a:spLocks noGrp="1"/>
          </p:cNvSpPr>
          <p:nvPr>
            <p:ph type="title"/>
          </p:nvPr>
        </p:nvSpPr>
        <p:spPr>
          <a:xfrm>
            <a:off x="179388" y="333375"/>
            <a:ext cx="9144000" cy="1143000"/>
          </a:xfrm>
        </p:spPr>
        <p:txBody>
          <a:bodyPr/>
          <a:lstStyle/>
          <a:p>
            <a:pPr eaLnBrk="1" hangingPunct="1"/>
            <a:r>
              <a:rPr lang="ru-RU" sz="4000" b="1" smtClean="0">
                <a:solidFill>
                  <a:srgbClr val="FF0000"/>
                </a:solidFill>
              </a:rPr>
              <a:t> </a:t>
            </a:r>
            <a:r>
              <a:rPr lang="ru-RU" sz="2800" b="1" smtClean="0">
                <a:solidFill>
                  <a:srgbClr val="FF0000"/>
                </a:solidFill>
              </a:rPr>
              <a:t>Кто в марте 2010 года был выбран композитором для написания гимна Сочи-2014?</a:t>
            </a:r>
            <a:r>
              <a:rPr lang="ru-RU" sz="2800" smtClean="0"/>
              <a:t/>
            </a:r>
            <a:br>
              <a:rPr lang="ru-RU" sz="2800" smtClean="0"/>
            </a:br>
            <a:endParaRPr lang="ru-RU" sz="2800" smtClean="0"/>
          </a:p>
        </p:txBody>
      </p:sp>
      <p:sp>
        <p:nvSpPr>
          <p:cNvPr id="43011" name="Содержимое 2"/>
          <p:cNvSpPr>
            <a:spLocks noGrp="1"/>
          </p:cNvSpPr>
          <p:nvPr>
            <p:ph idx="1"/>
          </p:nvPr>
        </p:nvSpPr>
        <p:spPr>
          <a:xfrm>
            <a:off x="3995738" y="2349500"/>
            <a:ext cx="4702175" cy="3768725"/>
          </a:xfrm>
        </p:spPr>
        <p:txBody>
          <a:bodyPr/>
          <a:lstStyle/>
          <a:p>
            <a:pPr eaLnBrk="1" hangingPunct="1"/>
            <a:r>
              <a:rPr lang="ru-RU" b="1" smtClean="0"/>
              <a:t>11341551</a:t>
            </a:r>
          </a:p>
        </p:txBody>
      </p:sp>
      <p:pic>
        <p:nvPicPr>
          <p:cNvPr id="46084" name="Picture 4" descr="http://valeriya.net/upload/gallery/59/ib_2160_23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071934" y="2928934"/>
            <a:ext cx="4643236" cy="34858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990" name="Гимн сочинской олимпиады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596188" y="59499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2" name="Picture 8" descr="70bea720444516edf262b7f5690a74d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5127625"/>
            <a:ext cx="2987675" cy="1541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5508625" y="3140075"/>
            <a:ext cx="2441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/>
              <a:t>Олег Газманов</a:t>
            </a:r>
          </a:p>
        </p:txBody>
      </p:sp>
      <p:graphicFrame>
        <p:nvGraphicFramePr>
          <p:cNvPr id="41994" name="Group 10"/>
          <p:cNvGraphicFramePr>
            <a:graphicFrameLocks noGrp="1"/>
          </p:cNvGraphicFramePr>
          <p:nvPr/>
        </p:nvGraphicFramePr>
        <p:xfrm>
          <a:off x="250825" y="1844675"/>
          <a:ext cx="3455988" cy="3584448"/>
        </p:xfrm>
        <a:graphic>
          <a:graphicData uri="http://schemas.openxmlformats.org/drawingml/2006/table">
            <a:tbl>
              <a:tblPr/>
              <a:tblGrid>
                <a:gridCol w="1011238"/>
                <a:gridCol w="1222375"/>
                <a:gridCol w="1222375"/>
              </a:tblGrid>
              <a:tr h="855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АБВГ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Д Е Ё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ЖЗИ Й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8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КЛМ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НОП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РСТ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7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УФХ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ЦЧШ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ЩЪЫ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5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Ь Э Ю Я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81314E-6 L 0.98229 0.00763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1" y="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9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9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54044" fill="hold"/>
                                        <p:tgtEl>
                                          <p:spTgt spid="4199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990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2" descr="http://0.tqn.com/d/gocanada/1/0/S/5/-/-/vancouver201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403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b="1" i="1" smtClean="0"/>
              <a:t>    Полны величия заснеженные горы.</a:t>
            </a:r>
            <a:br>
              <a:rPr lang="ru-RU" b="1" i="1" smtClean="0"/>
            </a:br>
            <a:r>
              <a:rPr lang="ru-RU" b="1" i="1" smtClean="0"/>
              <a:t>Играет бликами морская даль.</a:t>
            </a:r>
            <a:br>
              <a:rPr lang="ru-RU" b="1" i="1" smtClean="0"/>
            </a:br>
            <a:r>
              <a:rPr lang="ru-RU" b="1" i="1" smtClean="0"/>
              <a:t>Полны спортсмены олимпийского задора,</a:t>
            </a:r>
            <a:br>
              <a:rPr lang="ru-RU" b="1" i="1" smtClean="0"/>
            </a:br>
            <a:r>
              <a:rPr lang="ru-RU" b="1" i="1" smtClean="0"/>
              <a:t>А  солнце в небе блещет как медаль!</a:t>
            </a:r>
            <a:br>
              <a:rPr lang="ru-RU" b="1" i="1" smtClean="0"/>
            </a:br>
            <a:r>
              <a:rPr lang="ru-RU" b="1" i="1" smtClean="0"/>
              <a:t>						</a:t>
            </a:r>
            <a:r>
              <a:rPr lang="ru-RU" i="1" smtClean="0"/>
              <a:t>(В. Негодаев)</a:t>
            </a:r>
            <a:r>
              <a:rPr lang="ru-RU" b="1" smtClean="0"/>
              <a:t/>
            </a:r>
            <a:br>
              <a:rPr lang="ru-RU" b="1" smtClean="0"/>
            </a:br>
            <a:r>
              <a:rPr lang="ru-RU" b="1" smtClean="0"/>
              <a:t> </a:t>
            </a:r>
            <a:endParaRPr lang="ru-RU" smtClean="0"/>
          </a:p>
          <a:p>
            <a:pPr eaLnBrk="1" hangingPunct="1"/>
            <a:endParaRPr lang="ru-RU" smtClean="0"/>
          </a:p>
        </p:txBody>
      </p:sp>
      <p:pic>
        <p:nvPicPr>
          <p:cNvPr id="43014" name="Picture 6" descr="70bea720444516edf262b7f5690a74d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5127625"/>
            <a:ext cx="2987675" cy="1541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81314E-6 L 0.98229 0.00763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1" y="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2" descr="http://0.tqn.com/d/gocanada/1/0/S/5/-/-/vancouver201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8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5059" name="Содержимое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2400" b="1" smtClean="0"/>
              <a:t>Список использованных печатных источников</a:t>
            </a:r>
          </a:p>
          <a:p>
            <a:pPr eaLnBrk="1" hangingPunct="1"/>
            <a:r>
              <a:rPr lang="ru-RU" sz="1400" smtClean="0"/>
              <a:t>Олимпийские игры. Маленькая энциклопедия. Под редакцией К.А.Андрианова. М., 1970.</a:t>
            </a:r>
          </a:p>
          <a:p>
            <a:pPr eaLnBrk="1" hangingPunct="1"/>
            <a:r>
              <a:rPr lang="ru-RU" sz="1400" smtClean="0"/>
              <a:t>От Олимпии до Москвы. Валерий Штейнбах </a:t>
            </a:r>
            <a:r>
              <a:rPr lang="ru-RU" sz="1400" i="1" smtClean="0"/>
              <a:t> </a:t>
            </a:r>
            <a:r>
              <a:rPr lang="ru-RU" sz="1400" smtClean="0"/>
              <a:t>Детская литература. М., 1980.</a:t>
            </a:r>
          </a:p>
        </p:txBody>
      </p:sp>
      <p:pic>
        <p:nvPicPr>
          <p:cNvPr id="45061" name="Picture 5" descr="70bea720444516edf262b7f5690a74d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5127625"/>
            <a:ext cx="2987675" cy="1541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81314E-6 L 0.98229 0.00763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1" y="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2" descr="http://0.tqn.com/d/gocanada/1/0/S/5/-/-/vancouver201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2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6083" name="Содержимое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609600" indent="-609600" eaLnBrk="1" hangingPunct="1">
              <a:buFont typeface="Arial" charset="0"/>
              <a:buNone/>
            </a:pPr>
            <a:r>
              <a:rPr lang="ru-RU" sz="2400" b="1" smtClean="0"/>
              <a:t>Активные ссылки на страницы материалов </a:t>
            </a:r>
            <a:r>
              <a:rPr lang="ru-RU" sz="2400" b="1" smtClean="0">
                <a:latin typeface="Arial" charset="0"/>
              </a:rPr>
              <a:t>в </a:t>
            </a:r>
            <a:r>
              <a:rPr lang="ru-RU" sz="2400" b="1" smtClean="0"/>
              <a:t>Интернете </a:t>
            </a:r>
          </a:p>
          <a:p>
            <a:pPr marL="609600" indent="-609600"/>
            <a:r>
              <a:rPr lang="ru-RU" sz="1400" smtClean="0"/>
              <a:t>История Олимпийских игр. Медали. Значки. Плакаты. – М.: АСТ:Олимп,2008 </a:t>
            </a:r>
            <a:r>
              <a:rPr lang="en-US" sz="1400" smtClean="0">
                <a:hlinkClick r:id="rId3"/>
              </a:rPr>
              <a:t>http</a:t>
            </a:r>
            <a:r>
              <a:rPr lang="ru-RU" sz="1400" smtClean="0">
                <a:hlinkClick r:id="rId3"/>
              </a:rPr>
              <a:t>://</a:t>
            </a:r>
            <a:r>
              <a:rPr lang="en-US" sz="1400" smtClean="0">
                <a:hlinkClick r:id="rId3"/>
              </a:rPr>
              <a:t>www</a:t>
            </a:r>
            <a:r>
              <a:rPr lang="ru-RU" sz="1400" smtClean="0">
                <a:hlinkClick r:id="rId3"/>
              </a:rPr>
              <a:t>.</a:t>
            </a:r>
            <a:r>
              <a:rPr lang="en-US" sz="1400" smtClean="0">
                <a:hlinkClick r:id="rId3"/>
              </a:rPr>
              <a:t>biblioclub</a:t>
            </a:r>
            <a:r>
              <a:rPr lang="ru-RU" sz="1400" smtClean="0">
                <a:hlinkClick r:id="rId3"/>
              </a:rPr>
              <a:t>.</a:t>
            </a:r>
            <a:r>
              <a:rPr lang="en-US" sz="1400" smtClean="0">
                <a:hlinkClick r:id="rId3"/>
              </a:rPr>
              <a:t>ru</a:t>
            </a:r>
            <a:r>
              <a:rPr lang="ru-RU" sz="1400" smtClean="0">
                <a:hlinkClick r:id="rId3"/>
              </a:rPr>
              <a:t>/</a:t>
            </a:r>
            <a:r>
              <a:rPr lang="en-US" sz="1400" smtClean="0">
                <a:hlinkClick r:id="rId3"/>
              </a:rPr>
              <a:t>author</a:t>
            </a:r>
            <a:r>
              <a:rPr lang="ru-RU" sz="1400" smtClean="0">
                <a:hlinkClick r:id="rId3"/>
              </a:rPr>
              <a:t>.</a:t>
            </a:r>
            <a:r>
              <a:rPr lang="en-US" sz="1400" smtClean="0">
                <a:hlinkClick r:id="rId3"/>
              </a:rPr>
              <a:t>php</a:t>
            </a:r>
            <a:r>
              <a:rPr lang="ru-RU" sz="1400" smtClean="0">
                <a:hlinkClick r:id="rId3"/>
              </a:rPr>
              <a:t>?</a:t>
            </a:r>
            <a:r>
              <a:rPr lang="en-US" sz="1400" smtClean="0">
                <a:hlinkClick r:id="rId3"/>
              </a:rPr>
              <a:t>action</a:t>
            </a:r>
            <a:r>
              <a:rPr lang="ru-RU" sz="1400" smtClean="0">
                <a:hlinkClick r:id="rId3"/>
              </a:rPr>
              <a:t>=</a:t>
            </a:r>
            <a:r>
              <a:rPr lang="en-US" sz="1400" smtClean="0">
                <a:hlinkClick r:id="rId3"/>
              </a:rPr>
              <a:t>book</a:t>
            </a:r>
            <a:r>
              <a:rPr lang="ru-RU" sz="1400" smtClean="0">
                <a:hlinkClick r:id="rId3"/>
              </a:rPr>
              <a:t>&amp;</a:t>
            </a:r>
            <a:r>
              <a:rPr lang="en-US" sz="1400" smtClean="0">
                <a:hlinkClick r:id="rId3"/>
              </a:rPr>
              <a:t>auth</a:t>
            </a:r>
            <a:r>
              <a:rPr lang="ru-RU" sz="1400" smtClean="0">
                <a:hlinkClick r:id="rId3"/>
              </a:rPr>
              <a:t>_</a:t>
            </a:r>
            <a:r>
              <a:rPr lang="en-US" sz="1400" smtClean="0">
                <a:hlinkClick r:id="rId3"/>
              </a:rPr>
              <a:t>id</a:t>
            </a:r>
            <a:r>
              <a:rPr lang="ru-RU" sz="1400" smtClean="0">
                <a:hlinkClick r:id="rId3"/>
              </a:rPr>
              <a:t>=6380</a:t>
            </a:r>
            <a:endParaRPr lang="en-US" sz="1400" smtClean="0"/>
          </a:p>
          <a:p>
            <a:pPr marL="609600" indent="-609600"/>
            <a:r>
              <a:rPr lang="ru-RU" sz="1400" smtClean="0"/>
              <a:t>Википедия. </a:t>
            </a:r>
            <a:r>
              <a:rPr lang="en-US" sz="1400" smtClean="0"/>
              <a:t>Свободная энциклопедия.</a:t>
            </a:r>
            <a:r>
              <a:rPr lang="ru-RU" sz="1400" smtClean="0"/>
              <a:t> </a:t>
            </a:r>
            <a:r>
              <a:rPr lang="ru-RU" sz="1400" smtClean="0">
                <a:hlinkClick r:id="rId4"/>
              </a:rPr>
              <a:t>http://ru.wikipedia.org/wiki/%CE%EB%E8%EC%EF%E8%E9%F1%EA%E8%E5_%E8%E3%F0%FB</a:t>
            </a:r>
            <a:endParaRPr lang="ru-RU" sz="1400" smtClean="0"/>
          </a:p>
          <a:p>
            <a:pPr marL="609600" indent="-609600"/>
            <a:r>
              <a:rPr lang="ru-RU" sz="1400" smtClean="0"/>
              <a:t>История избрания Сочи столицей ХХ</a:t>
            </a:r>
            <a:r>
              <a:rPr lang="en-US" sz="1400" smtClean="0"/>
              <a:t>II</a:t>
            </a:r>
            <a:r>
              <a:rPr lang="ru-RU" sz="1400" smtClean="0"/>
              <a:t> зимних Олимпийских игр 2014 года </a:t>
            </a:r>
            <a:r>
              <a:rPr lang="ru-RU" sz="1200" smtClean="0">
                <a:hlinkClick r:id="rId5"/>
              </a:rPr>
              <a:t>http://www.memoid.ru/node/Istoriya_izbraniya_Sochi_stolicej_XXII_zimnih_Olimpijskih_igr_2014_goda</a:t>
            </a:r>
            <a:endParaRPr lang="ru-RU" sz="1200" smtClean="0"/>
          </a:p>
          <a:p>
            <a:pPr marL="609600" indent="-609600"/>
            <a:r>
              <a:rPr lang="ru-RU" sz="1400" smtClean="0"/>
              <a:t>Мир и История </a:t>
            </a:r>
            <a:r>
              <a:rPr lang="ru-RU" sz="1400" smtClean="0">
                <a:hlinkClick r:id="rId6"/>
              </a:rPr>
              <a:t>http://mir-i-istoriya.ucoz.ru/index/blog/0-395</a:t>
            </a:r>
            <a:endParaRPr lang="ru-RU" sz="1400" smtClean="0"/>
          </a:p>
          <a:p>
            <a:pPr marL="609600" indent="-609600"/>
            <a:r>
              <a:rPr lang="ru-RU" sz="1400" smtClean="0"/>
              <a:t>Возникновение Олимпийских Игр   </a:t>
            </a:r>
            <a:r>
              <a:rPr lang="ru-RU" sz="1400" smtClean="0">
                <a:hlinkClick r:id="rId7"/>
              </a:rPr>
              <a:t>http://www.olympic.kz/content.php?id=001</a:t>
            </a:r>
            <a:r>
              <a:rPr lang="ru-RU" sz="1400" smtClean="0"/>
              <a:t> </a:t>
            </a:r>
          </a:p>
          <a:p>
            <a:pPr marL="609600" indent="-609600"/>
            <a:r>
              <a:rPr lang="ru-RU" sz="1400" smtClean="0"/>
              <a:t>Россия в олимпийской истории                                                                                          </a:t>
            </a:r>
            <a:r>
              <a:rPr lang="ru-RU" sz="1400" smtClean="0">
                <a:hlinkClick r:id="rId8"/>
              </a:rPr>
              <a:t>http://www.olympiady.ru/cgi-bin/olgames/games.cgi?event=russian&amp;years=1</a:t>
            </a:r>
            <a:r>
              <a:rPr lang="ru-RU" sz="1400" smtClean="0"/>
              <a:t> </a:t>
            </a:r>
          </a:p>
          <a:p>
            <a:pPr marL="609600" indent="-609600"/>
            <a:r>
              <a:rPr lang="ru-RU" sz="1400" smtClean="0"/>
              <a:t>Гимн Олимпиады Сочи 2014 </a:t>
            </a:r>
          </a:p>
          <a:p>
            <a:pPr marL="609600" indent="-609600">
              <a:buFont typeface="Arial" charset="0"/>
              <a:buNone/>
            </a:pPr>
            <a:r>
              <a:rPr lang="ru-RU" sz="1400" i="1" smtClean="0"/>
              <a:t>                </a:t>
            </a:r>
            <a:r>
              <a:rPr lang="ru-RU" sz="1400" i="1" smtClean="0">
                <a:hlinkClick r:id="rId9"/>
              </a:rPr>
              <a:t>http://www.audiopoisk.com/track/no/mp3/gimn-olimpiadi-so4i-2014---gimn-olimpiadi-so4i-2014/</a:t>
            </a:r>
            <a:r>
              <a:rPr lang="ru-RU" sz="1400" smtClean="0"/>
              <a:t> </a:t>
            </a:r>
          </a:p>
          <a:p>
            <a:pPr marL="609600" indent="-609600"/>
            <a:endParaRPr lang="ru-RU" sz="1400" smtClean="0"/>
          </a:p>
          <a:p>
            <a:pPr marL="609600" indent="-609600"/>
            <a:endParaRPr lang="ru-RU" sz="1400" smtClean="0"/>
          </a:p>
        </p:txBody>
      </p:sp>
      <p:pic>
        <p:nvPicPr>
          <p:cNvPr id="45061" name="Picture 5" descr="70bea720444516edf262b7f5690a74d6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0" y="5127625"/>
            <a:ext cx="2987675" cy="1541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81314E-6 L 0.98229 0.00763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1" y="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2" descr="http://0.tqn.com/d/gocanada/1/0/S/5/-/-/vancouver201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7107" name="Содержимое 2"/>
          <p:cNvSpPr>
            <a:spLocks noGrp="1"/>
          </p:cNvSpPr>
          <p:nvPr>
            <p:ph idx="1"/>
          </p:nvPr>
        </p:nvSpPr>
        <p:spPr>
          <a:xfrm>
            <a:off x="179388" y="1412875"/>
            <a:ext cx="9290050" cy="4525963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z="2400" b="1" smtClean="0"/>
              <a:t>     Активные ссылки на использованные изображения</a:t>
            </a:r>
            <a:r>
              <a:rPr lang="ru-RU" sz="2400" smtClean="0"/>
              <a:t> </a:t>
            </a:r>
          </a:p>
          <a:p>
            <a:r>
              <a:rPr lang="ru-RU" sz="1400" smtClean="0"/>
              <a:t>Флаг олимпийских игр:</a:t>
            </a:r>
            <a:r>
              <a:rPr lang="en-US" sz="1400" smtClean="0"/>
              <a:t> </a:t>
            </a:r>
            <a:r>
              <a:rPr lang="en-US" sz="1400" smtClean="0">
                <a:solidFill>
                  <a:srgbClr val="FF0000"/>
                </a:solidFill>
                <a:hlinkClick r:id="rId3"/>
              </a:rPr>
              <a:t>http</a:t>
            </a:r>
            <a:r>
              <a:rPr lang="ru-RU" sz="1400" smtClean="0">
                <a:solidFill>
                  <a:srgbClr val="FF0000"/>
                </a:solidFill>
                <a:hlinkClick r:id="rId3"/>
              </a:rPr>
              <a:t>://</a:t>
            </a:r>
            <a:r>
              <a:rPr lang="en-US" sz="1400" smtClean="0">
                <a:solidFill>
                  <a:srgbClr val="FF0000"/>
                </a:solidFill>
                <a:hlinkClick r:id="rId3"/>
              </a:rPr>
              <a:t>www</a:t>
            </a:r>
            <a:r>
              <a:rPr lang="ru-RU" sz="1400" smtClean="0">
                <a:solidFill>
                  <a:srgbClr val="FF0000"/>
                </a:solidFill>
                <a:hlinkClick r:id="rId3"/>
              </a:rPr>
              <a:t>.</a:t>
            </a:r>
            <a:r>
              <a:rPr lang="en-US" sz="1400" smtClean="0">
                <a:solidFill>
                  <a:srgbClr val="FF0000"/>
                </a:solidFill>
                <a:hlinkClick r:id="rId3"/>
              </a:rPr>
              <a:t>nv</a:t>
            </a:r>
            <a:r>
              <a:rPr lang="ru-RU" sz="1400" smtClean="0">
                <a:solidFill>
                  <a:srgbClr val="FF0000"/>
                </a:solidFill>
                <a:hlinkClick r:id="rId3"/>
              </a:rPr>
              <a:t>-</a:t>
            </a:r>
            <a:r>
              <a:rPr lang="en-US" sz="1400" smtClean="0">
                <a:solidFill>
                  <a:srgbClr val="FF0000"/>
                </a:solidFill>
                <a:hlinkClick r:id="rId3"/>
              </a:rPr>
              <a:t>online</a:t>
            </a:r>
            <a:r>
              <a:rPr lang="ru-RU" sz="1400" smtClean="0">
                <a:solidFill>
                  <a:srgbClr val="FF0000"/>
                </a:solidFill>
                <a:hlinkClick r:id="rId3"/>
              </a:rPr>
              <a:t>.</a:t>
            </a:r>
            <a:r>
              <a:rPr lang="en-US" sz="1400" smtClean="0">
                <a:solidFill>
                  <a:srgbClr val="FF0000"/>
                </a:solidFill>
                <a:hlinkClick r:id="rId3"/>
              </a:rPr>
              <a:t>info</a:t>
            </a:r>
            <a:r>
              <a:rPr lang="ru-RU" sz="1400" smtClean="0">
                <a:solidFill>
                  <a:srgbClr val="FF0000"/>
                </a:solidFill>
                <a:hlinkClick r:id="rId3"/>
              </a:rPr>
              <a:t>/</a:t>
            </a:r>
            <a:r>
              <a:rPr lang="en-US" sz="1400" smtClean="0">
                <a:solidFill>
                  <a:srgbClr val="FF0000"/>
                </a:solidFill>
                <a:hlinkClick r:id="rId3"/>
              </a:rPr>
              <a:t>get</a:t>
            </a:r>
            <a:r>
              <a:rPr lang="ru-RU" sz="1400" smtClean="0">
                <a:solidFill>
                  <a:srgbClr val="FF0000"/>
                </a:solidFill>
                <a:hlinkClick r:id="rId3"/>
              </a:rPr>
              <a:t>_</a:t>
            </a:r>
            <a:r>
              <a:rPr lang="en-US" sz="1400" smtClean="0">
                <a:solidFill>
                  <a:srgbClr val="FF0000"/>
                </a:solidFill>
                <a:hlinkClick r:id="rId3"/>
              </a:rPr>
              <a:t>img</a:t>
            </a:r>
            <a:r>
              <a:rPr lang="ru-RU" sz="1400" smtClean="0">
                <a:solidFill>
                  <a:srgbClr val="FF0000"/>
                </a:solidFill>
                <a:hlinkClick r:id="rId3"/>
              </a:rPr>
              <a:t>?</a:t>
            </a:r>
            <a:r>
              <a:rPr lang="en-US" sz="1400" smtClean="0">
                <a:solidFill>
                  <a:srgbClr val="FF0000"/>
                </a:solidFill>
                <a:hlinkClick r:id="rId3"/>
              </a:rPr>
              <a:t>ImageId</a:t>
            </a:r>
            <a:r>
              <a:rPr lang="ru-RU" sz="1400" smtClean="0">
                <a:solidFill>
                  <a:srgbClr val="FF0000"/>
                </a:solidFill>
                <a:hlinkClick r:id="rId3"/>
              </a:rPr>
              <a:t>=8535</a:t>
            </a:r>
            <a:endParaRPr lang="ru-RU" sz="1400" smtClean="0">
              <a:solidFill>
                <a:srgbClr val="FF0000"/>
              </a:solidFill>
            </a:endParaRPr>
          </a:p>
          <a:p>
            <a:r>
              <a:rPr lang="ru-RU" sz="1400" smtClean="0"/>
              <a:t>Первые олимпийские игры древней Греции: </a:t>
            </a:r>
            <a:r>
              <a:rPr lang="en-US" sz="1400" smtClean="0">
                <a:hlinkClick r:id="rId4"/>
              </a:rPr>
              <a:t>http://www.gov.karelia.ru/Power/Committee/National/Ellada/02.jpg</a:t>
            </a:r>
            <a:endParaRPr lang="en-US" sz="1400" smtClean="0"/>
          </a:p>
          <a:p>
            <a:r>
              <a:rPr lang="en-US" sz="1400" smtClean="0"/>
              <a:t>Олимпийские игры в Афинах</a:t>
            </a:r>
            <a:r>
              <a:rPr lang="ru-RU" sz="1400" smtClean="0"/>
              <a:t>:</a:t>
            </a:r>
            <a:r>
              <a:rPr lang="en-US" sz="1400" smtClean="0"/>
              <a:t> </a:t>
            </a:r>
            <a:r>
              <a:rPr lang="en-US" sz="1400" smtClean="0">
                <a:hlinkClick r:id="rId5"/>
              </a:rPr>
              <a:t>http://azbukivedi-istoria.ru/789/Image2655.jpg</a:t>
            </a:r>
            <a:endParaRPr lang="ru-RU" sz="1400" smtClean="0"/>
          </a:p>
          <a:p>
            <a:r>
              <a:rPr lang="ru-RU" sz="1400" smtClean="0"/>
              <a:t>Олимпийские игры в Древней Греции: </a:t>
            </a:r>
            <a:r>
              <a:rPr lang="en-US" sz="1400" smtClean="0">
                <a:hlinkClick r:id="rId6"/>
              </a:rPr>
              <a:t>http://gladfan.ru/_sf/0/67954828.jpg</a:t>
            </a:r>
            <a:endParaRPr lang="en-US" sz="1400" smtClean="0"/>
          </a:p>
          <a:p>
            <a:r>
              <a:rPr lang="en-US" sz="1400" smtClean="0"/>
              <a:t>Зажжение олимпийского огня</a:t>
            </a:r>
            <a:r>
              <a:rPr lang="ru-RU" sz="1400" smtClean="0"/>
              <a:t>:</a:t>
            </a:r>
            <a:r>
              <a:rPr lang="en-US" sz="1400" smtClean="0"/>
              <a:t> </a:t>
            </a:r>
            <a:r>
              <a:rPr lang="en-US" sz="1400" smtClean="0">
                <a:hlinkClick r:id="rId7"/>
              </a:rPr>
              <a:t>http://im7-tub-ru.yandex.net/i?id=262339649-09-72&amp;n=21</a:t>
            </a:r>
            <a:endParaRPr lang="ru-RU" sz="1400" smtClean="0"/>
          </a:p>
          <a:p>
            <a:r>
              <a:rPr lang="ru-RU" sz="1400" smtClean="0"/>
              <a:t>Олимпийские игры в древней Греции: </a:t>
            </a:r>
            <a:r>
              <a:rPr lang="en-US" sz="1400" smtClean="0">
                <a:hlinkClick r:id="rId8"/>
              </a:rPr>
              <a:t>http://im8-tub-ru.yandex.net/i?id=184203398-29-72&amp;n=21</a:t>
            </a:r>
            <a:endParaRPr lang="en-US" sz="1400" smtClean="0"/>
          </a:p>
          <a:p>
            <a:r>
              <a:rPr lang="en-US" sz="1400" smtClean="0"/>
              <a:t>Пьер де Кубертен</a:t>
            </a:r>
            <a:r>
              <a:rPr lang="ru-RU" sz="1400" smtClean="0"/>
              <a:t>: </a:t>
            </a:r>
            <a:r>
              <a:rPr lang="en-US" sz="1400" smtClean="0">
                <a:hlinkClick r:id="rId9"/>
              </a:rPr>
              <a:t>http://im5-tub-ru.yandex.net/i?id=9726221-29-72&amp;n=21</a:t>
            </a:r>
            <a:endParaRPr lang="ru-RU" sz="1400" smtClean="0"/>
          </a:p>
          <a:p>
            <a:r>
              <a:rPr lang="ru-RU" sz="1400" smtClean="0"/>
              <a:t>Г</a:t>
            </a:r>
            <a:r>
              <a:rPr lang="en-US" sz="1400" smtClean="0"/>
              <a:t>олубь</a:t>
            </a:r>
            <a:r>
              <a:rPr lang="ru-RU" sz="1400" smtClean="0"/>
              <a:t>: </a:t>
            </a:r>
            <a:r>
              <a:rPr lang="en-US" sz="1400" smtClean="0">
                <a:hlinkClick r:id="rId10"/>
              </a:rPr>
              <a:t>http://im4-tub-ru.yandex.net/i?id=126272423-33-72&amp;n=21</a:t>
            </a:r>
            <a:endParaRPr lang="ru-RU" sz="1400" smtClean="0"/>
          </a:p>
          <a:p>
            <a:r>
              <a:rPr lang="ru-RU" sz="1400" smtClean="0"/>
              <a:t>О</a:t>
            </a:r>
            <a:r>
              <a:rPr lang="en-US" sz="1400" smtClean="0"/>
              <a:t>лимпиада, бегун</a:t>
            </a:r>
            <a:r>
              <a:rPr lang="ru-RU" sz="1400" smtClean="0"/>
              <a:t>: </a:t>
            </a:r>
            <a:r>
              <a:rPr lang="en-US" sz="1400" smtClean="0">
                <a:hlinkClick r:id="rId11"/>
              </a:rPr>
              <a:t>http://im8-tub-ru.yandex.net/i?id=123982295-08-72&amp;n=21</a:t>
            </a:r>
            <a:endParaRPr lang="en-US" sz="1400" smtClean="0"/>
          </a:p>
          <a:p>
            <a:r>
              <a:rPr lang="en-US" sz="1400" smtClean="0"/>
              <a:t>I Зимними</a:t>
            </a:r>
            <a:r>
              <a:rPr lang="ru-RU" sz="1400" smtClean="0"/>
              <a:t>е </a:t>
            </a:r>
            <a:r>
              <a:rPr lang="en-US" sz="1400" smtClean="0"/>
              <a:t>Олимпийские Игры</a:t>
            </a:r>
            <a:r>
              <a:rPr lang="ru-RU" sz="1400" smtClean="0"/>
              <a:t>:</a:t>
            </a:r>
            <a:r>
              <a:rPr lang="en-US" sz="1400" smtClean="0"/>
              <a:t> </a:t>
            </a:r>
            <a:r>
              <a:rPr lang="ru-RU" sz="1400" smtClean="0"/>
              <a:t> </a:t>
            </a:r>
            <a:r>
              <a:rPr lang="en-US" sz="1400" smtClean="0">
                <a:hlinkClick r:id="rId12"/>
              </a:rPr>
              <a:t>http://im2-tub-ru.yandex.net/i?id=630808565-01-72&amp;n=21</a:t>
            </a:r>
            <a:endParaRPr lang="en-US" sz="1400" smtClean="0"/>
          </a:p>
          <a:p>
            <a:r>
              <a:rPr lang="en-US" sz="1400" smtClean="0"/>
              <a:t>Быстрее, выше, сильнее</a:t>
            </a:r>
            <a:r>
              <a:rPr lang="ru-RU" sz="1400" smtClean="0"/>
              <a:t>:  </a:t>
            </a:r>
            <a:r>
              <a:rPr lang="en-US" sz="1400" smtClean="0">
                <a:hlinkClick r:id="rId13"/>
              </a:rPr>
              <a:t>http://im4-tub-ru.yandex.net/i?id=1002258-13-72&amp;n=21</a:t>
            </a:r>
            <a:endParaRPr lang="ru-RU" sz="1400" smtClean="0"/>
          </a:p>
          <a:p>
            <a:r>
              <a:rPr lang="en-US" sz="1400" smtClean="0"/>
              <a:t>Олимпийск</a:t>
            </a:r>
            <a:r>
              <a:rPr lang="ru-RU" sz="1400" smtClean="0"/>
              <a:t>ий </a:t>
            </a:r>
            <a:r>
              <a:rPr lang="en-US" sz="1400" smtClean="0"/>
              <a:t>мишк</a:t>
            </a:r>
            <a:r>
              <a:rPr lang="ru-RU" sz="1400" smtClean="0"/>
              <a:t>а: </a:t>
            </a:r>
            <a:r>
              <a:rPr lang="en-US" sz="1400" smtClean="0">
                <a:hlinkClick r:id="rId14"/>
              </a:rPr>
              <a:t>http://im7-tub-ru.yandex.net/i?id=2449732-67-72&amp;n=21</a:t>
            </a:r>
            <a:endParaRPr lang="en-US" sz="1400" smtClean="0"/>
          </a:p>
          <a:p>
            <a:r>
              <a:rPr lang="en-US" sz="1400" smtClean="0"/>
              <a:t>Олимпийская медаль</a:t>
            </a:r>
            <a:r>
              <a:rPr lang="ru-RU" sz="1400" smtClean="0"/>
              <a:t>: </a:t>
            </a:r>
            <a:r>
              <a:rPr lang="en-US" sz="1400" smtClean="0">
                <a:hlinkClick r:id="rId15"/>
              </a:rPr>
              <a:t>http://im2-tub-ru.yandex.net/i?id=253934892-22-72&amp;n=21</a:t>
            </a:r>
            <a:endParaRPr lang="en-US" sz="1400" smtClean="0"/>
          </a:p>
          <a:p>
            <a:r>
              <a:rPr lang="en-US" sz="1400" smtClean="0"/>
              <a:t>Медальный зачет</a:t>
            </a:r>
            <a:r>
              <a:rPr lang="ru-RU" sz="1400" smtClean="0"/>
              <a:t>: </a:t>
            </a:r>
            <a:r>
              <a:rPr lang="en-US" sz="1400" smtClean="0">
                <a:hlinkClick r:id="rId16"/>
              </a:rPr>
              <a:t>http://im3-tub-ru.yandex.net/i?id=69603501-11-72&amp;n=21</a:t>
            </a:r>
            <a:endParaRPr lang="ru-RU" sz="1400" smtClean="0"/>
          </a:p>
          <a:p>
            <a:r>
              <a:rPr lang="ru-RU" sz="1400" smtClean="0"/>
              <a:t>Ф</a:t>
            </a:r>
            <a:r>
              <a:rPr lang="en-US" sz="1400" smtClean="0"/>
              <a:t>лаг сочинской олимпиады</a:t>
            </a:r>
            <a:r>
              <a:rPr lang="ru-RU" sz="1400" smtClean="0"/>
              <a:t>:</a:t>
            </a:r>
            <a:r>
              <a:rPr lang="en-US" sz="1400" smtClean="0"/>
              <a:t> </a:t>
            </a:r>
            <a:r>
              <a:rPr lang="ru-RU" sz="1400" smtClean="0"/>
              <a:t> </a:t>
            </a:r>
            <a:r>
              <a:rPr lang="en-US" sz="1400" smtClean="0">
                <a:hlinkClick r:id="rId17"/>
              </a:rPr>
              <a:t>http://im7-tub-ru.yandex.net/i?id=26876449-60-72&amp;n=21</a:t>
            </a:r>
            <a:endParaRPr lang="ru-RU" sz="1400" smtClean="0"/>
          </a:p>
          <a:p>
            <a:r>
              <a:rPr lang="ru-RU" sz="1400" smtClean="0"/>
              <a:t>З</a:t>
            </a:r>
            <a:r>
              <a:rPr lang="en-US" sz="1400" smtClean="0"/>
              <a:t>имняя олимпиада</a:t>
            </a:r>
            <a:r>
              <a:rPr lang="ru-RU" sz="1400" smtClean="0"/>
              <a:t>: </a:t>
            </a:r>
            <a:r>
              <a:rPr lang="en-US" sz="1400" smtClean="0">
                <a:hlinkClick r:id="rId18"/>
              </a:rPr>
              <a:t>http://im7-tub-ru.yandex.net/i?id=353003048-65-72&amp;n=21</a:t>
            </a:r>
            <a:endParaRPr lang="en-US" sz="1400" smtClean="0">
              <a:hlinkClick r:id="rId19"/>
            </a:endParaRPr>
          </a:p>
          <a:p>
            <a:r>
              <a:rPr lang="en-US" sz="1400" smtClean="0">
                <a:hlinkClick r:id="rId19"/>
              </a:rPr>
              <a:t>http://im6-tub-ru.yandex.net/i?id=314754228-24-72&amp;n=21</a:t>
            </a:r>
            <a:endParaRPr lang="en-US" sz="1400" smtClean="0"/>
          </a:p>
          <a:p>
            <a:endParaRPr lang="ru-RU" sz="1400" smtClean="0"/>
          </a:p>
        </p:txBody>
      </p:sp>
      <p:pic>
        <p:nvPicPr>
          <p:cNvPr id="44038" name="Picture 6" descr="70bea720444516edf262b7f5690a74d6"/>
          <p:cNvPicPr>
            <a:picLocks noChangeAspect="1" noChangeArrowheads="1"/>
          </p:cNvPicPr>
          <p:nvPr/>
        </p:nvPicPr>
        <p:blipFill>
          <a:blip r:embed="rId20" cstate="email"/>
          <a:srcRect/>
          <a:stretch>
            <a:fillRect/>
          </a:stretch>
        </p:blipFill>
        <p:spPr bwMode="auto">
          <a:xfrm>
            <a:off x="0" y="5127625"/>
            <a:ext cx="2987675" cy="1541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81314E-6 L 0.98229 0.00763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1" y="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2" descr="http://0.tqn.com/d/gocanada/1/0/S/5/-/-/vancouver201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8131" name="Содержимое 2"/>
          <p:cNvSpPr>
            <a:spLocks noGrp="1"/>
          </p:cNvSpPr>
          <p:nvPr>
            <p:ph idx="1"/>
          </p:nvPr>
        </p:nvSpPr>
        <p:spPr>
          <a:xfrm>
            <a:off x="539750" y="404813"/>
            <a:ext cx="8229600" cy="5000625"/>
          </a:xfrm>
        </p:spPr>
        <p:txBody>
          <a:bodyPr/>
          <a:lstStyle/>
          <a:p>
            <a:endParaRPr lang="ru-RU" sz="1400" smtClean="0"/>
          </a:p>
          <a:p>
            <a:pPr algn="ctr" eaLnBrk="1" hangingPunct="1">
              <a:buFont typeface="Arial" charset="0"/>
              <a:buNone/>
            </a:pPr>
            <a:r>
              <a:rPr lang="ru-RU" sz="2400" b="1" smtClean="0"/>
              <a:t>Активные ссылки на использованные изображения</a:t>
            </a:r>
            <a:endParaRPr lang="ru-RU" sz="1400" smtClean="0"/>
          </a:p>
          <a:p>
            <a:r>
              <a:rPr lang="en-US" sz="1400" smtClean="0"/>
              <a:t>Дешифровщик</a:t>
            </a:r>
            <a:r>
              <a:rPr lang="ru-RU" sz="1400" smtClean="0"/>
              <a:t>: </a:t>
            </a:r>
            <a:r>
              <a:rPr lang="en-US" sz="1400" smtClean="0">
                <a:hlinkClick r:id="rId3"/>
              </a:rPr>
              <a:t>http://im3-tub-ru.yandex.net/i?id=51436373-62-72&amp;n=21</a:t>
            </a:r>
            <a:endParaRPr lang="en-US" sz="1400" smtClean="0"/>
          </a:p>
          <a:p>
            <a:r>
              <a:rPr lang="en-US" sz="1400" smtClean="0"/>
              <a:t>Олимпионик</a:t>
            </a:r>
            <a:r>
              <a:rPr lang="ru-RU" sz="1400" smtClean="0"/>
              <a:t>: </a:t>
            </a:r>
            <a:r>
              <a:rPr lang="en-US" sz="1400" smtClean="0">
                <a:hlinkClick r:id="rId4"/>
              </a:rPr>
              <a:t>http://im7-tub-ru.yandex.net/i?id=20201465-54-72&amp;n=21</a:t>
            </a:r>
            <a:endParaRPr lang="en-US" sz="1400" smtClean="0"/>
          </a:p>
          <a:p>
            <a:r>
              <a:rPr lang="en-US" sz="1400" smtClean="0"/>
              <a:t>Красная Поляна</a:t>
            </a:r>
            <a:r>
              <a:rPr lang="ru-RU" sz="1400" smtClean="0"/>
              <a:t>:</a:t>
            </a:r>
            <a:r>
              <a:rPr lang="en-US" sz="1400" smtClean="0"/>
              <a:t> </a:t>
            </a:r>
            <a:r>
              <a:rPr lang="ru-RU" sz="1400" smtClean="0"/>
              <a:t> </a:t>
            </a:r>
            <a:r>
              <a:rPr lang="en-US" sz="1400" smtClean="0">
                <a:hlinkClick r:id="rId5"/>
              </a:rPr>
              <a:t>http://im0-tub-ru.yandex.net/i?id=251663502-24-72&amp;n=21</a:t>
            </a:r>
            <a:endParaRPr lang="en-US" sz="1400" smtClean="0"/>
          </a:p>
          <a:p>
            <a:r>
              <a:rPr lang="en-US" sz="1400" smtClean="0"/>
              <a:t>Марафонский бег</a:t>
            </a:r>
            <a:r>
              <a:rPr lang="ru-RU" sz="1400" smtClean="0"/>
              <a:t>: </a:t>
            </a:r>
            <a:r>
              <a:rPr lang="en-US" sz="1400" smtClean="0">
                <a:hlinkClick r:id="rId6"/>
              </a:rPr>
              <a:t>http://im0-tub-ru.yandex.net/i?id=239216368-28-72&amp;n=21</a:t>
            </a:r>
            <a:endParaRPr lang="en-US" sz="1400" smtClean="0"/>
          </a:p>
          <a:p>
            <a:r>
              <a:rPr lang="en-US" sz="1400" smtClean="0"/>
              <a:t>Фехтование</a:t>
            </a:r>
            <a:r>
              <a:rPr lang="ru-RU" sz="1400" smtClean="0"/>
              <a:t>: </a:t>
            </a:r>
            <a:r>
              <a:rPr lang="en-US" sz="1400" smtClean="0">
                <a:hlinkClick r:id="rId7"/>
              </a:rPr>
              <a:t>http://im3-tub-ru.yandex.net/i?id=31590784-64-72&amp;n=21</a:t>
            </a:r>
            <a:endParaRPr lang="ru-RU" sz="1400" smtClean="0"/>
          </a:p>
          <a:p>
            <a:r>
              <a:rPr lang="ru-RU" sz="1400" smtClean="0"/>
              <a:t>Ж</a:t>
            </a:r>
            <a:r>
              <a:rPr lang="en-US" sz="1400" smtClean="0"/>
              <a:t>ест</a:t>
            </a:r>
            <a:r>
              <a:rPr lang="ru-RU" sz="1400" smtClean="0"/>
              <a:t>: </a:t>
            </a:r>
            <a:r>
              <a:rPr lang="en-US" sz="1400" smtClean="0">
                <a:hlinkClick r:id="rId8"/>
              </a:rPr>
              <a:t>http://im5-tub-ru.yandex.net/i?id=655357769-13-72&amp;n=21</a:t>
            </a:r>
            <a:endParaRPr lang="ru-RU" sz="1400" smtClean="0"/>
          </a:p>
          <a:p>
            <a:r>
              <a:rPr lang="ru-RU" sz="1400" smtClean="0"/>
              <a:t>Х</a:t>
            </a:r>
            <a:r>
              <a:rPr lang="en-US" sz="1400" smtClean="0"/>
              <a:t>ищник в море</a:t>
            </a:r>
            <a:r>
              <a:rPr lang="ru-RU" sz="1400" smtClean="0"/>
              <a:t>: </a:t>
            </a:r>
            <a:r>
              <a:rPr lang="en-US" sz="1400" smtClean="0">
                <a:hlinkClick r:id="rId9"/>
              </a:rPr>
              <a:t>http://im5-tub-ru.yandex.net/i?id=159114329-04-72&amp;n=21</a:t>
            </a:r>
            <a:endParaRPr lang="en-US" sz="1400" smtClean="0"/>
          </a:p>
          <a:p>
            <a:r>
              <a:rPr lang="en-US" sz="1400" smtClean="0"/>
              <a:t>Хоккейный вратарь</a:t>
            </a:r>
            <a:r>
              <a:rPr lang="ru-RU" sz="1400" smtClean="0"/>
              <a:t>: </a:t>
            </a:r>
            <a:r>
              <a:rPr lang="en-US" sz="1400" smtClean="0">
                <a:hlinkClick r:id="rId10"/>
              </a:rPr>
              <a:t>http://im5-tub-ru.yandex.net/i?id=684919375-03-72&amp;n=21</a:t>
            </a:r>
            <a:endParaRPr lang="ru-RU" sz="1400" smtClean="0"/>
          </a:p>
          <a:p>
            <a:r>
              <a:rPr lang="ru-RU" sz="1400" smtClean="0"/>
              <a:t>Исполнители </a:t>
            </a:r>
            <a:r>
              <a:rPr lang="en-US" sz="1400" smtClean="0"/>
              <a:t>гимн</a:t>
            </a:r>
            <a:r>
              <a:rPr lang="ru-RU" sz="1400" smtClean="0"/>
              <a:t>а</a:t>
            </a:r>
            <a:r>
              <a:rPr lang="en-US" sz="1400" smtClean="0"/>
              <a:t> Сочи-2014</a:t>
            </a:r>
            <a:r>
              <a:rPr lang="ru-RU" sz="1400" smtClean="0"/>
              <a:t>:  </a:t>
            </a:r>
            <a:r>
              <a:rPr lang="en-US" sz="1400" u="sng" smtClean="0">
                <a:hlinkClick r:id="rId11"/>
              </a:rPr>
              <a:t>http://im5-tub-ru.yandex.net/i?id=161170880-23-72&amp;n=21</a:t>
            </a:r>
            <a:endParaRPr lang="ru-RU" sz="1400" u="sng" smtClean="0"/>
          </a:p>
          <a:p>
            <a:r>
              <a:rPr lang="ru-RU" sz="1400" smtClean="0"/>
              <a:t>О</a:t>
            </a:r>
            <a:r>
              <a:rPr lang="en-US" sz="1400" smtClean="0"/>
              <a:t>лимпийский поезд ласточка</a:t>
            </a:r>
            <a:r>
              <a:rPr lang="ru-RU" sz="1400" smtClean="0"/>
              <a:t>: </a:t>
            </a:r>
            <a:r>
              <a:rPr lang="en-US" sz="1400" smtClean="0">
                <a:hlinkClick r:id="rId12"/>
              </a:rPr>
              <a:t>http://im7-tub-ru.yandex.net/i?id=159073284-12-72&amp;n=21</a:t>
            </a:r>
            <a:endParaRPr lang="ru-RU" sz="1400" smtClean="0"/>
          </a:p>
          <a:p>
            <a:r>
              <a:rPr lang="ru-RU" sz="1200" smtClean="0"/>
              <a:t>Олимпиада (фон слайдов):  </a:t>
            </a:r>
            <a:r>
              <a:rPr lang="ru-RU" sz="1400" smtClean="0"/>
              <a:t>http://</a:t>
            </a:r>
            <a:r>
              <a:rPr lang="ru-RU" sz="1400" u="sng" smtClean="0">
                <a:solidFill>
                  <a:schemeClr val="hlink"/>
                </a:solidFill>
              </a:rPr>
              <a:t>im0-tub-ru.yandex.net/i?id=224176434-31-72&amp;n=21</a:t>
            </a:r>
          </a:p>
          <a:p>
            <a:r>
              <a:rPr lang="ru-RU" sz="1400" smtClean="0"/>
              <a:t>Талисманы олимпийских игр: </a:t>
            </a:r>
          </a:p>
          <a:p>
            <a:r>
              <a:rPr lang="en-US" sz="1400" smtClean="0">
                <a:hlinkClick r:id="rId13"/>
              </a:rPr>
              <a:t>http</a:t>
            </a:r>
            <a:r>
              <a:rPr lang="ru-RU" sz="1400" smtClean="0">
                <a:hlinkClick r:id="rId13"/>
              </a:rPr>
              <a:t>://</a:t>
            </a:r>
            <a:r>
              <a:rPr lang="en-US" sz="1400" smtClean="0">
                <a:hlinkClick r:id="rId13"/>
              </a:rPr>
              <a:t>im</a:t>
            </a:r>
            <a:r>
              <a:rPr lang="ru-RU" sz="1400" smtClean="0">
                <a:hlinkClick r:id="rId13"/>
              </a:rPr>
              <a:t>3-</a:t>
            </a:r>
            <a:r>
              <a:rPr lang="en-US" sz="1400" smtClean="0">
                <a:hlinkClick r:id="rId13"/>
              </a:rPr>
              <a:t>tub</a:t>
            </a:r>
            <a:r>
              <a:rPr lang="ru-RU" sz="1400" smtClean="0">
                <a:hlinkClick r:id="rId13"/>
              </a:rPr>
              <a:t>-</a:t>
            </a:r>
            <a:r>
              <a:rPr lang="en-US" sz="1400" smtClean="0">
                <a:hlinkClick r:id="rId13"/>
              </a:rPr>
              <a:t>ru</a:t>
            </a:r>
            <a:r>
              <a:rPr lang="ru-RU" sz="1400" smtClean="0">
                <a:hlinkClick r:id="rId13"/>
              </a:rPr>
              <a:t>.</a:t>
            </a:r>
            <a:r>
              <a:rPr lang="en-US" sz="1400" smtClean="0">
                <a:hlinkClick r:id="rId13"/>
              </a:rPr>
              <a:t>yandex</a:t>
            </a:r>
            <a:r>
              <a:rPr lang="ru-RU" sz="1400" smtClean="0">
                <a:hlinkClick r:id="rId13"/>
              </a:rPr>
              <a:t>.</a:t>
            </a:r>
            <a:r>
              <a:rPr lang="en-US" sz="1400" smtClean="0">
                <a:hlinkClick r:id="rId13"/>
              </a:rPr>
              <a:t>net</a:t>
            </a:r>
            <a:r>
              <a:rPr lang="ru-RU" sz="1400" smtClean="0">
                <a:hlinkClick r:id="rId13"/>
              </a:rPr>
              <a:t>/</a:t>
            </a:r>
            <a:r>
              <a:rPr lang="en-US" sz="1400" smtClean="0">
                <a:hlinkClick r:id="rId13"/>
              </a:rPr>
              <a:t>i</a:t>
            </a:r>
            <a:r>
              <a:rPr lang="ru-RU" sz="1400" smtClean="0">
                <a:hlinkClick r:id="rId13"/>
              </a:rPr>
              <a:t>?</a:t>
            </a:r>
            <a:r>
              <a:rPr lang="en-US" sz="1400" smtClean="0">
                <a:hlinkClick r:id="rId13"/>
              </a:rPr>
              <a:t>id</a:t>
            </a:r>
            <a:r>
              <a:rPr lang="ru-RU" sz="1400" smtClean="0">
                <a:hlinkClick r:id="rId13"/>
              </a:rPr>
              <a:t>=300906801-67-72&amp;</a:t>
            </a:r>
            <a:r>
              <a:rPr lang="en-US" sz="1400" smtClean="0">
                <a:hlinkClick r:id="rId13"/>
              </a:rPr>
              <a:t>n</a:t>
            </a:r>
            <a:r>
              <a:rPr lang="ru-RU" sz="1400" smtClean="0">
                <a:hlinkClick r:id="rId13"/>
              </a:rPr>
              <a:t>=21</a:t>
            </a:r>
            <a:endParaRPr lang="en-US" sz="1400" smtClean="0">
              <a:hlinkClick r:id="rId14"/>
            </a:endParaRPr>
          </a:p>
          <a:p>
            <a:r>
              <a:rPr lang="en-US" sz="1400" smtClean="0">
                <a:hlinkClick r:id="rId14"/>
              </a:rPr>
              <a:t>http</a:t>
            </a:r>
            <a:r>
              <a:rPr lang="ru-RU" sz="1400" smtClean="0">
                <a:hlinkClick r:id="rId14"/>
              </a:rPr>
              <a:t>://</a:t>
            </a:r>
            <a:r>
              <a:rPr lang="en-US" sz="1400" smtClean="0">
                <a:hlinkClick r:id="rId14"/>
              </a:rPr>
              <a:t>im</a:t>
            </a:r>
            <a:r>
              <a:rPr lang="ru-RU" sz="1400" smtClean="0">
                <a:hlinkClick r:id="rId14"/>
              </a:rPr>
              <a:t>5-</a:t>
            </a:r>
            <a:r>
              <a:rPr lang="en-US" sz="1400" smtClean="0">
                <a:hlinkClick r:id="rId14"/>
              </a:rPr>
              <a:t>tub</a:t>
            </a:r>
            <a:r>
              <a:rPr lang="ru-RU" sz="1400" smtClean="0">
                <a:hlinkClick r:id="rId14"/>
              </a:rPr>
              <a:t>-</a:t>
            </a:r>
            <a:r>
              <a:rPr lang="en-US" sz="1400" smtClean="0">
                <a:hlinkClick r:id="rId14"/>
              </a:rPr>
              <a:t>ru</a:t>
            </a:r>
            <a:r>
              <a:rPr lang="ru-RU" sz="1400" smtClean="0">
                <a:hlinkClick r:id="rId14"/>
              </a:rPr>
              <a:t>.</a:t>
            </a:r>
            <a:r>
              <a:rPr lang="en-US" sz="1400" smtClean="0">
                <a:hlinkClick r:id="rId14"/>
              </a:rPr>
              <a:t>yandex</a:t>
            </a:r>
            <a:r>
              <a:rPr lang="ru-RU" sz="1400" smtClean="0">
                <a:hlinkClick r:id="rId14"/>
              </a:rPr>
              <a:t>.</a:t>
            </a:r>
            <a:r>
              <a:rPr lang="en-US" sz="1400" smtClean="0">
                <a:hlinkClick r:id="rId14"/>
              </a:rPr>
              <a:t>net</a:t>
            </a:r>
            <a:r>
              <a:rPr lang="ru-RU" sz="1400" smtClean="0">
                <a:hlinkClick r:id="rId14"/>
              </a:rPr>
              <a:t>/</a:t>
            </a:r>
            <a:r>
              <a:rPr lang="en-US" sz="1400" smtClean="0">
                <a:hlinkClick r:id="rId14"/>
              </a:rPr>
              <a:t>i</a:t>
            </a:r>
            <a:r>
              <a:rPr lang="ru-RU" sz="1400" smtClean="0">
                <a:hlinkClick r:id="rId14"/>
              </a:rPr>
              <a:t>?</a:t>
            </a:r>
            <a:r>
              <a:rPr lang="en-US" sz="1400" smtClean="0">
                <a:hlinkClick r:id="rId14"/>
              </a:rPr>
              <a:t>id</a:t>
            </a:r>
            <a:r>
              <a:rPr lang="ru-RU" sz="1400" smtClean="0">
                <a:hlinkClick r:id="rId14"/>
              </a:rPr>
              <a:t>=219186999-61-72&amp;</a:t>
            </a:r>
            <a:r>
              <a:rPr lang="en-US" sz="1400" smtClean="0">
                <a:hlinkClick r:id="rId14"/>
              </a:rPr>
              <a:t>n</a:t>
            </a:r>
            <a:r>
              <a:rPr lang="ru-RU" sz="1400" smtClean="0">
                <a:hlinkClick r:id="rId14"/>
              </a:rPr>
              <a:t>=21</a:t>
            </a:r>
            <a:endParaRPr lang="en-US" sz="1400" smtClean="0">
              <a:hlinkClick r:id="rId15"/>
            </a:endParaRPr>
          </a:p>
          <a:p>
            <a:r>
              <a:rPr lang="en-US" sz="1400" smtClean="0">
                <a:hlinkClick r:id="rId15"/>
              </a:rPr>
              <a:t>http://im0-tub-ru.yandex.net/i?id=367595308-26-72&amp;n=21</a:t>
            </a:r>
            <a:endParaRPr lang="en-US" sz="1400" smtClean="0">
              <a:hlinkClick r:id="rId16"/>
            </a:endParaRPr>
          </a:p>
          <a:p>
            <a:r>
              <a:rPr lang="en-US" sz="1400" smtClean="0">
                <a:hlinkClick r:id="rId16"/>
              </a:rPr>
              <a:t>http://im3-tub-ru.yandex.net/i?id=375581172-00-72&amp;n=21</a:t>
            </a:r>
            <a:endParaRPr lang="en-US" sz="1400" smtClean="0">
              <a:hlinkClick r:id="rId17"/>
            </a:endParaRPr>
          </a:p>
          <a:p>
            <a:r>
              <a:rPr lang="en-US" sz="1400" smtClean="0">
                <a:hlinkClick r:id="rId17"/>
              </a:rPr>
              <a:t>http://im0-tub-ru.yandex.net/i?id=225260899-42-72&amp;n=21</a:t>
            </a:r>
            <a:endParaRPr lang="en-US" sz="1400" smtClean="0">
              <a:hlinkClick r:id="rId18"/>
            </a:endParaRPr>
          </a:p>
          <a:p>
            <a:r>
              <a:rPr lang="en-US" sz="1400" smtClean="0">
                <a:hlinkClick r:id="rId18"/>
              </a:rPr>
              <a:t>http://im0-tub-ru.yandex.net/i?id=309372193-69-72&amp;n=21</a:t>
            </a:r>
            <a:endParaRPr lang="en-US" sz="1400" smtClean="0">
              <a:hlinkClick r:id="rId19"/>
            </a:endParaRPr>
          </a:p>
          <a:p>
            <a:r>
              <a:rPr lang="en-US" sz="1400" smtClean="0">
                <a:hlinkClick r:id="rId19"/>
              </a:rPr>
              <a:t>http://im3-tub-ru.yandex.net/i?id=38066778-13-72&amp;n=21</a:t>
            </a:r>
            <a:endParaRPr lang="en-US" sz="1400" smtClean="0">
              <a:hlinkClick r:id="rId20"/>
            </a:endParaRPr>
          </a:p>
          <a:p>
            <a:r>
              <a:rPr lang="en-US" sz="1400" smtClean="0">
                <a:hlinkClick r:id="rId20"/>
              </a:rPr>
              <a:t>http://im5-tub-ru.yandex.net/i?id=471986555-51-72&amp;n=21</a:t>
            </a:r>
            <a:endParaRPr lang="en-US" sz="1400" smtClean="0"/>
          </a:p>
          <a:p>
            <a:endParaRPr lang="ru-RU" sz="1400" u="sng" smtClean="0">
              <a:solidFill>
                <a:schemeClr val="hlink"/>
              </a:solidFill>
            </a:endParaRPr>
          </a:p>
          <a:p>
            <a:endParaRPr lang="ru-RU" sz="1200" u="sng" smtClean="0">
              <a:solidFill>
                <a:schemeClr val="hlink"/>
              </a:solidFill>
            </a:endParaRPr>
          </a:p>
          <a:p>
            <a:pPr eaLnBrk="1" hangingPunct="1"/>
            <a:endParaRPr lang="ru-RU" smtClean="0"/>
          </a:p>
        </p:txBody>
      </p:sp>
      <p:pic>
        <p:nvPicPr>
          <p:cNvPr id="45061" name="Picture 5" descr="70bea720444516edf262b7f5690a74d6"/>
          <p:cNvPicPr>
            <a:picLocks noChangeAspect="1" noChangeArrowheads="1"/>
          </p:cNvPicPr>
          <p:nvPr/>
        </p:nvPicPr>
        <p:blipFill>
          <a:blip r:embed="rId21" cstate="email"/>
          <a:srcRect/>
          <a:stretch>
            <a:fillRect/>
          </a:stretch>
        </p:blipFill>
        <p:spPr bwMode="auto">
          <a:xfrm>
            <a:off x="0" y="5127625"/>
            <a:ext cx="2987675" cy="1541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81314E-6 L 0.98229 0.00763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1" y="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http://0.tqn.com/d/gocanada/1/0/S/5/-/-/vancouver201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142875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Интересные факты о древних Олимпийских играх</a:t>
            </a:r>
            <a:r>
              <a:rPr lang="ru-RU" sz="3600" smtClean="0"/>
              <a:t> </a:t>
            </a:r>
          </a:p>
        </p:txBody>
      </p:sp>
      <p:pic>
        <p:nvPicPr>
          <p:cNvPr id="4098" name="Picture 2" descr="http://www.ellada-russia.ru/images/portal/flame_lighting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0936189">
            <a:off x="5637079" y="4009252"/>
            <a:ext cx="3304582" cy="2428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388" name="Содержимое 2"/>
          <p:cNvSpPr>
            <a:spLocks noGrp="1"/>
          </p:cNvSpPr>
          <p:nvPr>
            <p:ph idx="1"/>
          </p:nvPr>
        </p:nvSpPr>
        <p:spPr>
          <a:xfrm>
            <a:off x="142875" y="1214438"/>
            <a:ext cx="8543925" cy="4911725"/>
          </a:xfrm>
        </p:spPr>
        <p:txBody>
          <a:bodyPr/>
          <a:lstStyle/>
          <a:p>
            <a:pPr eaLnBrk="1" hangingPunct="1"/>
            <a:r>
              <a:rPr lang="ru-RU" sz="2800" b="1" i="1" smtClean="0"/>
              <a:t>Атлеты-олимпийцы соревновались обнаженными</a:t>
            </a:r>
            <a:r>
              <a:rPr lang="ru-RU" sz="2800" smtClean="0"/>
              <a:t> </a:t>
            </a:r>
            <a:endParaRPr lang="ru-RU" sz="2800" b="1" smtClean="0"/>
          </a:p>
          <a:p>
            <a:pPr eaLnBrk="1" hangingPunct="1"/>
            <a:r>
              <a:rPr lang="ru-RU" sz="2800" b="1" i="1" smtClean="0"/>
              <a:t>Повар - первый чемпион олимпийских игр</a:t>
            </a:r>
            <a:r>
              <a:rPr lang="ru-RU" sz="2800" smtClean="0"/>
              <a:t> </a:t>
            </a:r>
            <a:endParaRPr lang="ru-RU" sz="2800" b="1" smtClean="0"/>
          </a:p>
          <a:p>
            <a:pPr eaLnBrk="1" hangingPunct="1"/>
            <a:r>
              <a:rPr lang="ru-RU" sz="2800" b="1" i="1" smtClean="0"/>
              <a:t>Вместо медалей - оливковая ветвь</a:t>
            </a:r>
          </a:p>
          <a:p>
            <a:pPr eaLnBrk="1" hangingPunct="1"/>
            <a:r>
              <a:rPr lang="ru-RU" sz="2800" b="1" i="1" smtClean="0"/>
              <a:t>Бег был единственным видом соревнований</a:t>
            </a:r>
          </a:p>
          <a:p>
            <a:pPr eaLnBrk="1" hangingPunct="1"/>
            <a:r>
              <a:rPr lang="ru-RU" sz="2800" b="1" i="1" smtClean="0"/>
              <a:t>Панкратион - это древний вид борьбы без правил</a:t>
            </a:r>
            <a:r>
              <a:rPr lang="ru-RU" sz="2800" b="1" smtClean="0"/>
              <a:t> </a:t>
            </a:r>
          </a:p>
          <a:p>
            <a:pPr eaLnBrk="1" hangingPunct="1"/>
            <a:r>
              <a:rPr lang="ru-RU" sz="2800" b="1" i="1" smtClean="0"/>
              <a:t>Панэллинские игры</a:t>
            </a:r>
            <a:r>
              <a:rPr lang="ru-RU" sz="2800" smtClean="0"/>
              <a:t> </a:t>
            </a:r>
          </a:p>
          <a:p>
            <a:pPr eaLnBrk="1" hangingPunct="1"/>
            <a:r>
              <a:rPr lang="ru-RU" sz="2800" b="1" i="1" smtClean="0"/>
              <a:t>Женские спортивные игры</a:t>
            </a:r>
            <a:r>
              <a:rPr lang="ru-RU" sz="2800" smtClean="0"/>
              <a:t> </a:t>
            </a:r>
          </a:p>
          <a:p>
            <a:pPr eaLnBrk="1" hangingPunct="1"/>
            <a:r>
              <a:rPr lang="ru-RU" sz="2800" b="1" i="1" smtClean="0"/>
              <a:t>Антикиферский механизм</a:t>
            </a:r>
            <a:r>
              <a:rPr lang="ru-RU" sz="2800" smtClean="0"/>
              <a:t> </a:t>
            </a:r>
            <a:endParaRPr lang="ru-RU" sz="2800" b="1" i="1" smtClean="0"/>
          </a:p>
          <a:p>
            <a:pPr eaLnBrk="1" hangingPunct="1"/>
            <a:endParaRPr lang="ru-RU" sz="2800" b="1" i="1" smtClean="0"/>
          </a:p>
          <a:p>
            <a:pPr eaLnBrk="1" hangingPunct="1"/>
            <a:endParaRPr lang="ru-RU" smtClean="0"/>
          </a:p>
        </p:txBody>
      </p:sp>
      <p:pic>
        <p:nvPicPr>
          <p:cNvPr id="15367" name="Picture 7" descr="70bea720444516edf262b7f5690a74d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5127625"/>
            <a:ext cx="2987675" cy="1541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81314E-6 L 0.98229 0.00763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1" y="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http://0.tqn.com/d/gocanada/1/0/S/5/-/-/vancouver201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214313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Запрет Олимпийских игр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001125" cy="45259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b="1" smtClean="0"/>
              <a:t>   Римляне, ставшие к 390 г. н.э. христианами, посчитали эти спортивные состязания языческим фестивалем. В 394 г. н.э. император Римской империи Феодосий </a:t>
            </a:r>
            <a:r>
              <a:rPr lang="en-US" b="1" smtClean="0"/>
              <a:t>I</a:t>
            </a:r>
            <a:r>
              <a:rPr lang="ru-RU" b="1" smtClean="0"/>
              <a:t> запретил        						      	проведение 						      	Олимпийских игр</a:t>
            </a:r>
          </a:p>
        </p:txBody>
      </p:sp>
      <p:pic>
        <p:nvPicPr>
          <p:cNvPr id="17412" name="Picture 7" descr="%D0%9E%D0%BB%D0%B8%D0%BC%D0%BF%D0%B8%D0%B9%D1%81%D0%BA%D0%B8%D0%B5-%D0%B8%D0%B3%D1%80%D1%8B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71550" y="3644900"/>
            <a:ext cx="3960813" cy="302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7" descr="70bea720444516edf262b7f5690a74d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5127625"/>
            <a:ext cx="2987675" cy="1541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81314E-6 L 0.98229 0.00763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1" y="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http://0.tqn.com/d/gocanada/1/0/S/5/-/-/vancouver201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214313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Возрождение</a:t>
            </a:r>
            <a:r>
              <a:rPr lang="ru-RU" dirty="0" smtClean="0"/>
              <a:t> 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Олимпийских игр</a:t>
            </a:r>
            <a:endParaRPr lang="ru-RU" dirty="0"/>
          </a:p>
        </p:txBody>
      </p:sp>
      <p:pic>
        <p:nvPicPr>
          <p:cNvPr id="6146" name="Picture 2" descr="http://www.gloria.tv/thumbnail/2011-09/media-193431-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6" y="1285860"/>
            <a:ext cx="3838568" cy="39004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http://olimp-history.ru/files/pierre_de_coubertin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4929190" y="2571744"/>
            <a:ext cx="3810000" cy="4076700"/>
          </a:xfrm>
          <a:effectLst>
            <a:softEdge rad="112500"/>
          </a:effectLst>
        </p:spPr>
      </p:pic>
      <p:pic>
        <p:nvPicPr>
          <p:cNvPr id="17415" name="Picture 7" descr="70bea720444516edf262b7f5690a74d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5127625"/>
            <a:ext cx="2987675" cy="1541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81314E-6 L 0.98229 0.00763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1" y="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http://0.tqn.com/d/gocanada/1/0/S/5/-/-/vancouver201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214313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Символ Олимпийских игр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http://nname.org/wp-content/uploads/2008/07/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9098105">
            <a:off x="3129807" y="2487269"/>
            <a:ext cx="5825444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46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mtClean="0"/>
              <a:t>    </a:t>
            </a:r>
            <a:r>
              <a:rPr lang="ru-RU" b="1" smtClean="0"/>
              <a:t>пять скреплённых колец, символизирующих                                       объединение пяти                                                       частей света                                                                               в олимпийском                                                      движении</a:t>
            </a:r>
          </a:p>
          <a:p>
            <a:pPr eaLnBrk="1" hangingPunct="1"/>
            <a:endParaRPr lang="ru-RU" smtClean="0"/>
          </a:p>
        </p:txBody>
      </p:sp>
      <p:pic>
        <p:nvPicPr>
          <p:cNvPr id="18439" name="Picture 7" descr="70bea720444516edf262b7f5690a74d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5316538"/>
            <a:ext cx="2987675" cy="1541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81314E-6 L 0.98229 0.00763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1" y="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http://0.tqn.com/d/gocanada/1/0/S/5/-/-/vancouver201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</a:rPr>
              <a:t>Девиз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Олимпийских игр </a:t>
            </a:r>
            <a:endParaRPr lang="ru-RU" dirty="0"/>
          </a:p>
        </p:txBody>
      </p:sp>
      <p:pic>
        <p:nvPicPr>
          <p:cNvPr id="9218" name="Picture 2" descr="http://www.dribin.by/wp-content/uploads/2011/09/P-6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1714488"/>
            <a:ext cx="4500594" cy="4357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/>
              <a:t>                                              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/>
              <a:t> </a:t>
            </a:r>
            <a:r>
              <a:rPr lang="ru-RU" b="1" dirty="0" smtClean="0"/>
              <a:t>  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/>
              <a:t> </a:t>
            </a:r>
            <a:r>
              <a:rPr lang="ru-RU" b="1" dirty="0" smtClean="0"/>
              <a:t>    </a:t>
            </a:r>
            <a:r>
              <a:rPr lang="en-US" b="1" i="1" dirty="0" err="1" smtClean="0">
                <a:solidFill>
                  <a:schemeClr val="accent3">
                    <a:lumMod val="50000"/>
                  </a:schemeClr>
                </a:solidFill>
              </a:rPr>
              <a:t>Citius</a:t>
            </a:r>
            <a:r>
              <a:rPr lang="en-US" b="1" i="1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en-US" b="1" i="1" dirty="0" err="1">
                <a:solidFill>
                  <a:schemeClr val="accent3">
                    <a:lumMod val="50000"/>
                  </a:schemeClr>
                </a:solidFill>
              </a:rPr>
              <a:t>Altius</a:t>
            </a:r>
            <a:r>
              <a:rPr lang="en-US" b="1" i="1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en-US" b="1" i="1" dirty="0" err="1">
                <a:solidFill>
                  <a:schemeClr val="accent3">
                    <a:lumMod val="50000"/>
                  </a:schemeClr>
                </a:solidFill>
              </a:rPr>
              <a:t>Fortius</a:t>
            </a:r>
            <a:endParaRPr lang="ru-RU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26" name="Picture 2" descr="http://img-fotki.yandex.ru/get/5704/na-blyudatel.6e/0_56078_279355ab_XL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15074" y="2857496"/>
            <a:ext cx="2513490" cy="3537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4" name="Picture 8" descr="70bea720444516edf262b7f5690a74d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5127625"/>
            <a:ext cx="2987675" cy="1541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81314E-6 L 0.98229 0.00763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1" y="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http://0.tqn.com/d/gocanada/1/0/S/5/-/-/vancouver201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Флаг</a:t>
            </a:r>
            <a:r>
              <a:rPr lang="ru-RU" b="1" i="1" dirty="0" smtClean="0"/>
              <a:t>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Олимпийских игр </a:t>
            </a:r>
            <a:endParaRPr lang="ru-RU" dirty="0"/>
          </a:p>
        </p:txBody>
      </p:sp>
      <p:sp>
        <p:nvSpPr>
          <p:cNvPr id="2150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5602" name="Picture 2" descr="http://img1.liveinternet.ru/images/attach/c/1/56/527/56527517_1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08090" y="1636704"/>
            <a:ext cx="6143668" cy="4357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7" name="Picture 7" descr="70bea720444516edf262b7f5690a74d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5127625"/>
            <a:ext cx="2987675" cy="154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81314E-6 L 0.98229 0.00763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1" y="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946</TotalTime>
  <Words>1161</Words>
  <Application>Microsoft Office PowerPoint</Application>
  <PresentationFormat>Экран (4:3)</PresentationFormat>
  <Paragraphs>340</Paragraphs>
  <Slides>35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Тема Office</vt:lpstr>
      <vt:lpstr>Урок математики</vt:lpstr>
      <vt:lpstr>Слайд 2</vt:lpstr>
      <vt:lpstr>Возникновение Олимпийских игр</vt:lpstr>
      <vt:lpstr>Интересные факты о древних Олимпийских играх </vt:lpstr>
      <vt:lpstr>Запрет Олимпийских игр</vt:lpstr>
      <vt:lpstr>Возрождение  Олимпийских игр</vt:lpstr>
      <vt:lpstr>Символ Олимпийских игр </vt:lpstr>
      <vt:lpstr>Девиз Олимпийских игр </vt:lpstr>
      <vt:lpstr>Флаг Олимпийских игр </vt:lpstr>
      <vt:lpstr>Олимпийские талисманы </vt:lpstr>
      <vt:lpstr>Олимпийские игры в Москве</vt:lpstr>
      <vt:lpstr>Олимпийские  достижения </vt:lpstr>
      <vt:lpstr>Неофициальный медальный зачет </vt:lpstr>
      <vt:lpstr>Олимпиада 2014 года  </vt:lpstr>
      <vt:lpstr>Сочи – олимпийская  столица</vt:lpstr>
      <vt:lpstr>Талисман игр Сочи – 2014</vt:lpstr>
      <vt:lpstr>Белый Мишка</vt:lpstr>
      <vt:lpstr>Зайка</vt:lpstr>
      <vt:lpstr>Альпинист Леопард </vt:lpstr>
      <vt:lpstr>«Дешифровщик» </vt:lpstr>
      <vt:lpstr>Какие виды спорта были включены в первые Олимпийские игры?  </vt:lpstr>
      <vt:lpstr> Как называли победителей Игр в Древней Греции? </vt:lpstr>
      <vt:lpstr> Как называется и посёлок, и горнолыжный курорт в Сочи? </vt:lpstr>
      <vt:lpstr>Какой вид спорта был включён в программу Олимпиад из-за легенды о смерти его основоположника?</vt:lpstr>
      <vt:lpstr> Начиная с 18 века, проигравшим стали оставлять жизнь, что и послужило бурному развитию этого вида спорта. Какого?  </vt:lpstr>
      <vt:lpstr> О каком виде спорта англичане говорят, что это обмен мнениями при помощи жестов?</vt:lpstr>
      <vt:lpstr>Начиная с 1924 года к словам «Олимпийские игры» стали добавлять ещё одно то или иное слово. Какое?</vt:lpstr>
      <vt:lpstr>Только в одном виде спорта надо к победе буквально пятиться задом. Когда-то он даже входил в программу Олимпийских игр. Назовите этот вид. </vt:lpstr>
      <vt:lpstr>Хоккейный вратарь, трехкратный олимпийский чемпион, в 22 года признанный лучшим вратарем мира. Кто он?</vt:lpstr>
      <vt:lpstr> Кто в марте 2010 года был выбран композитором для написания гимна Сочи-2014? </vt:lpstr>
      <vt:lpstr>Слайд 31</vt:lpstr>
      <vt:lpstr>Слайд 32</vt:lpstr>
      <vt:lpstr>Слайд 33</vt:lpstr>
      <vt:lpstr>Слайд 34</vt:lpstr>
      <vt:lpstr>Слайд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ОЛИМПИЙСКИЕ ИГРЫ</dc:title>
  <dc:creator>Пользователь</dc:creator>
  <cp:lastModifiedBy>User</cp:lastModifiedBy>
  <cp:revision>11</cp:revision>
  <dcterms:created xsi:type="dcterms:W3CDTF">2013-02-14T13:12:42Z</dcterms:created>
  <dcterms:modified xsi:type="dcterms:W3CDTF">2013-03-14T17:57:07Z</dcterms:modified>
</cp:coreProperties>
</file>