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6781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7388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7957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2018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8852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6156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5917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8565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7691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5300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1265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306C-FC91-47E4-9776-447DE1BE4F79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87B6-5241-4D19-874F-BC414E901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5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378903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Содержание работы с детьми дошкольного возраста по образовательной области «Художественное творчество»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886200"/>
            <a:ext cx="4568552" cy="2971800"/>
          </a:xfrm>
        </p:spPr>
        <p:txBody>
          <a:bodyPr>
            <a:normAutofit/>
          </a:bodyPr>
          <a:lstStyle/>
          <a:p>
            <a:pPr algn="r"/>
            <a:r>
              <a:rPr lang="ru-RU" sz="2600" i="1" dirty="0" smtClean="0">
                <a:solidFill>
                  <a:srgbClr val="002060"/>
                </a:solidFill>
              </a:rPr>
              <a:t>Афанасьева Евгения Александровна          МБ ДОУ д</a:t>
            </a:r>
            <a:r>
              <a:rPr lang="en-US" sz="2600" i="1" dirty="0" smtClean="0">
                <a:solidFill>
                  <a:srgbClr val="002060"/>
                </a:solidFill>
              </a:rPr>
              <a:t>/</a:t>
            </a:r>
            <a:r>
              <a:rPr lang="ru-RU" sz="2600" i="1" dirty="0" smtClean="0">
                <a:solidFill>
                  <a:srgbClr val="002060"/>
                </a:solidFill>
              </a:rPr>
              <a:t>с общеразвивающего </a:t>
            </a:r>
            <a:r>
              <a:rPr lang="ru-RU" sz="2600" i="1" dirty="0">
                <a:solidFill>
                  <a:srgbClr val="002060"/>
                </a:solidFill>
              </a:rPr>
              <a:t>в</a:t>
            </a:r>
            <a:r>
              <a:rPr lang="ru-RU" sz="2600" i="1" dirty="0" smtClean="0">
                <a:solidFill>
                  <a:srgbClr val="002060"/>
                </a:solidFill>
              </a:rPr>
              <a:t>ида № 17 г. Верея</a:t>
            </a:r>
            <a:endParaRPr lang="ru-RU" sz="26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096344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517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«Музыка»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3858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использование музыкальных произведений для обогащения содержания области, развитие детского творчества, приобщение к различным видам искусства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483004"/>
            <a:ext cx="4032449" cy="3024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83004"/>
            <a:ext cx="4067944" cy="305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0564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«Труд»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58924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</a:rPr>
              <a:t>формирование трудовых умений и навыков, воспитание трудолюбия, воспитание ценностного отношения к собственному труду, труду других людей и его результатам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0024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536504" cy="2088232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</a:rPr>
              <a:t>«Чтение </a:t>
            </a:r>
            <a:r>
              <a:rPr lang="ru-RU" sz="4400" i="1" dirty="0" smtClean="0">
                <a:solidFill>
                  <a:srgbClr val="FF0000"/>
                </a:solidFill>
              </a:rPr>
              <a:t>художественной </a:t>
            </a:r>
            <a:r>
              <a:rPr lang="ru-RU" sz="4400" i="1" dirty="0">
                <a:solidFill>
                  <a:srgbClr val="FF0000"/>
                </a:solidFill>
              </a:rPr>
              <a:t>литературы»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585311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002060"/>
                </a:solidFill>
              </a:rPr>
              <a:t>использование художественных произведений для обогащения содержания области, развитие детского творчества, приобщение к различным видам искусства, развитие художественного восприятия и эстетического вкуса.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2936"/>
            <a:ext cx="3008313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11506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15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«Безопасность»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</a:rPr>
              <a:t>формирование основ безопасности собственной жизнедеятельности в различных видах продуктивной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140968"/>
            <a:ext cx="4716787" cy="330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246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При реализации образовательной области «Художественное творчество» необходимо:</a:t>
            </a:r>
          </a:p>
          <a:p>
            <a:r>
              <a:rPr lang="ru-RU" sz="3200" b="1" i="1" dirty="0">
                <a:solidFill>
                  <a:srgbClr val="0070C0"/>
                </a:solidFill>
              </a:rPr>
              <a:t>-уделить особое внимание эстетичности  среды занятий, оформлению групповых комнат и участка детского сада</a:t>
            </a:r>
          </a:p>
          <a:p>
            <a:r>
              <a:rPr lang="ru-RU" sz="3200" b="1" i="1" dirty="0">
                <a:solidFill>
                  <a:srgbClr val="0070C0"/>
                </a:solidFill>
              </a:rPr>
              <a:t>-взаимодействовать с семьями воспитанников, привлекать родителей к совместному участию в выставках и конкурсах  </a:t>
            </a:r>
          </a:p>
        </p:txBody>
      </p:sp>
    </p:spTree>
    <p:extLst>
      <p:ext uri="{BB962C8B-B14F-4D97-AF65-F5344CB8AC3E}">
        <p14:creationId xmlns:p14="http://schemas.microsoft.com/office/powerpoint/2010/main" val="1928691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20882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Интеграция </a:t>
            </a:r>
            <a:r>
              <a:rPr lang="ru-RU" sz="2400" b="1" i="1" dirty="0" err="1" smtClean="0"/>
              <a:t>образова</a:t>
            </a:r>
            <a:r>
              <a:rPr lang="ru-RU" sz="2400" b="1" i="1" dirty="0" smtClean="0"/>
              <a:t>-тельных областе</a:t>
            </a:r>
            <a:r>
              <a:rPr lang="ru-RU" sz="2400" b="1" i="1" dirty="0"/>
              <a:t>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9852" y="476672"/>
            <a:ext cx="223224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/>
              <a:t>Взаимодей-ствие</a:t>
            </a:r>
            <a:r>
              <a:rPr lang="ru-RU" sz="2400" b="1" i="1" dirty="0" smtClean="0"/>
              <a:t> детского сада и семьи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76672"/>
            <a:ext cx="223224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Эстетическое оформление среды занятий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0982" y="3230488"/>
            <a:ext cx="756084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Цель образовательной области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«Художественное творчество»: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400" b="1" i="1" dirty="0" smtClean="0">
                <a:solidFill>
                  <a:schemeClr val="bg1"/>
                </a:solidFill>
              </a:rPr>
              <a:t>у детей </a:t>
            </a:r>
            <a:r>
              <a:rPr lang="ru-RU" sz="2400" b="1" i="1" dirty="0" smtClean="0">
                <a:solidFill>
                  <a:schemeClr val="bg1"/>
                </a:solidFill>
              </a:rPr>
              <a:t>интерес </a:t>
            </a:r>
            <a:r>
              <a:rPr lang="ru-RU" sz="2400" b="1" i="1" dirty="0">
                <a:solidFill>
                  <a:schemeClr val="bg1"/>
                </a:solidFill>
              </a:rPr>
              <a:t>к эстетической стороне окружающей действительности, </a:t>
            </a:r>
            <a:r>
              <a:rPr lang="ru-RU" sz="2400" b="1" i="1" dirty="0" smtClean="0">
                <a:solidFill>
                  <a:schemeClr val="bg1"/>
                </a:solidFill>
              </a:rPr>
              <a:t>вкуса, </a:t>
            </a:r>
            <a:r>
              <a:rPr lang="ru-RU" sz="2400" b="1" i="1" dirty="0" smtClean="0">
                <a:solidFill>
                  <a:schemeClr val="bg1"/>
                </a:solidFill>
              </a:rPr>
              <a:t>любви </a:t>
            </a:r>
            <a:r>
              <a:rPr lang="ru-RU" sz="2400" b="1" i="1" dirty="0">
                <a:solidFill>
                  <a:schemeClr val="bg1"/>
                </a:solidFill>
              </a:rPr>
              <a:t>к </a:t>
            </a:r>
            <a:r>
              <a:rPr lang="ru-RU" sz="2400" b="1" i="1" dirty="0" smtClean="0">
                <a:solidFill>
                  <a:schemeClr val="bg1"/>
                </a:solidFill>
              </a:rPr>
              <a:t>искусству</a:t>
            </a:r>
            <a:r>
              <a:rPr lang="ru-RU" sz="2400" b="1" i="1" smtClean="0">
                <a:solidFill>
                  <a:schemeClr val="bg1"/>
                </a:solidFill>
              </a:rPr>
              <a:t>, </a:t>
            </a:r>
            <a:r>
              <a:rPr lang="ru-RU" sz="2400" b="1" i="1" smtClean="0">
                <a:solidFill>
                  <a:schemeClr val="bg1"/>
                </a:solidFill>
              </a:rPr>
              <a:t>удовлетворение </a:t>
            </a:r>
            <a:r>
              <a:rPr lang="ru-RU" sz="2400" b="1" i="1" dirty="0">
                <a:solidFill>
                  <a:schemeClr val="bg1"/>
                </a:solidFill>
              </a:rPr>
              <a:t>потребности детей в самовыражении</a:t>
            </a:r>
          </a:p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565666" y="2198293"/>
            <a:ext cx="32403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75956" y="2198293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638337" y="2198293"/>
            <a:ext cx="39604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81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При создании презентации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использовалась литература: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Примерная основная общеобразовательная программа дошкольного образования «От рождения до школы» ( Под редакцией Н.Е. </a:t>
            </a:r>
            <a:r>
              <a:rPr lang="ru-RU" b="1" i="1" dirty="0" err="1" smtClean="0">
                <a:solidFill>
                  <a:srgbClr val="002060"/>
                </a:solidFill>
              </a:rPr>
              <a:t>Вераксы</a:t>
            </a:r>
            <a:r>
              <a:rPr lang="ru-RU" b="1" i="1" dirty="0" smtClean="0">
                <a:solidFill>
                  <a:srgbClr val="002060"/>
                </a:solidFill>
              </a:rPr>
              <a:t>, Т.С. Комаровой, М.А. Васильевой)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Научно </a:t>
            </a:r>
            <a:r>
              <a:rPr lang="ru-RU" b="1" i="1" dirty="0">
                <a:solidFill>
                  <a:srgbClr val="002060"/>
                </a:solidFill>
              </a:rPr>
              <a:t>- популярный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журнал «Обруч»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(выпуск №3 2011г.)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8539"/>
            <a:ext cx="3096344" cy="23030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196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Цель: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формирование интереса </a:t>
            </a:r>
            <a:r>
              <a:rPr lang="ru-RU" sz="4000" b="1" i="1" dirty="0" smtClean="0">
                <a:solidFill>
                  <a:srgbClr val="002060"/>
                </a:solidFill>
              </a:rPr>
              <a:t>к эстетической стороне окружающей действительности,  </a:t>
            </a:r>
            <a:r>
              <a:rPr lang="ru-RU" sz="4000" b="1" i="1" dirty="0" smtClean="0">
                <a:solidFill>
                  <a:srgbClr val="002060"/>
                </a:solidFill>
              </a:rPr>
              <a:t>удовлетворение </a:t>
            </a:r>
            <a:r>
              <a:rPr lang="ru-RU" sz="4000" b="1" i="1" dirty="0" smtClean="0">
                <a:solidFill>
                  <a:srgbClr val="002060"/>
                </a:solidFill>
              </a:rPr>
              <a:t>потребности детей в самовыражении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" y="2204864"/>
            <a:ext cx="3379859" cy="44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28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smtClean="0">
                <a:solidFill>
                  <a:srgbClr val="FF0000"/>
                </a:solidFill>
              </a:rPr>
              <a:t>Задачи: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500" b="1" i="1" dirty="0" smtClean="0">
                <a:solidFill>
                  <a:srgbClr val="002060"/>
                </a:solidFill>
              </a:rPr>
              <a:t>– </a:t>
            </a:r>
            <a:r>
              <a:rPr lang="ru-RU" sz="3500" b="1" i="1" dirty="0" smtClean="0">
                <a:solidFill>
                  <a:srgbClr val="002060"/>
                </a:solidFill>
              </a:rPr>
              <a:t>развивать продуктивную деятельность </a:t>
            </a:r>
            <a:r>
              <a:rPr lang="ru-RU" sz="3500" b="1" i="1" dirty="0" smtClean="0">
                <a:solidFill>
                  <a:srgbClr val="002060"/>
                </a:solidFill>
              </a:rPr>
              <a:t>детей (рисование, лепка, аппликация, художественные конструирование и труд);</a:t>
            </a:r>
          </a:p>
          <a:p>
            <a:pPr marL="0" indent="0" algn="r">
              <a:buNone/>
            </a:pPr>
            <a:r>
              <a:rPr lang="ru-RU" sz="3500" b="1" i="1" dirty="0" smtClean="0">
                <a:solidFill>
                  <a:srgbClr val="002060"/>
                </a:solidFill>
              </a:rPr>
              <a:t>– </a:t>
            </a:r>
            <a:r>
              <a:rPr lang="ru-RU" sz="3500" b="1" i="1" dirty="0" smtClean="0">
                <a:solidFill>
                  <a:srgbClr val="002060"/>
                </a:solidFill>
              </a:rPr>
              <a:t>развивать детское творчество;</a:t>
            </a:r>
            <a:endParaRPr lang="ru-RU" sz="3500" b="1" i="1" dirty="0" smtClean="0">
              <a:solidFill>
                <a:srgbClr val="00206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ru-RU" sz="3500" b="1" i="1" dirty="0" smtClean="0">
                <a:solidFill>
                  <a:srgbClr val="002060"/>
                </a:solidFill>
              </a:rPr>
              <a:t>– </a:t>
            </a:r>
            <a:r>
              <a:rPr lang="ru-RU" sz="3500" b="1" i="1" dirty="0" smtClean="0">
                <a:solidFill>
                  <a:srgbClr val="002060"/>
                </a:solidFill>
              </a:rPr>
              <a:t>приобщать </a:t>
            </a:r>
            <a:r>
              <a:rPr lang="ru-RU" sz="3500" b="1" i="1" dirty="0" smtClean="0">
                <a:solidFill>
                  <a:srgbClr val="002060"/>
                </a:solidFill>
              </a:rPr>
              <a:t>к             изобразительному                       искусству.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004240"/>
            <a:ext cx="3580904" cy="238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059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Связь с другими </a:t>
            </a:r>
            <a:r>
              <a:rPr lang="ru-RU" sz="4900" b="1" i="1" dirty="0" smtClean="0">
                <a:solidFill>
                  <a:srgbClr val="FF0000"/>
                </a:solidFill>
              </a:rPr>
              <a:t>образовательными</a:t>
            </a:r>
            <a:r>
              <a:rPr lang="ru-RU" b="1" i="1" dirty="0" smtClean="0">
                <a:solidFill>
                  <a:srgbClr val="FF0000"/>
                </a:solidFill>
              </a:rPr>
              <a:t> областями: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6050070"/>
              </p:ext>
            </p:extLst>
          </p:nvPr>
        </p:nvGraphicFramePr>
        <p:xfrm>
          <a:off x="3851920" y="1628800"/>
          <a:ext cx="4862219" cy="4740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219"/>
              </a:tblGrid>
              <a:tr h="534394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«Физическая культура»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4394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«Здоровье»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987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«Коммуникация»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4394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«Познание»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4394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«Социализация»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4394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«Музыка»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4394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«Труд»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74483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«Чтение художественной литературы»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3312368" cy="46305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Художественное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творчество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39084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«Физическая культура»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76015"/>
            <a:ext cx="3456384" cy="5184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Развитие мелкой моторики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804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</a:rPr>
              <a:t>Здоровье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" y="2060848"/>
            <a:ext cx="4800533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3754760" cy="4785395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воспитание культурно-гигиенических навыков,                                 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цветотерапия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арттерапия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формирование начальных представлений о здоровом образе жизни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58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«Коммуникация»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124744"/>
            <a:ext cx="8658225" cy="5733256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-развитие </a:t>
            </a:r>
            <a:r>
              <a:rPr lang="ru-RU" b="1" i="1" dirty="0">
                <a:solidFill>
                  <a:srgbClr val="002060"/>
                </a:solidFill>
              </a:rPr>
              <a:t>свободного общения со взрослыми и детьми по поводу процесса и результатов продуктивной деятельности</a:t>
            </a:r>
            <a:r>
              <a:rPr lang="ru-RU" b="1" i="1" dirty="0" smtClean="0">
                <a:solidFill>
                  <a:srgbClr val="002060"/>
                </a:solidFill>
              </a:rPr>
              <a:t>,                                               -практическое </a:t>
            </a:r>
            <a:r>
              <a:rPr lang="ru-RU" b="1" i="1" dirty="0">
                <a:solidFill>
                  <a:srgbClr val="002060"/>
                </a:solidFill>
              </a:rPr>
              <a:t>овладение </a:t>
            </a:r>
            <a:r>
              <a:rPr lang="ru-RU" b="1" i="1" dirty="0" smtClean="0">
                <a:solidFill>
                  <a:srgbClr val="002060"/>
                </a:solidFill>
              </a:rPr>
              <a:t>воспитанниками </a:t>
            </a:r>
            <a:r>
              <a:rPr lang="ru-RU" b="1" i="1" dirty="0">
                <a:solidFill>
                  <a:srgbClr val="002060"/>
                </a:solidFill>
              </a:rPr>
              <a:t>нормами речи</a:t>
            </a:r>
          </a:p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235169"/>
            <a:ext cx="4831457" cy="325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177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«Познание»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84576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>
                <a:solidFill>
                  <a:srgbClr val="002060"/>
                </a:solidFill>
              </a:rPr>
              <a:t>сенсорное развитие, формирование целостной картины мира, расширение кругозора в сфере изобразительного искусства, творчества, формирование элементарных математических представлений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08850"/>
            <a:ext cx="3456384" cy="257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9050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«Социализация»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>
                <a:solidFill>
                  <a:srgbClr val="002060"/>
                </a:solidFill>
              </a:rPr>
              <a:t>формирование гендерной, семейной </a:t>
            </a:r>
            <a:r>
              <a:rPr lang="ru-RU" b="1" i="1" dirty="0" smtClean="0">
                <a:solidFill>
                  <a:srgbClr val="002060"/>
                </a:solidFill>
              </a:rPr>
              <a:t>принадлежности , патриотических </a:t>
            </a:r>
            <a:r>
              <a:rPr lang="ru-RU" b="1" i="1" dirty="0">
                <a:solidFill>
                  <a:srgbClr val="002060"/>
                </a:solidFill>
              </a:rPr>
              <a:t>чувств, чувства принадлежности к мировому сообществу</a:t>
            </a:r>
            <a:r>
              <a:rPr lang="ru-RU" b="1" i="1" dirty="0" smtClean="0">
                <a:solidFill>
                  <a:srgbClr val="002060"/>
                </a:solidFill>
              </a:rPr>
              <a:t>,                                                 реализация партнерского           </a:t>
            </a:r>
            <a:r>
              <a:rPr lang="ru-RU" b="1" i="1" dirty="0">
                <a:solidFill>
                  <a:srgbClr val="002060"/>
                </a:solidFill>
              </a:rPr>
              <a:t>взаимодействия </a:t>
            </a:r>
            <a:r>
              <a:rPr lang="ru-RU" b="1" i="1" dirty="0" smtClean="0">
                <a:solidFill>
                  <a:srgbClr val="002060"/>
                </a:solidFill>
              </a:rPr>
              <a:t>                                         «</a:t>
            </a:r>
            <a:r>
              <a:rPr lang="ru-RU" b="1" i="1" dirty="0">
                <a:solidFill>
                  <a:srgbClr val="002060"/>
                </a:solidFill>
              </a:rPr>
              <a:t>взрослый-ребенок»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6" y="3654320"/>
            <a:ext cx="4023294" cy="313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472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419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Содержание работы с детьми дошкольного возраста по образовательной области «Художественное творчество»</vt:lpstr>
      <vt:lpstr>Цель:</vt:lpstr>
      <vt:lpstr>Задачи:</vt:lpstr>
      <vt:lpstr>Связь с другими образовательными областями:</vt:lpstr>
      <vt:lpstr>«Физическая культура»</vt:lpstr>
      <vt:lpstr>«Здоровье»</vt:lpstr>
      <vt:lpstr>«Коммуникация»</vt:lpstr>
      <vt:lpstr>«Познание»</vt:lpstr>
      <vt:lpstr>«Социализация»</vt:lpstr>
      <vt:lpstr>«Музыка»</vt:lpstr>
      <vt:lpstr>«Труд»</vt:lpstr>
      <vt:lpstr>«Чтение художественной литературы»</vt:lpstr>
      <vt:lpstr>«Безопасность»</vt:lpstr>
      <vt:lpstr>Презентация PowerPoint</vt:lpstr>
      <vt:lpstr>Презентация PowerPoint</vt:lpstr>
      <vt:lpstr>При создании презентации  использовалась литература: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психолого-педагогической работы по освоению образовательной области «Художественное творчество»</dc:title>
  <dc:creator>пользователь</dc:creator>
  <cp:lastModifiedBy>пользователь</cp:lastModifiedBy>
  <cp:revision>50</cp:revision>
  <dcterms:created xsi:type="dcterms:W3CDTF">2012-11-22T18:08:08Z</dcterms:created>
  <dcterms:modified xsi:type="dcterms:W3CDTF">2012-12-10T03:07:02Z</dcterms:modified>
</cp:coreProperties>
</file>