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 id="259" r:id="rId5"/>
    <p:sldId id="261" r:id="rId6"/>
    <p:sldId id="262" r:id="rId7"/>
    <p:sldId id="263" r:id="rId8"/>
    <p:sldId id="264" r:id="rId9"/>
    <p:sldId id="265" r:id="rId10"/>
    <p:sldId id="266" r:id="rId11"/>
    <p:sldId id="268" r:id="rId12"/>
    <p:sldId id="269" r:id="rId13"/>
    <p:sldId id="270" r:id="rId14"/>
    <p:sldId id="267" r:id="rId15"/>
    <p:sldId id="271" r:id="rId16"/>
    <p:sldId id="273" r:id="rId17"/>
    <p:sldId id="272"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3" d="100"/>
          <a:sy n="73" d="100"/>
        </p:scale>
        <p:origin x="-552"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manualLayout>
          <c:layoutTarget val="inner"/>
          <c:xMode val="edge"/>
          <c:yMode val="edge"/>
          <c:x val="7.6348784191310623E-2"/>
          <c:y val="3.5294114702243348E-2"/>
          <c:w val="0.78498619040285889"/>
          <c:h val="0.85509368201755365"/>
        </c:manualLayout>
      </c:layout>
      <c:bar3DChart>
        <c:barDir val="col"/>
        <c:grouping val="stacked"/>
        <c:ser>
          <c:idx val="0"/>
          <c:order val="0"/>
          <c:tx>
            <c:strRef>
              <c:f>Лист1!$B$1</c:f>
              <c:strCache>
                <c:ptCount val="1"/>
                <c:pt idx="0">
                  <c:v>7а</c:v>
                </c:pt>
              </c:strCache>
            </c:strRef>
          </c:tx>
          <c:cat>
            <c:strRef>
              <c:f>Лист1!$A$2:$A$11</c:f>
              <c:strCache>
                <c:ptCount val="10"/>
                <c:pt idx="0">
                  <c:v>7а</c:v>
                </c:pt>
                <c:pt idx="1">
                  <c:v>7б</c:v>
                </c:pt>
                <c:pt idx="2">
                  <c:v>8а</c:v>
                </c:pt>
                <c:pt idx="3">
                  <c:v>8б</c:v>
                </c:pt>
                <c:pt idx="4">
                  <c:v>8в</c:v>
                </c:pt>
                <c:pt idx="5">
                  <c:v>9а</c:v>
                </c:pt>
                <c:pt idx="6">
                  <c:v>9б</c:v>
                </c:pt>
                <c:pt idx="7">
                  <c:v>10а</c:v>
                </c:pt>
                <c:pt idx="8">
                  <c:v>11а</c:v>
                </c:pt>
                <c:pt idx="9">
                  <c:v>11б</c:v>
                </c:pt>
              </c:strCache>
            </c:strRef>
          </c:cat>
          <c:val>
            <c:numRef>
              <c:f>Лист1!$B$2:$B$11</c:f>
              <c:numCache>
                <c:formatCode>General</c:formatCode>
                <c:ptCount val="10"/>
                <c:pt idx="0">
                  <c:v>64</c:v>
                </c:pt>
                <c:pt idx="7">
                  <c:v>0</c:v>
                </c:pt>
              </c:numCache>
            </c:numRef>
          </c:val>
        </c:ser>
        <c:ser>
          <c:idx val="1"/>
          <c:order val="1"/>
          <c:tx>
            <c:strRef>
              <c:f>Лист1!$C$1</c:f>
              <c:strCache>
                <c:ptCount val="1"/>
                <c:pt idx="0">
                  <c:v>7б</c:v>
                </c:pt>
              </c:strCache>
            </c:strRef>
          </c:tx>
          <c:cat>
            <c:strRef>
              <c:f>Лист1!$A$2:$A$11</c:f>
              <c:strCache>
                <c:ptCount val="10"/>
                <c:pt idx="0">
                  <c:v>7а</c:v>
                </c:pt>
                <c:pt idx="1">
                  <c:v>7б</c:v>
                </c:pt>
                <c:pt idx="2">
                  <c:v>8а</c:v>
                </c:pt>
                <c:pt idx="3">
                  <c:v>8б</c:v>
                </c:pt>
                <c:pt idx="4">
                  <c:v>8в</c:v>
                </c:pt>
                <c:pt idx="5">
                  <c:v>9а</c:v>
                </c:pt>
                <c:pt idx="6">
                  <c:v>9б</c:v>
                </c:pt>
                <c:pt idx="7">
                  <c:v>10а</c:v>
                </c:pt>
                <c:pt idx="8">
                  <c:v>11а</c:v>
                </c:pt>
                <c:pt idx="9">
                  <c:v>11б</c:v>
                </c:pt>
              </c:strCache>
            </c:strRef>
          </c:cat>
          <c:val>
            <c:numRef>
              <c:f>Лист1!$C$2:$C$11</c:f>
              <c:numCache>
                <c:formatCode>General</c:formatCode>
                <c:ptCount val="10"/>
                <c:pt idx="1">
                  <c:v>60</c:v>
                </c:pt>
              </c:numCache>
            </c:numRef>
          </c:val>
        </c:ser>
        <c:ser>
          <c:idx val="2"/>
          <c:order val="2"/>
          <c:tx>
            <c:strRef>
              <c:f>Лист1!$D$1</c:f>
              <c:strCache>
                <c:ptCount val="1"/>
                <c:pt idx="0">
                  <c:v>8а</c:v>
                </c:pt>
              </c:strCache>
            </c:strRef>
          </c:tx>
          <c:cat>
            <c:strRef>
              <c:f>Лист1!$A$2:$A$11</c:f>
              <c:strCache>
                <c:ptCount val="10"/>
                <c:pt idx="0">
                  <c:v>7а</c:v>
                </c:pt>
                <c:pt idx="1">
                  <c:v>7б</c:v>
                </c:pt>
                <c:pt idx="2">
                  <c:v>8а</c:v>
                </c:pt>
                <c:pt idx="3">
                  <c:v>8б</c:v>
                </c:pt>
                <c:pt idx="4">
                  <c:v>8в</c:v>
                </c:pt>
                <c:pt idx="5">
                  <c:v>9а</c:v>
                </c:pt>
                <c:pt idx="6">
                  <c:v>9б</c:v>
                </c:pt>
                <c:pt idx="7">
                  <c:v>10а</c:v>
                </c:pt>
                <c:pt idx="8">
                  <c:v>11а</c:v>
                </c:pt>
                <c:pt idx="9">
                  <c:v>11б</c:v>
                </c:pt>
              </c:strCache>
            </c:strRef>
          </c:cat>
          <c:val>
            <c:numRef>
              <c:f>Лист1!$D$2:$D$11</c:f>
              <c:numCache>
                <c:formatCode>General</c:formatCode>
                <c:ptCount val="10"/>
                <c:pt idx="2">
                  <c:v>67</c:v>
                </c:pt>
              </c:numCache>
            </c:numRef>
          </c:val>
        </c:ser>
        <c:ser>
          <c:idx val="3"/>
          <c:order val="3"/>
          <c:tx>
            <c:strRef>
              <c:f>Лист1!$E$1</c:f>
              <c:strCache>
                <c:ptCount val="1"/>
                <c:pt idx="0">
                  <c:v>8б</c:v>
                </c:pt>
              </c:strCache>
            </c:strRef>
          </c:tx>
          <c:cat>
            <c:strRef>
              <c:f>Лист1!$A$2:$A$11</c:f>
              <c:strCache>
                <c:ptCount val="10"/>
                <c:pt idx="0">
                  <c:v>7а</c:v>
                </c:pt>
                <c:pt idx="1">
                  <c:v>7б</c:v>
                </c:pt>
                <c:pt idx="2">
                  <c:v>8а</c:v>
                </c:pt>
                <c:pt idx="3">
                  <c:v>8б</c:v>
                </c:pt>
                <c:pt idx="4">
                  <c:v>8в</c:v>
                </c:pt>
                <c:pt idx="5">
                  <c:v>9а</c:v>
                </c:pt>
                <c:pt idx="6">
                  <c:v>9б</c:v>
                </c:pt>
                <c:pt idx="7">
                  <c:v>10а</c:v>
                </c:pt>
                <c:pt idx="8">
                  <c:v>11а</c:v>
                </c:pt>
                <c:pt idx="9">
                  <c:v>11б</c:v>
                </c:pt>
              </c:strCache>
            </c:strRef>
          </c:cat>
          <c:val>
            <c:numRef>
              <c:f>Лист1!$E$2:$E$11</c:f>
              <c:numCache>
                <c:formatCode>General</c:formatCode>
                <c:ptCount val="10"/>
                <c:pt idx="3">
                  <c:v>65</c:v>
                </c:pt>
              </c:numCache>
            </c:numRef>
          </c:val>
        </c:ser>
        <c:ser>
          <c:idx val="4"/>
          <c:order val="4"/>
          <c:tx>
            <c:strRef>
              <c:f>Лист1!$F$1</c:f>
              <c:strCache>
                <c:ptCount val="1"/>
                <c:pt idx="0">
                  <c:v>8в</c:v>
                </c:pt>
              </c:strCache>
            </c:strRef>
          </c:tx>
          <c:cat>
            <c:strRef>
              <c:f>Лист1!$A$2:$A$11</c:f>
              <c:strCache>
                <c:ptCount val="10"/>
                <c:pt idx="0">
                  <c:v>7а</c:v>
                </c:pt>
                <c:pt idx="1">
                  <c:v>7б</c:v>
                </c:pt>
                <c:pt idx="2">
                  <c:v>8а</c:v>
                </c:pt>
                <c:pt idx="3">
                  <c:v>8б</c:v>
                </c:pt>
                <c:pt idx="4">
                  <c:v>8в</c:v>
                </c:pt>
                <c:pt idx="5">
                  <c:v>9а</c:v>
                </c:pt>
                <c:pt idx="6">
                  <c:v>9б</c:v>
                </c:pt>
                <c:pt idx="7">
                  <c:v>10а</c:v>
                </c:pt>
                <c:pt idx="8">
                  <c:v>11а</c:v>
                </c:pt>
                <c:pt idx="9">
                  <c:v>11б</c:v>
                </c:pt>
              </c:strCache>
            </c:strRef>
          </c:cat>
          <c:val>
            <c:numRef>
              <c:f>Лист1!$F$2:$F$11</c:f>
              <c:numCache>
                <c:formatCode>General</c:formatCode>
                <c:ptCount val="10"/>
                <c:pt idx="4">
                  <c:v>61</c:v>
                </c:pt>
              </c:numCache>
            </c:numRef>
          </c:val>
        </c:ser>
        <c:ser>
          <c:idx val="5"/>
          <c:order val="5"/>
          <c:tx>
            <c:strRef>
              <c:f>Лист1!$G$1</c:f>
              <c:strCache>
                <c:ptCount val="1"/>
                <c:pt idx="0">
                  <c:v>9а</c:v>
                </c:pt>
              </c:strCache>
            </c:strRef>
          </c:tx>
          <c:cat>
            <c:strRef>
              <c:f>Лист1!$A$2:$A$11</c:f>
              <c:strCache>
                <c:ptCount val="10"/>
                <c:pt idx="0">
                  <c:v>7а</c:v>
                </c:pt>
                <c:pt idx="1">
                  <c:v>7б</c:v>
                </c:pt>
                <c:pt idx="2">
                  <c:v>8а</c:v>
                </c:pt>
                <c:pt idx="3">
                  <c:v>8б</c:v>
                </c:pt>
                <c:pt idx="4">
                  <c:v>8в</c:v>
                </c:pt>
                <c:pt idx="5">
                  <c:v>9а</c:v>
                </c:pt>
                <c:pt idx="6">
                  <c:v>9б</c:v>
                </c:pt>
                <c:pt idx="7">
                  <c:v>10а</c:v>
                </c:pt>
                <c:pt idx="8">
                  <c:v>11а</c:v>
                </c:pt>
                <c:pt idx="9">
                  <c:v>11б</c:v>
                </c:pt>
              </c:strCache>
            </c:strRef>
          </c:cat>
          <c:val>
            <c:numRef>
              <c:f>Лист1!$G$2:$G$11</c:f>
              <c:numCache>
                <c:formatCode>General</c:formatCode>
                <c:ptCount val="10"/>
                <c:pt idx="5">
                  <c:v>63</c:v>
                </c:pt>
              </c:numCache>
            </c:numRef>
          </c:val>
        </c:ser>
        <c:ser>
          <c:idx val="6"/>
          <c:order val="6"/>
          <c:tx>
            <c:strRef>
              <c:f>Лист1!$H$1</c:f>
              <c:strCache>
                <c:ptCount val="1"/>
                <c:pt idx="0">
                  <c:v>9б</c:v>
                </c:pt>
              </c:strCache>
            </c:strRef>
          </c:tx>
          <c:cat>
            <c:strRef>
              <c:f>Лист1!$A$2:$A$11</c:f>
              <c:strCache>
                <c:ptCount val="10"/>
                <c:pt idx="0">
                  <c:v>7а</c:v>
                </c:pt>
                <c:pt idx="1">
                  <c:v>7б</c:v>
                </c:pt>
                <c:pt idx="2">
                  <c:v>8а</c:v>
                </c:pt>
                <c:pt idx="3">
                  <c:v>8б</c:v>
                </c:pt>
                <c:pt idx="4">
                  <c:v>8в</c:v>
                </c:pt>
                <c:pt idx="5">
                  <c:v>9а</c:v>
                </c:pt>
                <c:pt idx="6">
                  <c:v>9б</c:v>
                </c:pt>
                <c:pt idx="7">
                  <c:v>10а</c:v>
                </c:pt>
                <c:pt idx="8">
                  <c:v>11а</c:v>
                </c:pt>
                <c:pt idx="9">
                  <c:v>11б</c:v>
                </c:pt>
              </c:strCache>
            </c:strRef>
          </c:cat>
          <c:val>
            <c:numRef>
              <c:f>Лист1!$H$2:$H$11</c:f>
              <c:numCache>
                <c:formatCode>General</c:formatCode>
                <c:ptCount val="10"/>
                <c:pt idx="6">
                  <c:v>62</c:v>
                </c:pt>
              </c:numCache>
            </c:numRef>
          </c:val>
        </c:ser>
        <c:ser>
          <c:idx val="7"/>
          <c:order val="7"/>
          <c:tx>
            <c:strRef>
              <c:f>Лист1!$I$1</c:f>
              <c:strCache>
                <c:ptCount val="1"/>
                <c:pt idx="0">
                  <c:v>10а</c:v>
                </c:pt>
              </c:strCache>
            </c:strRef>
          </c:tx>
          <c:cat>
            <c:strRef>
              <c:f>Лист1!$A$2:$A$11</c:f>
              <c:strCache>
                <c:ptCount val="10"/>
                <c:pt idx="0">
                  <c:v>7а</c:v>
                </c:pt>
                <c:pt idx="1">
                  <c:v>7б</c:v>
                </c:pt>
                <c:pt idx="2">
                  <c:v>8а</c:v>
                </c:pt>
                <c:pt idx="3">
                  <c:v>8б</c:v>
                </c:pt>
                <c:pt idx="4">
                  <c:v>8в</c:v>
                </c:pt>
                <c:pt idx="5">
                  <c:v>9а</c:v>
                </c:pt>
                <c:pt idx="6">
                  <c:v>9б</c:v>
                </c:pt>
                <c:pt idx="7">
                  <c:v>10а</c:v>
                </c:pt>
                <c:pt idx="8">
                  <c:v>11а</c:v>
                </c:pt>
                <c:pt idx="9">
                  <c:v>11б</c:v>
                </c:pt>
              </c:strCache>
            </c:strRef>
          </c:cat>
          <c:val>
            <c:numRef>
              <c:f>Лист1!$I$2:$I$11</c:f>
              <c:numCache>
                <c:formatCode>General</c:formatCode>
                <c:ptCount val="10"/>
                <c:pt idx="7">
                  <c:v>90</c:v>
                </c:pt>
              </c:numCache>
            </c:numRef>
          </c:val>
        </c:ser>
        <c:ser>
          <c:idx val="8"/>
          <c:order val="8"/>
          <c:tx>
            <c:strRef>
              <c:f>Лист1!$J$1</c:f>
              <c:strCache>
                <c:ptCount val="1"/>
                <c:pt idx="0">
                  <c:v>11а</c:v>
                </c:pt>
              </c:strCache>
            </c:strRef>
          </c:tx>
          <c:cat>
            <c:strRef>
              <c:f>Лист1!$A$2:$A$11</c:f>
              <c:strCache>
                <c:ptCount val="10"/>
                <c:pt idx="0">
                  <c:v>7а</c:v>
                </c:pt>
                <c:pt idx="1">
                  <c:v>7б</c:v>
                </c:pt>
                <c:pt idx="2">
                  <c:v>8а</c:v>
                </c:pt>
                <c:pt idx="3">
                  <c:v>8б</c:v>
                </c:pt>
                <c:pt idx="4">
                  <c:v>8в</c:v>
                </c:pt>
                <c:pt idx="5">
                  <c:v>9а</c:v>
                </c:pt>
                <c:pt idx="6">
                  <c:v>9б</c:v>
                </c:pt>
                <c:pt idx="7">
                  <c:v>10а</c:v>
                </c:pt>
                <c:pt idx="8">
                  <c:v>11а</c:v>
                </c:pt>
                <c:pt idx="9">
                  <c:v>11б</c:v>
                </c:pt>
              </c:strCache>
            </c:strRef>
          </c:cat>
          <c:val>
            <c:numRef>
              <c:f>Лист1!$J$2:$J$11</c:f>
              <c:numCache>
                <c:formatCode>General</c:formatCode>
                <c:ptCount val="10"/>
                <c:pt idx="8">
                  <c:v>67</c:v>
                </c:pt>
              </c:numCache>
            </c:numRef>
          </c:val>
        </c:ser>
        <c:ser>
          <c:idx val="9"/>
          <c:order val="9"/>
          <c:tx>
            <c:strRef>
              <c:f>Лист1!$K$1</c:f>
              <c:strCache>
                <c:ptCount val="1"/>
                <c:pt idx="0">
                  <c:v>11б</c:v>
                </c:pt>
              </c:strCache>
            </c:strRef>
          </c:tx>
          <c:cat>
            <c:strRef>
              <c:f>Лист1!$A$2:$A$11</c:f>
              <c:strCache>
                <c:ptCount val="10"/>
                <c:pt idx="0">
                  <c:v>7а</c:v>
                </c:pt>
                <c:pt idx="1">
                  <c:v>7б</c:v>
                </c:pt>
                <c:pt idx="2">
                  <c:v>8а</c:v>
                </c:pt>
                <c:pt idx="3">
                  <c:v>8б</c:v>
                </c:pt>
                <c:pt idx="4">
                  <c:v>8в</c:v>
                </c:pt>
                <c:pt idx="5">
                  <c:v>9а</c:v>
                </c:pt>
                <c:pt idx="6">
                  <c:v>9б</c:v>
                </c:pt>
                <c:pt idx="7">
                  <c:v>10а</c:v>
                </c:pt>
                <c:pt idx="8">
                  <c:v>11а</c:v>
                </c:pt>
                <c:pt idx="9">
                  <c:v>11б</c:v>
                </c:pt>
              </c:strCache>
            </c:strRef>
          </c:cat>
          <c:val>
            <c:numRef>
              <c:f>Лист1!$K$2:$K$11</c:f>
              <c:numCache>
                <c:formatCode>General</c:formatCode>
                <c:ptCount val="10"/>
                <c:pt idx="9">
                  <c:v>76</c:v>
                </c:pt>
              </c:numCache>
            </c:numRef>
          </c:val>
        </c:ser>
        <c:shape val="cylinder"/>
        <c:axId val="81789696"/>
        <c:axId val="81791232"/>
        <c:axId val="0"/>
      </c:bar3DChart>
      <c:catAx>
        <c:axId val="81789696"/>
        <c:scaling>
          <c:orientation val="minMax"/>
        </c:scaling>
        <c:axPos val="b"/>
        <c:tickLblPos val="nextTo"/>
        <c:crossAx val="81791232"/>
        <c:crosses val="autoZero"/>
        <c:auto val="1"/>
        <c:lblAlgn val="ctr"/>
        <c:lblOffset val="100"/>
      </c:catAx>
      <c:valAx>
        <c:axId val="81791232"/>
        <c:scaling>
          <c:orientation val="minMax"/>
        </c:scaling>
        <c:axPos val="l"/>
        <c:majorGridlines/>
        <c:numFmt formatCode="General" sourceLinked="1"/>
        <c:tickLblPos val="nextTo"/>
        <c:crossAx val="81789696"/>
        <c:crosses val="autoZero"/>
        <c:crossBetween val="between"/>
      </c:valAx>
    </c:plotArea>
    <c:legend>
      <c:legendPos val="r"/>
      <c:layout>
        <c:manualLayout>
          <c:xMode val="edge"/>
          <c:yMode val="edge"/>
          <c:x val="0.86370165645706976"/>
          <c:y val="0.23469927963480872"/>
          <c:w val="0.12338916974530133"/>
          <c:h val="0.58146429450193049"/>
        </c:manualLayout>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7.0407006415864684E-2"/>
          <c:y val="4.4057617797775325E-2"/>
          <c:w val="0.43509186351706075"/>
          <c:h val="0.73578021497312907"/>
        </c:manualLayout>
      </c:layout>
      <c:bar3DChart>
        <c:barDir val="col"/>
        <c:grouping val="clustered"/>
        <c:ser>
          <c:idx val="0"/>
          <c:order val="0"/>
          <c:tx>
            <c:strRef>
              <c:f>Лист1!$B$1</c:f>
              <c:strCache>
                <c:ptCount val="1"/>
                <c:pt idx="0">
                  <c:v>Калюжный А</c:v>
                </c:pt>
              </c:strCache>
            </c:strRef>
          </c:tx>
          <c:cat>
            <c:strRef>
              <c:f>Лист1!$A$2:$A$5</c:f>
              <c:strCache>
                <c:ptCount val="4"/>
                <c:pt idx="0">
                  <c:v>Калюжный А.</c:v>
                </c:pt>
                <c:pt idx="1">
                  <c:v>Мотолыгин В</c:v>
                </c:pt>
                <c:pt idx="2">
                  <c:v>Попков С</c:v>
                </c:pt>
                <c:pt idx="3">
                  <c:v>Евсиков К.</c:v>
                </c:pt>
              </c:strCache>
            </c:strRef>
          </c:cat>
          <c:val>
            <c:numRef>
              <c:f>Лист1!$B$2:$B$5</c:f>
              <c:numCache>
                <c:formatCode>General</c:formatCode>
                <c:ptCount val="4"/>
                <c:pt idx="0">
                  <c:v>54</c:v>
                </c:pt>
              </c:numCache>
            </c:numRef>
          </c:val>
        </c:ser>
        <c:ser>
          <c:idx val="1"/>
          <c:order val="1"/>
          <c:tx>
            <c:strRef>
              <c:f>Лист1!$C$1</c:f>
              <c:strCache>
                <c:ptCount val="1"/>
                <c:pt idx="0">
                  <c:v>Мотолыгин В</c:v>
                </c:pt>
              </c:strCache>
            </c:strRef>
          </c:tx>
          <c:cat>
            <c:strRef>
              <c:f>Лист1!$A$2:$A$5</c:f>
              <c:strCache>
                <c:ptCount val="4"/>
                <c:pt idx="0">
                  <c:v>Калюжный А.</c:v>
                </c:pt>
                <c:pt idx="1">
                  <c:v>Мотолыгин В</c:v>
                </c:pt>
                <c:pt idx="2">
                  <c:v>Попков С</c:v>
                </c:pt>
                <c:pt idx="3">
                  <c:v>Евсиков К.</c:v>
                </c:pt>
              </c:strCache>
            </c:strRef>
          </c:cat>
          <c:val>
            <c:numRef>
              <c:f>Лист1!$C$2:$C$5</c:f>
              <c:numCache>
                <c:formatCode>General</c:formatCode>
                <c:ptCount val="4"/>
                <c:pt idx="1">
                  <c:v>65</c:v>
                </c:pt>
              </c:numCache>
            </c:numRef>
          </c:val>
        </c:ser>
        <c:ser>
          <c:idx val="2"/>
          <c:order val="2"/>
          <c:tx>
            <c:strRef>
              <c:f>Лист1!$D$1</c:f>
              <c:strCache>
                <c:ptCount val="1"/>
                <c:pt idx="0">
                  <c:v>Попков С</c:v>
                </c:pt>
              </c:strCache>
            </c:strRef>
          </c:tx>
          <c:cat>
            <c:strRef>
              <c:f>Лист1!$A$2:$A$5</c:f>
              <c:strCache>
                <c:ptCount val="4"/>
                <c:pt idx="0">
                  <c:v>Калюжный А.</c:v>
                </c:pt>
                <c:pt idx="1">
                  <c:v>Мотолыгин В</c:v>
                </c:pt>
                <c:pt idx="2">
                  <c:v>Попков С</c:v>
                </c:pt>
                <c:pt idx="3">
                  <c:v>Евсиков К.</c:v>
                </c:pt>
              </c:strCache>
            </c:strRef>
          </c:cat>
          <c:val>
            <c:numRef>
              <c:f>Лист1!$D$2:$D$5</c:f>
              <c:numCache>
                <c:formatCode>General</c:formatCode>
                <c:ptCount val="4"/>
                <c:pt idx="2">
                  <c:v>67</c:v>
                </c:pt>
              </c:numCache>
            </c:numRef>
          </c:val>
        </c:ser>
        <c:ser>
          <c:idx val="3"/>
          <c:order val="3"/>
          <c:tx>
            <c:strRef>
              <c:f>Лист1!$E$1</c:f>
              <c:strCache>
                <c:ptCount val="1"/>
                <c:pt idx="0">
                  <c:v>Евсиков К.</c:v>
                </c:pt>
              </c:strCache>
            </c:strRef>
          </c:tx>
          <c:cat>
            <c:strRef>
              <c:f>Лист1!$A$2:$A$5</c:f>
              <c:strCache>
                <c:ptCount val="4"/>
                <c:pt idx="0">
                  <c:v>Калюжный А.</c:v>
                </c:pt>
                <c:pt idx="1">
                  <c:v>Мотолыгин В</c:v>
                </c:pt>
                <c:pt idx="2">
                  <c:v>Попков С</c:v>
                </c:pt>
                <c:pt idx="3">
                  <c:v>Евсиков К.</c:v>
                </c:pt>
              </c:strCache>
            </c:strRef>
          </c:cat>
          <c:val>
            <c:numRef>
              <c:f>Лист1!$E$2:$E$5</c:f>
              <c:numCache>
                <c:formatCode>General</c:formatCode>
                <c:ptCount val="4"/>
                <c:pt idx="3">
                  <c:v>54</c:v>
                </c:pt>
              </c:numCache>
            </c:numRef>
          </c:val>
        </c:ser>
        <c:shape val="cylinder"/>
        <c:axId val="94603904"/>
        <c:axId val="94613888"/>
        <c:axId val="0"/>
      </c:bar3DChart>
      <c:catAx>
        <c:axId val="94603904"/>
        <c:scaling>
          <c:orientation val="minMax"/>
        </c:scaling>
        <c:axPos val="b"/>
        <c:numFmt formatCode="General" sourceLinked="1"/>
        <c:tickLblPos val="nextTo"/>
        <c:crossAx val="94613888"/>
        <c:crosses val="autoZero"/>
        <c:auto val="1"/>
        <c:lblAlgn val="ctr"/>
        <c:lblOffset val="100"/>
      </c:catAx>
      <c:valAx>
        <c:axId val="94613888"/>
        <c:scaling>
          <c:orientation val="minMax"/>
        </c:scaling>
        <c:axPos val="l"/>
        <c:majorGridlines/>
        <c:numFmt formatCode="General" sourceLinked="1"/>
        <c:tickLblPos val="nextTo"/>
        <c:crossAx val="94603904"/>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Соловьева В</c:v>
                </c:pt>
              </c:strCache>
            </c:strRef>
          </c:tx>
          <c:cat>
            <c:strRef>
              <c:f>Лист1!$A$2:$A$4</c:f>
              <c:strCache>
                <c:ptCount val="3"/>
                <c:pt idx="0">
                  <c:v>Соловьева</c:v>
                </c:pt>
                <c:pt idx="1">
                  <c:v>Мартиросян В.</c:v>
                </c:pt>
                <c:pt idx="2">
                  <c:v>Хрестолюбов А</c:v>
                </c:pt>
              </c:strCache>
            </c:strRef>
          </c:cat>
          <c:val>
            <c:numRef>
              <c:f>Лист1!$B$2:$B$4</c:f>
              <c:numCache>
                <c:formatCode>General</c:formatCode>
                <c:ptCount val="3"/>
                <c:pt idx="0">
                  <c:v>54</c:v>
                </c:pt>
              </c:numCache>
            </c:numRef>
          </c:val>
        </c:ser>
        <c:ser>
          <c:idx val="1"/>
          <c:order val="1"/>
          <c:tx>
            <c:strRef>
              <c:f>Лист1!$C$1</c:f>
              <c:strCache>
                <c:ptCount val="1"/>
                <c:pt idx="0">
                  <c:v>Мартиросян В.</c:v>
                </c:pt>
              </c:strCache>
            </c:strRef>
          </c:tx>
          <c:cat>
            <c:strRef>
              <c:f>Лист1!$A$2:$A$4</c:f>
              <c:strCache>
                <c:ptCount val="3"/>
                <c:pt idx="0">
                  <c:v>Соловьева</c:v>
                </c:pt>
                <c:pt idx="1">
                  <c:v>Мартиросян В.</c:v>
                </c:pt>
                <c:pt idx="2">
                  <c:v>Хрестолюбов А</c:v>
                </c:pt>
              </c:strCache>
            </c:strRef>
          </c:cat>
          <c:val>
            <c:numRef>
              <c:f>Лист1!$C$2:$C$4</c:f>
              <c:numCache>
                <c:formatCode>General</c:formatCode>
                <c:ptCount val="3"/>
                <c:pt idx="1">
                  <c:v>60</c:v>
                </c:pt>
              </c:numCache>
            </c:numRef>
          </c:val>
        </c:ser>
        <c:ser>
          <c:idx val="2"/>
          <c:order val="2"/>
          <c:tx>
            <c:strRef>
              <c:f>Лист1!$D$1</c:f>
              <c:strCache>
                <c:ptCount val="1"/>
                <c:pt idx="0">
                  <c:v>Хрестолюбов А</c:v>
                </c:pt>
              </c:strCache>
            </c:strRef>
          </c:tx>
          <c:cat>
            <c:strRef>
              <c:f>Лист1!$A$2:$A$4</c:f>
              <c:strCache>
                <c:ptCount val="3"/>
                <c:pt idx="0">
                  <c:v>Соловьева</c:v>
                </c:pt>
                <c:pt idx="1">
                  <c:v>Мартиросян В.</c:v>
                </c:pt>
                <c:pt idx="2">
                  <c:v>Хрестолюбов А</c:v>
                </c:pt>
              </c:strCache>
            </c:strRef>
          </c:cat>
          <c:val>
            <c:numRef>
              <c:f>Лист1!$D$2:$D$4</c:f>
              <c:numCache>
                <c:formatCode>General</c:formatCode>
                <c:ptCount val="3"/>
                <c:pt idx="2">
                  <c:v>74</c:v>
                </c:pt>
              </c:numCache>
            </c:numRef>
          </c:val>
        </c:ser>
        <c:shape val="cylinder"/>
        <c:axId val="96176384"/>
        <c:axId val="96186368"/>
        <c:axId val="0"/>
      </c:bar3DChart>
      <c:catAx>
        <c:axId val="96176384"/>
        <c:scaling>
          <c:orientation val="minMax"/>
        </c:scaling>
        <c:axPos val="b"/>
        <c:tickLblPos val="nextTo"/>
        <c:crossAx val="96186368"/>
        <c:crosses val="autoZero"/>
        <c:auto val="1"/>
        <c:lblAlgn val="ctr"/>
        <c:lblOffset val="100"/>
      </c:catAx>
      <c:valAx>
        <c:axId val="96186368"/>
        <c:scaling>
          <c:orientation val="minMax"/>
        </c:scaling>
        <c:axPos val="l"/>
        <c:majorGridlines/>
        <c:numFmt formatCode="General" sourceLinked="1"/>
        <c:tickLblPos val="nextTo"/>
        <c:crossAx val="96176384"/>
        <c:crosses val="autoZero"/>
        <c:crossBetween val="between"/>
      </c:valAx>
    </c:plotArea>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9.2210971008969633E-2"/>
          <c:y val="0.21829496284268268"/>
          <c:w val="0.62501721201372895"/>
          <c:h val="0.47911397917697102"/>
        </c:manualLayout>
      </c:layout>
      <c:bar3DChart>
        <c:barDir val="col"/>
        <c:grouping val="clustered"/>
        <c:ser>
          <c:idx val="0"/>
          <c:order val="0"/>
          <c:tx>
            <c:strRef>
              <c:f>Лист1!$B$1</c:f>
              <c:strCache>
                <c:ptCount val="1"/>
                <c:pt idx="0">
                  <c:v>удовл-но</c:v>
                </c:pt>
              </c:strCache>
            </c:strRef>
          </c:tx>
          <c:cat>
            <c:strRef>
              <c:f>Лист1!$A$2:$A$5</c:f>
              <c:strCache>
                <c:ptCount val="3"/>
                <c:pt idx="0">
                  <c:v>1 полугодие</c:v>
                </c:pt>
                <c:pt idx="1">
                  <c:v>2 полугодие</c:v>
                </c:pt>
                <c:pt idx="2">
                  <c:v>итог</c:v>
                </c:pt>
              </c:strCache>
            </c:strRef>
          </c:cat>
          <c:val>
            <c:numRef>
              <c:f>Лист1!$B$2:$B$5</c:f>
              <c:numCache>
                <c:formatCode>General</c:formatCode>
                <c:ptCount val="4"/>
                <c:pt idx="0">
                  <c:v>4</c:v>
                </c:pt>
                <c:pt idx="1">
                  <c:v>1</c:v>
                </c:pt>
                <c:pt idx="2">
                  <c:v>1</c:v>
                </c:pt>
              </c:numCache>
            </c:numRef>
          </c:val>
        </c:ser>
        <c:ser>
          <c:idx val="1"/>
          <c:order val="1"/>
          <c:tx>
            <c:strRef>
              <c:f>Лист1!$C$1</c:f>
              <c:strCache>
                <c:ptCount val="1"/>
                <c:pt idx="0">
                  <c:v>хорошо</c:v>
                </c:pt>
              </c:strCache>
            </c:strRef>
          </c:tx>
          <c:cat>
            <c:strRef>
              <c:f>Лист1!$A$2:$A$5</c:f>
              <c:strCache>
                <c:ptCount val="3"/>
                <c:pt idx="0">
                  <c:v>1 полугодие</c:v>
                </c:pt>
                <c:pt idx="1">
                  <c:v>2 полугодие</c:v>
                </c:pt>
                <c:pt idx="2">
                  <c:v>итог</c:v>
                </c:pt>
              </c:strCache>
            </c:strRef>
          </c:cat>
          <c:val>
            <c:numRef>
              <c:f>Лист1!$C$2:$C$5</c:f>
              <c:numCache>
                <c:formatCode>General</c:formatCode>
                <c:ptCount val="4"/>
                <c:pt idx="0">
                  <c:v>10</c:v>
                </c:pt>
                <c:pt idx="1">
                  <c:v>10</c:v>
                </c:pt>
                <c:pt idx="2">
                  <c:v>10</c:v>
                </c:pt>
              </c:numCache>
            </c:numRef>
          </c:val>
        </c:ser>
        <c:ser>
          <c:idx val="2"/>
          <c:order val="2"/>
          <c:tx>
            <c:strRef>
              <c:f>Лист1!$D$1</c:f>
              <c:strCache>
                <c:ptCount val="1"/>
                <c:pt idx="0">
                  <c:v>отлично</c:v>
                </c:pt>
              </c:strCache>
            </c:strRef>
          </c:tx>
          <c:cat>
            <c:strRef>
              <c:f>Лист1!$A$2:$A$5</c:f>
              <c:strCache>
                <c:ptCount val="3"/>
                <c:pt idx="0">
                  <c:v>1 полугодие</c:v>
                </c:pt>
                <c:pt idx="1">
                  <c:v>2 полугодие</c:v>
                </c:pt>
                <c:pt idx="2">
                  <c:v>итог</c:v>
                </c:pt>
              </c:strCache>
            </c:strRef>
          </c:cat>
          <c:val>
            <c:numRef>
              <c:f>Лист1!$D$2:$D$5</c:f>
              <c:numCache>
                <c:formatCode>General</c:formatCode>
                <c:ptCount val="4"/>
                <c:pt idx="0">
                  <c:v>6</c:v>
                </c:pt>
                <c:pt idx="1">
                  <c:v>9</c:v>
                </c:pt>
                <c:pt idx="2">
                  <c:v>9</c:v>
                </c:pt>
              </c:numCache>
            </c:numRef>
          </c:val>
        </c:ser>
        <c:shape val="cylinder"/>
        <c:axId val="81848960"/>
        <c:axId val="81920384"/>
        <c:axId val="0"/>
      </c:bar3DChart>
      <c:catAx>
        <c:axId val="81848960"/>
        <c:scaling>
          <c:orientation val="minMax"/>
        </c:scaling>
        <c:axPos val="b"/>
        <c:tickLblPos val="nextTo"/>
        <c:crossAx val="81920384"/>
        <c:crosses val="autoZero"/>
        <c:auto val="1"/>
        <c:lblAlgn val="ctr"/>
        <c:lblOffset val="100"/>
      </c:catAx>
      <c:valAx>
        <c:axId val="81920384"/>
        <c:scaling>
          <c:orientation val="minMax"/>
        </c:scaling>
        <c:axPos val="l"/>
        <c:majorGridlines/>
        <c:numFmt formatCode="General" sourceLinked="1"/>
        <c:tickLblPos val="nextTo"/>
        <c:crossAx val="81848960"/>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Лист1!$C$1</c:f>
              <c:strCache>
                <c:ptCount val="1"/>
                <c:pt idx="0">
                  <c:v>удовл-но</c:v>
                </c:pt>
              </c:strCache>
            </c:strRef>
          </c:tx>
          <c:cat>
            <c:numRef>
              <c:f>Лист1!$B$2:$B$5</c:f>
              <c:numCache>
                <c:formatCode>General</c:formatCode>
                <c:ptCount val="4"/>
                <c:pt idx="0">
                  <c:v>6</c:v>
                </c:pt>
                <c:pt idx="1">
                  <c:v>1</c:v>
                </c:pt>
                <c:pt idx="2">
                  <c:v>1</c:v>
                </c:pt>
              </c:numCache>
            </c:numRef>
          </c:cat>
          <c:val>
            <c:numRef>
              <c:f>Лист1!$C$2:$C$5</c:f>
              <c:numCache>
                <c:formatCode>General</c:formatCode>
                <c:ptCount val="4"/>
                <c:pt idx="0">
                  <c:v>12</c:v>
                </c:pt>
                <c:pt idx="1">
                  <c:v>14</c:v>
                </c:pt>
                <c:pt idx="2">
                  <c:v>14</c:v>
                </c:pt>
              </c:numCache>
            </c:numRef>
          </c:val>
        </c:ser>
        <c:ser>
          <c:idx val="1"/>
          <c:order val="1"/>
          <c:tx>
            <c:strRef>
              <c:f>Лист1!$D$1</c:f>
              <c:strCache>
                <c:ptCount val="1"/>
                <c:pt idx="0">
                  <c:v>хорошо</c:v>
                </c:pt>
              </c:strCache>
            </c:strRef>
          </c:tx>
          <c:dLbls>
            <c:showVal val="1"/>
          </c:dLbls>
          <c:cat>
            <c:numRef>
              <c:f>Лист1!$B$2:$B$5</c:f>
              <c:numCache>
                <c:formatCode>General</c:formatCode>
                <c:ptCount val="4"/>
                <c:pt idx="0">
                  <c:v>6</c:v>
                </c:pt>
                <c:pt idx="1">
                  <c:v>1</c:v>
                </c:pt>
                <c:pt idx="2">
                  <c:v>1</c:v>
                </c:pt>
              </c:numCache>
            </c:numRef>
          </c:cat>
          <c:val>
            <c:numRef>
              <c:f>Лист1!$D$2:$D$5</c:f>
              <c:numCache>
                <c:formatCode>General</c:formatCode>
                <c:ptCount val="4"/>
                <c:pt idx="0">
                  <c:v>7</c:v>
                </c:pt>
                <c:pt idx="1">
                  <c:v>9</c:v>
                </c:pt>
                <c:pt idx="2">
                  <c:v>9</c:v>
                </c:pt>
              </c:numCache>
            </c:numRef>
          </c:val>
        </c:ser>
        <c:ser>
          <c:idx val="2"/>
          <c:order val="2"/>
          <c:tx>
            <c:strRef>
              <c:f>Лист1!$E$1</c:f>
              <c:strCache>
                <c:ptCount val="1"/>
                <c:pt idx="0">
                  <c:v>отлично</c:v>
                </c:pt>
              </c:strCache>
            </c:strRef>
          </c:tx>
          <c:cat>
            <c:numRef>
              <c:f>Лист1!$B$2:$B$5</c:f>
              <c:numCache>
                <c:formatCode>General</c:formatCode>
                <c:ptCount val="4"/>
                <c:pt idx="0">
                  <c:v>6</c:v>
                </c:pt>
                <c:pt idx="1">
                  <c:v>1</c:v>
                </c:pt>
                <c:pt idx="2">
                  <c:v>1</c:v>
                </c:pt>
              </c:numCache>
            </c:numRef>
          </c:cat>
          <c:val>
            <c:numRef>
              <c:f>Лист1!$E$2:$E$5</c:f>
              <c:numCache>
                <c:formatCode>General</c:formatCode>
                <c:ptCount val="4"/>
                <c:pt idx="0">
                  <c:v>4</c:v>
                </c:pt>
                <c:pt idx="1">
                  <c:v>6</c:v>
                </c:pt>
                <c:pt idx="2">
                  <c:v>6</c:v>
                </c:pt>
              </c:numCache>
            </c:numRef>
          </c:val>
        </c:ser>
        <c:shape val="cylinder"/>
        <c:axId val="88561536"/>
        <c:axId val="88563072"/>
        <c:axId val="0"/>
      </c:bar3DChart>
      <c:catAx>
        <c:axId val="88561536"/>
        <c:scaling>
          <c:orientation val="minMax"/>
        </c:scaling>
        <c:axPos val="b"/>
        <c:numFmt formatCode="General" sourceLinked="1"/>
        <c:tickLblPos val="nextTo"/>
        <c:crossAx val="88563072"/>
        <c:crosses val="autoZero"/>
        <c:auto val="1"/>
        <c:lblAlgn val="ctr"/>
        <c:lblOffset val="100"/>
      </c:catAx>
      <c:valAx>
        <c:axId val="88563072"/>
        <c:scaling>
          <c:orientation val="minMax"/>
        </c:scaling>
        <c:axPos val="l"/>
        <c:majorGridlines/>
        <c:numFmt formatCode="General" sourceLinked="1"/>
        <c:tickLblPos val="nextTo"/>
        <c:crossAx val="88561536"/>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9.0366751588790276E-2"/>
          <c:y val="9.8688373134746279E-2"/>
          <c:w val="0.75299616450628515"/>
          <c:h val="0.50410705786836141"/>
        </c:manualLayout>
      </c:layout>
      <c:bar3DChart>
        <c:barDir val="col"/>
        <c:grouping val="clustered"/>
        <c:ser>
          <c:idx val="0"/>
          <c:order val="0"/>
          <c:tx>
            <c:strRef>
              <c:f>Лист1!$B$1</c:f>
              <c:strCache>
                <c:ptCount val="1"/>
                <c:pt idx="0">
                  <c:v>2</c:v>
                </c:pt>
              </c:strCache>
            </c:strRef>
          </c:tx>
          <c:cat>
            <c:strRef>
              <c:f>Лист1!$A$2:$A$5</c:f>
              <c:strCache>
                <c:ptCount val="4"/>
                <c:pt idx="0">
                  <c:v>1 триместр</c:v>
                </c:pt>
                <c:pt idx="1">
                  <c:v>2 триместр</c:v>
                </c:pt>
                <c:pt idx="2">
                  <c:v>3 триместр</c:v>
                </c:pt>
                <c:pt idx="3">
                  <c:v>итог</c:v>
                </c:pt>
              </c:strCache>
            </c:strRef>
          </c:cat>
          <c:val>
            <c:numRef>
              <c:f>Лист1!$B$2:$B$5</c:f>
              <c:numCache>
                <c:formatCode>General</c:formatCode>
                <c:ptCount val="4"/>
                <c:pt idx="0">
                  <c:v>0</c:v>
                </c:pt>
                <c:pt idx="1">
                  <c:v>0</c:v>
                </c:pt>
                <c:pt idx="2">
                  <c:v>0</c:v>
                </c:pt>
                <c:pt idx="3">
                  <c:v>0</c:v>
                </c:pt>
              </c:numCache>
            </c:numRef>
          </c:val>
        </c:ser>
        <c:ser>
          <c:idx val="1"/>
          <c:order val="1"/>
          <c:tx>
            <c:strRef>
              <c:f>Лист1!$C$1</c:f>
              <c:strCache>
                <c:ptCount val="1"/>
                <c:pt idx="0">
                  <c:v>3</c:v>
                </c:pt>
              </c:strCache>
            </c:strRef>
          </c:tx>
          <c:cat>
            <c:strRef>
              <c:f>Лист1!$A$2:$A$5</c:f>
              <c:strCache>
                <c:ptCount val="4"/>
                <c:pt idx="0">
                  <c:v>1 триместр</c:v>
                </c:pt>
                <c:pt idx="1">
                  <c:v>2 триместр</c:v>
                </c:pt>
                <c:pt idx="2">
                  <c:v>3 триместр</c:v>
                </c:pt>
                <c:pt idx="3">
                  <c:v>итог</c:v>
                </c:pt>
              </c:strCache>
            </c:strRef>
          </c:cat>
          <c:val>
            <c:numRef>
              <c:f>Лист1!$C$2:$C$5</c:f>
              <c:numCache>
                <c:formatCode>General</c:formatCode>
                <c:ptCount val="4"/>
                <c:pt idx="0">
                  <c:v>12</c:v>
                </c:pt>
                <c:pt idx="1">
                  <c:v>12</c:v>
                </c:pt>
                <c:pt idx="2">
                  <c:v>13</c:v>
                </c:pt>
                <c:pt idx="3">
                  <c:v>12</c:v>
                </c:pt>
              </c:numCache>
            </c:numRef>
          </c:val>
        </c:ser>
        <c:ser>
          <c:idx val="2"/>
          <c:order val="2"/>
          <c:tx>
            <c:strRef>
              <c:f>Лист1!$D$1</c:f>
              <c:strCache>
                <c:ptCount val="1"/>
                <c:pt idx="0">
                  <c:v>4</c:v>
                </c:pt>
              </c:strCache>
            </c:strRef>
          </c:tx>
          <c:cat>
            <c:strRef>
              <c:f>Лист1!$A$2:$A$5</c:f>
              <c:strCache>
                <c:ptCount val="4"/>
                <c:pt idx="0">
                  <c:v>1 триместр</c:v>
                </c:pt>
                <c:pt idx="1">
                  <c:v>2 триместр</c:v>
                </c:pt>
                <c:pt idx="2">
                  <c:v>3 триместр</c:v>
                </c:pt>
                <c:pt idx="3">
                  <c:v>итог</c:v>
                </c:pt>
              </c:strCache>
            </c:strRef>
          </c:cat>
          <c:val>
            <c:numRef>
              <c:f>Лист1!$D$2:$D$5</c:f>
              <c:numCache>
                <c:formatCode>General</c:formatCode>
                <c:ptCount val="4"/>
                <c:pt idx="0">
                  <c:v>11</c:v>
                </c:pt>
                <c:pt idx="1">
                  <c:v>11</c:v>
                </c:pt>
                <c:pt idx="2">
                  <c:v>10</c:v>
                </c:pt>
                <c:pt idx="3">
                  <c:v>11</c:v>
                </c:pt>
              </c:numCache>
            </c:numRef>
          </c:val>
        </c:ser>
        <c:ser>
          <c:idx val="3"/>
          <c:order val="3"/>
          <c:tx>
            <c:strRef>
              <c:f>Лист1!$E$1</c:f>
              <c:strCache>
                <c:ptCount val="1"/>
                <c:pt idx="0">
                  <c:v>5</c:v>
                </c:pt>
              </c:strCache>
            </c:strRef>
          </c:tx>
          <c:cat>
            <c:strRef>
              <c:f>Лист1!$A$2:$A$5</c:f>
              <c:strCache>
                <c:ptCount val="4"/>
                <c:pt idx="0">
                  <c:v>1 триместр</c:v>
                </c:pt>
                <c:pt idx="1">
                  <c:v>2 триместр</c:v>
                </c:pt>
                <c:pt idx="2">
                  <c:v>3 триместр</c:v>
                </c:pt>
                <c:pt idx="3">
                  <c:v>итог</c:v>
                </c:pt>
              </c:strCache>
            </c:strRef>
          </c:cat>
          <c:val>
            <c:numRef>
              <c:f>Лист1!$E$2:$E$5</c:f>
              <c:numCache>
                <c:formatCode>General</c:formatCode>
                <c:ptCount val="4"/>
                <c:pt idx="0">
                  <c:v>2</c:v>
                </c:pt>
                <c:pt idx="1">
                  <c:v>2</c:v>
                </c:pt>
                <c:pt idx="2">
                  <c:v>2</c:v>
                </c:pt>
                <c:pt idx="3">
                  <c:v>2</c:v>
                </c:pt>
              </c:numCache>
            </c:numRef>
          </c:val>
        </c:ser>
        <c:shape val="cylinder"/>
        <c:axId val="88602112"/>
        <c:axId val="88603648"/>
        <c:axId val="0"/>
      </c:bar3DChart>
      <c:catAx>
        <c:axId val="88602112"/>
        <c:scaling>
          <c:orientation val="minMax"/>
        </c:scaling>
        <c:axPos val="b"/>
        <c:tickLblPos val="nextTo"/>
        <c:crossAx val="88603648"/>
        <c:crosses val="autoZero"/>
        <c:auto val="1"/>
        <c:lblAlgn val="ctr"/>
        <c:lblOffset val="100"/>
      </c:catAx>
      <c:valAx>
        <c:axId val="88603648"/>
        <c:scaling>
          <c:orientation val="minMax"/>
        </c:scaling>
        <c:axPos val="l"/>
        <c:majorGridlines/>
        <c:numFmt formatCode="General" sourceLinked="1"/>
        <c:tickLblPos val="nextTo"/>
        <c:crossAx val="88602112"/>
        <c:crosses val="autoZero"/>
        <c:crossBetween val="between"/>
      </c:valAx>
    </c:plotArea>
    <c:legend>
      <c:legendPos val="r"/>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2</c:v>
                </c:pt>
              </c:strCache>
            </c:strRef>
          </c:tx>
          <c:cat>
            <c:strRef>
              <c:f>Лист1!$A$2:$A$5</c:f>
              <c:strCache>
                <c:ptCount val="4"/>
                <c:pt idx="0">
                  <c:v>1 триместр</c:v>
                </c:pt>
                <c:pt idx="1">
                  <c:v>2 триместр</c:v>
                </c:pt>
                <c:pt idx="2">
                  <c:v>3 триместр</c:v>
                </c:pt>
                <c:pt idx="3">
                  <c:v>итог</c:v>
                </c:pt>
              </c:strCache>
            </c:strRef>
          </c:cat>
          <c:val>
            <c:numRef>
              <c:f>Лист1!$B$2:$B$5</c:f>
              <c:numCache>
                <c:formatCode>General</c:formatCode>
                <c:ptCount val="4"/>
                <c:pt idx="0">
                  <c:v>3</c:v>
                </c:pt>
                <c:pt idx="1">
                  <c:v>0</c:v>
                </c:pt>
                <c:pt idx="2">
                  <c:v>2</c:v>
                </c:pt>
                <c:pt idx="3">
                  <c:v>0</c:v>
                </c:pt>
              </c:numCache>
            </c:numRef>
          </c:val>
        </c:ser>
        <c:ser>
          <c:idx val="1"/>
          <c:order val="1"/>
          <c:tx>
            <c:strRef>
              <c:f>Лист1!$C$1</c:f>
              <c:strCache>
                <c:ptCount val="1"/>
                <c:pt idx="0">
                  <c:v>3</c:v>
                </c:pt>
              </c:strCache>
            </c:strRef>
          </c:tx>
          <c:cat>
            <c:strRef>
              <c:f>Лист1!$A$2:$A$5</c:f>
              <c:strCache>
                <c:ptCount val="4"/>
                <c:pt idx="0">
                  <c:v>1 триместр</c:v>
                </c:pt>
                <c:pt idx="1">
                  <c:v>2 триместр</c:v>
                </c:pt>
                <c:pt idx="2">
                  <c:v>3 триместр</c:v>
                </c:pt>
                <c:pt idx="3">
                  <c:v>итог</c:v>
                </c:pt>
              </c:strCache>
            </c:strRef>
          </c:cat>
          <c:val>
            <c:numRef>
              <c:f>Лист1!$C$2:$C$5</c:f>
              <c:numCache>
                <c:formatCode>General</c:formatCode>
                <c:ptCount val="4"/>
                <c:pt idx="0">
                  <c:v>10</c:v>
                </c:pt>
                <c:pt idx="1">
                  <c:v>10</c:v>
                </c:pt>
                <c:pt idx="2">
                  <c:v>9</c:v>
                </c:pt>
                <c:pt idx="3">
                  <c:v>11</c:v>
                </c:pt>
              </c:numCache>
            </c:numRef>
          </c:val>
        </c:ser>
        <c:ser>
          <c:idx val="2"/>
          <c:order val="2"/>
          <c:tx>
            <c:strRef>
              <c:f>Лист1!$D$1</c:f>
              <c:strCache>
                <c:ptCount val="1"/>
                <c:pt idx="0">
                  <c:v>4</c:v>
                </c:pt>
              </c:strCache>
            </c:strRef>
          </c:tx>
          <c:cat>
            <c:strRef>
              <c:f>Лист1!$A$2:$A$5</c:f>
              <c:strCache>
                <c:ptCount val="4"/>
                <c:pt idx="0">
                  <c:v>1 триместр</c:v>
                </c:pt>
                <c:pt idx="1">
                  <c:v>2 триместр</c:v>
                </c:pt>
                <c:pt idx="2">
                  <c:v>3 триместр</c:v>
                </c:pt>
                <c:pt idx="3">
                  <c:v>итог</c:v>
                </c:pt>
              </c:strCache>
            </c:strRef>
          </c:cat>
          <c:val>
            <c:numRef>
              <c:f>Лист1!$D$2:$D$5</c:f>
              <c:numCache>
                <c:formatCode>General</c:formatCode>
                <c:ptCount val="4"/>
                <c:pt idx="0">
                  <c:v>6</c:v>
                </c:pt>
                <c:pt idx="1">
                  <c:v>6</c:v>
                </c:pt>
                <c:pt idx="2">
                  <c:v>6</c:v>
                </c:pt>
                <c:pt idx="3">
                  <c:v>6</c:v>
                </c:pt>
              </c:numCache>
            </c:numRef>
          </c:val>
        </c:ser>
        <c:ser>
          <c:idx val="3"/>
          <c:order val="3"/>
          <c:tx>
            <c:strRef>
              <c:f>Лист1!$E$1</c:f>
              <c:strCache>
                <c:ptCount val="1"/>
                <c:pt idx="0">
                  <c:v>5</c:v>
                </c:pt>
              </c:strCache>
            </c:strRef>
          </c:tx>
          <c:cat>
            <c:strRef>
              <c:f>Лист1!$A$2:$A$5</c:f>
              <c:strCache>
                <c:ptCount val="4"/>
                <c:pt idx="0">
                  <c:v>1 триместр</c:v>
                </c:pt>
                <c:pt idx="1">
                  <c:v>2 триместр</c:v>
                </c:pt>
                <c:pt idx="2">
                  <c:v>3 триместр</c:v>
                </c:pt>
                <c:pt idx="3">
                  <c:v>итог</c:v>
                </c:pt>
              </c:strCache>
            </c:strRef>
          </c:cat>
          <c:val>
            <c:numRef>
              <c:f>Лист1!$E$2:$E$5</c:f>
              <c:numCache>
                <c:formatCode>General</c:formatCode>
                <c:ptCount val="4"/>
                <c:pt idx="0">
                  <c:v>1</c:v>
                </c:pt>
                <c:pt idx="1">
                  <c:v>1</c:v>
                </c:pt>
                <c:pt idx="2">
                  <c:v>1</c:v>
                </c:pt>
                <c:pt idx="3">
                  <c:v>1</c:v>
                </c:pt>
              </c:numCache>
            </c:numRef>
          </c:val>
        </c:ser>
        <c:shape val="cylinder"/>
        <c:axId val="88974848"/>
        <c:axId val="88976384"/>
        <c:axId val="0"/>
      </c:bar3DChart>
      <c:catAx>
        <c:axId val="88974848"/>
        <c:scaling>
          <c:orientation val="minMax"/>
        </c:scaling>
        <c:axPos val="b"/>
        <c:tickLblPos val="nextTo"/>
        <c:crossAx val="88976384"/>
        <c:crosses val="autoZero"/>
        <c:auto val="1"/>
        <c:lblAlgn val="ctr"/>
        <c:lblOffset val="100"/>
      </c:catAx>
      <c:valAx>
        <c:axId val="88976384"/>
        <c:scaling>
          <c:orientation val="minMax"/>
        </c:scaling>
        <c:axPos val="l"/>
        <c:majorGridlines/>
        <c:numFmt formatCode="General" sourceLinked="1"/>
        <c:tickLblPos val="nextTo"/>
        <c:crossAx val="88974848"/>
        <c:crosses val="autoZero"/>
        <c:crossBetween val="between"/>
      </c:valAx>
    </c:plotArea>
    <c:legend>
      <c:legendPos val="r"/>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2</c:v>
                </c:pt>
              </c:strCache>
            </c:strRef>
          </c:tx>
          <c:cat>
            <c:strRef>
              <c:f>Лист1!$A$2:$A$5</c:f>
              <c:strCache>
                <c:ptCount val="4"/>
                <c:pt idx="0">
                  <c:v>1 триместр</c:v>
                </c:pt>
                <c:pt idx="1">
                  <c:v>2 триместр</c:v>
                </c:pt>
                <c:pt idx="2">
                  <c:v>3 триместр</c:v>
                </c:pt>
                <c:pt idx="3">
                  <c:v>итог</c:v>
                </c:pt>
              </c:strCache>
            </c:strRef>
          </c:cat>
          <c:val>
            <c:numRef>
              <c:f>Лист1!$B$2:$B$5</c:f>
              <c:numCache>
                <c:formatCode>General</c:formatCode>
                <c:ptCount val="4"/>
                <c:pt idx="0">
                  <c:v>1</c:v>
                </c:pt>
                <c:pt idx="1">
                  <c:v>0</c:v>
                </c:pt>
                <c:pt idx="2">
                  <c:v>0</c:v>
                </c:pt>
                <c:pt idx="3">
                  <c:v>0</c:v>
                </c:pt>
              </c:numCache>
            </c:numRef>
          </c:val>
        </c:ser>
        <c:ser>
          <c:idx val="1"/>
          <c:order val="1"/>
          <c:tx>
            <c:strRef>
              <c:f>Лист1!$C$1</c:f>
              <c:strCache>
                <c:ptCount val="1"/>
                <c:pt idx="0">
                  <c:v>3</c:v>
                </c:pt>
              </c:strCache>
            </c:strRef>
          </c:tx>
          <c:cat>
            <c:strRef>
              <c:f>Лист1!$A$2:$A$5</c:f>
              <c:strCache>
                <c:ptCount val="4"/>
                <c:pt idx="0">
                  <c:v>1 триместр</c:v>
                </c:pt>
                <c:pt idx="1">
                  <c:v>2 триместр</c:v>
                </c:pt>
                <c:pt idx="2">
                  <c:v>3 триместр</c:v>
                </c:pt>
                <c:pt idx="3">
                  <c:v>итог</c:v>
                </c:pt>
              </c:strCache>
            </c:strRef>
          </c:cat>
          <c:val>
            <c:numRef>
              <c:f>Лист1!$C$2:$C$5</c:f>
              <c:numCache>
                <c:formatCode>General</c:formatCode>
                <c:ptCount val="4"/>
                <c:pt idx="0">
                  <c:v>11</c:v>
                </c:pt>
                <c:pt idx="1">
                  <c:v>10</c:v>
                </c:pt>
                <c:pt idx="2">
                  <c:v>7</c:v>
                </c:pt>
                <c:pt idx="3">
                  <c:v>10</c:v>
                </c:pt>
              </c:numCache>
            </c:numRef>
          </c:val>
        </c:ser>
        <c:ser>
          <c:idx val="2"/>
          <c:order val="2"/>
          <c:tx>
            <c:strRef>
              <c:f>Лист1!$D$1</c:f>
              <c:strCache>
                <c:ptCount val="1"/>
                <c:pt idx="0">
                  <c:v>4</c:v>
                </c:pt>
              </c:strCache>
            </c:strRef>
          </c:tx>
          <c:cat>
            <c:strRef>
              <c:f>Лист1!$A$2:$A$5</c:f>
              <c:strCache>
                <c:ptCount val="4"/>
                <c:pt idx="0">
                  <c:v>1 триместр</c:v>
                </c:pt>
                <c:pt idx="1">
                  <c:v>2 триместр</c:v>
                </c:pt>
                <c:pt idx="2">
                  <c:v>3 триместр</c:v>
                </c:pt>
                <c:pt idx="3">
                  <c:v>итог</c:v>
                </c:pt>
              </c:strCache>
            </c:strRef>
          </c:cat>
          <c:val>
            <c:numRef>
              <c:f>Лист1!$D$2:$D$5</c:f>
              <c:numCache>
                <c:formatCode>General</c:formatCode>
                <c:ptCount val="4"/>
                <c:pt idx="0">
                  <c:v>6</c:v>
                </c:pt>
                <c:pt idx="1">
                  <c:v>9</c:v>
                </c:pt>
                <c:pt idx="2">
                  <c:v>11</c:v>
                </c:pt>
                <c:pt idx="3">
                  <c:v>9</c:v>
                </c:pt>
              </c:numCache>
            </c:numRef>
          </c:val>
        </c:ser>
        <c:ser>
          <c:idx val="3"/>
          <c:order val="3"/>
          <c:tx>
            <c:strRef>
              <c:f>Лист1!$E$1</c:f>
              <c:strCache>
                <c:ptCount val="1"/>
                <c:pt idx="0">
                  <c:v>5</c:v>
                </c:pt>
              </c:strCache>
            </c:strRef>
          </c:tx>
          <c:cat>
            <c:strRef>
              <c:f>Лист1!$A$2:$A$5</c:f>
              <c:strCache>
                <c:ptCount val="4"/>
                <c:pt idx="0">
                  <c:v>1 триместр</c:v>
                </c:pt>
                <c:pt idx="1">
                  <c:v>2 триместр</c:v>
                </c:pt>
                <c:pt idx="2">
                  <c:v>3 триместр</c:v>
                </c:pt>
                <c:pt idx="3">
                  <c:v>итог</c:v>
                </c:pt>
              </c:strCache>
            </c:strRef>
          </c:cat>
          <c:val>
            <c:numRef>
              <c:f>Лист1!$E$2:$E$5</c:f>
              <c:numCache>
                <c:formatCode>General</c:formatCode>
                <c:ptCount val="4"/>
                <c:pt idx="0">
                  <c:v>3</c:v>
                </c:pt>
                <c:pt idx="1">
                  <c:v>1</c:v>
                </c:pt>
                <c:pt idx="2">
                  <c:v>2</c:v>
                </c:pt>
                <c:pt idx="3">
                  <c:v>1</c:v>
                </c:pt>
              </c:numCache>
            </c:numRef>
          </c:val>
        </c:ser>
        <c:shape val="cylinder"/>
        <c:axId val="89044096"/>
        <c:axId val="89045632"/>
        <c:axId val="0"/>
      </c:bar3DChart>
      <c:catAx>
        <c:axId val="89044096"/>
        <c:scaling>
          <c:orientation val="minMax"/>
        </c:scaling>
        <c:axPos val="b"/>
        <c:tickLblPos val="nextTo"/>
        <c:crossAx val="89045632"/>
        <c:crosses val="autoZero"/>
        <c:auto val="1"/>
        <c:lblAlgn val="ctr"/>
        <c:lblOffset val="100"/>
      </c:catAx>
      <c:valAx>
        <c:axId val="89045632"/>
        <c:scaling>
          <c:orientation val="minMax"/>
        </c:scaling>
        <c:axPos val="l"/>
        <c:majorGridlines/>
        <c:numFmt formatCode="General" sourceLinked="1"/>
        <c:tickLblPos val="nextTo"/>
        <c:crossAx val="89044096"/>
        <c:crosses val="autoZero"/>
        <c:crossBetween val="between"/>
      </c:valAx>
    </c:plotArea>
    <c:legend>
      <c:legendPos val="r"/>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2</c:v>
                </c:pt>
              </c:strCache>
            </c:strRef>
          </c:tx>
          <c:cat>
            <c:strRef>
              <c:f>Лист1!$A$2:$A$5</c:f>
              <c:strCache>
                <c:ptCount val="4"/>
                <c:pt idx="0">
                  <c:v>1 триместр</c:v>
                </c:pt>
                <c:pt idx="1">
                  <c:v>2 триместр</c:v>
                </c:pt>
                <c:pt idx="2">
                  <c:v>3 триместр</c:v>
                </c:pt>
                <c:pt idx="3">
                  <c:v>итог</c:v>
                </c:pt>
              </c:strCache>
            </c:strRef>
          </c:cat>
          <c:val>
            <c:numRef>
              <c:f>Лист1!$B$2:$B$5</c:f>
              <c:numCache>
                <c:formatCode>General</c:formatCode>
                <c:ptCount val="4"/>
                <c:pt idx="0">
                  <c:v>0</c:v>
                </c:pt>
                <c:pt idx="1">
                  <c:v>3</c:v>
                </c:pt>
                <c:pt idx="2">
                  <c:v>0</c:v>
                </c:pt>
                <c:pt idx="3">
                  <c:v>0</c:v>
                </c:pt>
              </c:numCache>
            </c:numRef>
          </c:val>
        </c:ser>
        <c:ser>
          <c:idx val="1"/>
          <c:order val="1"/>
          <c:tx>
            <c:strRef>
              <c:f>Лист1!$C$1</c:f>
              <c:strCache>
                <c:ptCount val="1"/>
                <c:pt idx="0">
                  <c:v>3</c:v>
                </c:pt>
              </c:strCache>
            </c:strRef>
          </c:tx>
          <c:cat>
            <c:strRef>
              <c:f>Лист1!$A$2:$A$5</c:f>
              <c:strCache>
                <c:ptCount val="4"/>
                <c:pt idx="0">
                  <c:v>1 триместр</c:v>
                </c:pt>
                <c:pt idx="1">
                  <c:v>2 триместр</c:v>
                </c:pt>
                <c:pt idx="2">
                  <c:v>3 триместр</c:v>
                </c:pt>
                <c:pt idx="3">
                  <c:v>итог</c:v>
                </c:pt>
              </c:strCache>
            </c:strRef>
          </c:cat>
          <c:val>
            <c:numRef>
              <c:f>Лист1!$C$2:$C$5</c:f>
              <c:numCache>
                <c:formatCode>General</c:formatCode>
                <c:ptCount val="4"/>
                <c:pt idx="0">
                  <c:v>14</c:v>
                </c:pt>
                <c:pt idx="1">
                  <c:v>13</c:v>
                </c:pt>
                <c:pt idx="2">
                  <c:v>13</c:v>
                </c:pt>
                <c:pt idx="3">
                  <c:v>13</c:v>
                </c:pt>
              </c:numCache>
            </c:numRef>
          </c:val>
        </c:ser>
        <c:ser>
          <c:idx val="2"/>
          <c:order val="2"/>
          <c:tx>
            <c:strRef>
              <c:f>Лист1!$D$1</c:f>
              <c:strCache>
                <c:ptCount val="1"/>
                <c:pt idx="0">
                  <c:v>4</c:v>
                </c:pt>
              </c:strCache>
            </c:strRef>
          </c:tx>
          <c:cat>
            <c:strRef>
              <c:f>Лист1!$A$2:$A$5</c:f>
              <c:strCache>
                <c:ptCount val="4"/>
                <c:pt idx="0">
                  <c:v>1 триместр</c:v>
                </c:pt>
                <c:pt idx="1">
                  <c:v>2 триместр</c:v>
                </c:pt>
                <c:pt idx="2">
                  <c:v>3 триместр</c:v>
                </c:pt>
                <c:pt idx="3">
                  <c:v>итог</c:v>
                </c:pt>
              </c:strCache>
            </c:strRef>
          </c:cat>
          <c:val>
            <c:numRef>
              <c:f>Лист1!$D$2:$D$5</c:f>
              <c:numCache>
                <c:formatCode>General</c:formatCode>
                <c:ptCount val="4"/>
                <c:pt idx="0">
                  <c:v>12</c:v>
                </c:pt>
                <c:pt idx="1">
                  <c:v>8</c:v>
                </c:pt>
                <c:pt idx="2">
                  <c:v>10</c:v>
                </c:pt>
                <c:pt idx="3">
                  <c:v>10</c:v>
                </c:pt>
              </c:numCache>
            </c:numRef>
          </c:val>
        </c:ser>
        <c:ser>
          <c:idx val="3"/>
          <c:order val="3"/>
          <c:tx>
            <c:strRef>
              <c:f>Лист1!$E$1</c:f>
              <c:strCache>
                <c:ptCount val="1"/>
                <c:pt idx="0">
                  <c:v>5</c:v>
                </c:pt>
              </c:strCache>
            </c:strRef>
          </c:tx>
          <c:cat>
            <c:strRef>
              <c:f>Лист1!$A$2:$A$5</c:f>
              <c:strCache>
                <c:ptCount val="4"/>
                <c:pt idx="0">
                  <c:v>1 триместр</c:v>
                </c:pt>
                <c:pt idx="1">
                  <c:v>2 триместр</c:v>
                </c:pt>
                <c:pt idx="2">
                  <c:v>3 триместр</c:v>
                </c:pt>
                <c:pt idx="3">
                  <c:v>итог</c:v>
                </c:pt>
              </c:strCache>
            </c:strRef>
          </c:cat>
          <c:val>
            <c:numRef>
              <c:f>Лист1!$E$2:$E$5</c:f>
              <c:numCache>
                <c:formatCode>General</c:formatCode>
                <c:ptCount val="4"/>
                <c:pt idx="0">
                  <c:v>3</c:v>
                </c:pt>
                <c:pt idx="1">
                  <c:v>4</c:v>
                </c:pt>
                <c:pt idx="2">
                  <c:v>4</c:v>
                </c:pt>
                <c:pt idx="3">
                  <c:v>4</c:v>
                </c:pt>
              </c:numCache>
            </c:numRef>
          </c:val>
        </c:ser>
        <c:shape val="cylinder"/>
        <c:axId val="90395392"/>
        <c:axId val="90396928"/>
        <c:axId val="0"/>
      </c:bar3DChart>
      <c:catAx>
        <c:axId val="90395392"/>
        <c:scaling>
          <c:orientation val="minMax"/>
        </c:scaling>
        <c:axPos val="b"/>
        <c:tickLblPos val="nextTo"/>
        <c:crossAx val="90396928"/>
        <c:crosses val="autoZero"/>
        <c:auto val="1"/>
        <c:lblAlgn val="ctr"/>
        <c:lblOffset val="100"/>
      </c:catAx>
      <c:valAx>
        <c:axId val="90396928"/>
        <c:scaling>
          <c:orientation val="minMax"/>
        </c:scaling>
        <c:axPos val="l"/>
        <c:majorGridlines/>
        <c:numFmt formatCode="General" sourceLinked="1"/>
        <c:tickLblPos val="nextTo"/>
        <c:crossAx val="90395392"/>
        <c:crosses val="autoZero"/>
        <c:crossBetween val="between"/>
      </c:valAx>
    </c:plotArea>
    <c:legend>
      <c:legendPos val="r"/>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2</c:v>
                </c:pt>
              </c:strCache>
            </c:strRef>
          </c:tx>
          <c:cat>
            <c:strRef>
              <c:f>Лист1!$A$2:$A$5</c:f>
              <c:strCache>
                <c:ptCount val="4"/>
                <c:pt idx="0">
                  <c:v>1 триместр</c:v>
                </c:pt>
                <c:pt idx="1">
                  <c:v>2 триместр</c:v>
                </c:pt>
                <c:pt idx="2">
                  <c:v>3 триместр</c:v>
                </c:pt>
                <c:pt idx="3">
                  <c:v>итог</c:v>
                </c:pt>
              </c:strCache>
            </c:strRef>
          </c:cat>
          <c:val>
            <c:numRef>
              <c:f>Лист1!$B$2:$B$5</c:f>
              <c:numCache>
                <c:formatCode>General</c:formatCode>
                <c:ptCount val="4"/>
                <c:pt idx="0">
                  <c:v>8</c:v>
                </c:pt>
                <c:pt idx="1">
                  <c:v>2</c:v>
                </c:pt>
                <c:pt idx="2">
                  <c:v>0</c:v>
                </c:pt>
                <c:pt idx="3">
                  <c:v>0</c:v>
                </c:pt>
              </c:numCache>
            </c:numRef>
          </c:val>
        </c:ser>
        <c:ser>
          <c:idx val="1"/>
          <c:order val="1"/>
          <c:tx>
            <c:strRef>
              <c:f>Лист1!$C$1</c:f>
              <c:strCache>
                <c:ptCount val="1"/>
                <c:pt idx="0">
                  <c:v>3</c:v>
                </c:pt>
              </c:strCache>
            </c:strRef>
          </c:tx>
          <c:cat>
            <c:strRef>
              <c:f>Лист1!$A$2:$A$5</c:f>
              <c:strCache>
                <c:ptCount val="4"/>
                <c:pt idx="0">
                  <c:v>1 триместр</c:v>
                </c:pt>
                <c:pt idx="1">
                  <c:v>2 триместр</c:v>
                </c:pt>
                <c:pt idx="2">
                  <c:v>3 триместр</c:v>
                </c:pt>
                <c:pt idx="3">
                  <c:v>итог</c:v>
                </c:pt>
              </c:strCache>
            </c:strRef>
          </c:cat>
          <c:val>
            <c:numRef>
              <c:f>Лист1!$C$2:$C$5</c:f>
              <c:numCache>
                <c:formatCode>General</c:formatCode>
                <c:ptCount val="4"/>
                <c:pt idx="0">
                  <c:v>13</c:v>
                </c:pt>
                <c:pt idx="1">
                  <c:v>14</c:v>
                </c:pt>
                <c:pt idx="2">
                  <c:v>18</c:v>
                </c:pt>
                <c:pt idx="3">
                  <c:v>17</c:v>
                </c:pt>
              </c:numCache>
            </c:numRef>
          </c:val>
        </c:ser>
        <c:ser>
          <c:idx val="2"/>
          <c:order val="2"/>
          <c:tx>
            <c:strRef>
              <c:f>Лист1!$D$1</c:f>
              <c:strCache>
                <c:ptCount val="1"/>
                <c:pt idx="0">
                  <c:v>4</c:v>
                </c:pt>
              </c:strCache>
            </c:strRef>
          </c:tx>
          <c:cat>
            <c:strRef>
              <c:f>Лист1!$A$2:$A$5</c:f>
              <c:strCache>
                <c:ptCount val="4"/>
                <c:pt idx="0">
                  <c:v>1 триместр</c:v>
                </c:pt>
                <c:pt idx="1">
                  <c:v>2 триместр</c:v>
                </c:pt>
                <c:pt idx="2">
                  <c:v>3 триместр</c:v>
                </c:pt>
                <c:pt idx="3">
                  <c:v>итог</c:v>
                </c:pt>
              </c:strCache>
            </c:strRef>
          </c:cat>
          <c:val>
            <c:numRef>
              <c:f>Лист1!$D$2:$D$5</c:f>
              <c:numCache>
                <c:formatCode>General</c:formatCode>
                <c:ptCount val="4"/>
                <c:pt idx="0">
                  <c:v>7</c:v>
                </c:pt>
                <c:pt idx="1">
                  <c:v>11</c:v>
                </c:pt>
                <c:pt idx="2">
                  <c:v>9</c:v>
                </c:pt>
                <c:pt idx="3">
                  <c:v>10</c:v>
                </c:pt>
              </c:numCache>
            </c:numRef>
          </c:val>
        </c:ser>
        <c:ser>
          <c:idx val="3"/>
          <c:order val="3"/>
          <c:tx>
            <c:strRef>
              <c:f>Лист1!$E$1</c:f>
              <c:strCache>
                <c:ptCount val="1"/>
                <c:pt idx="0">
                  <c:v>5</c:v>
                </c:pt>
              </c:strCache>
            </c:strRef>
          </c:tx>
          <c:cat>
            <c:strRef>
              <c:f>Лист1!$A$2:$A$5</c:f>
              <c:strCache>
                <c:ptCount val="4"/>
                <c:pt idx="0">
                  <c:v>1 триместр</c:v>
                </c:pt>
                <c:pt idx="1">
                  <c:v>2 триместр</c:v>
                </c:pt>
                <c:pt idx="2">
                  <c:v>3 триместр</c:v>
                </c:pt>
                <c:pt idx="3">
                  <c:v>итог</c:v>
                </c:pt>
              </c:strCache>
            </c:strRef>
          </c:cat>
          <c:val>
            <c:numRef>
              <c:f>Лист1!$E$2:$E$5</c:f>
              <c:numCache>
                <c:formatCode>General</c:formatCode>
                <c:ptCount val="4"/>
                <c:pt idx="0">
                  <c:v>1</c:v>
                </c:pt>
                <c:pt idx="1">
                  <c:v>2</c:v>
                </c:pt>
                <c:pt idx="2">
                  <c:v>1</c:v>
                </c:pt>
                <c:pt idx="3">
                  <c:v>1</c:v>
                </c:pt>
              </c:numCache>
            </c:numRef>
          </c:val>
        </c:ser>
        <c:shape val="cylinder"/>
        <c:axId val="90419584"/>
        <c:axId val="90421120"/>
        <c:axId val="0"/>
      </c:bar3DChart>
      <c:catAx>
        <c:axId val="90419584"/>
        <c:scaling>
          <c:orientation val="minMax"/>
        </c:scaling>
        <c:axPos val="b"/>
        <c:tickLblPos val="nextTo"/>
        <c:crossAx val="90421120"/>
        <c:crosses val="autoZero"/>
        <c:auto val="1"/>
        <c:lblAlgn val="ctr"/>
        <c:lblOffset val="100"/>
      </c:catAx>
      <c:valAx>
        <c:axId val="90421120"/>
        <c:scaling>
          <c:orientation val="minMax"/>
        </c:scaling>
        <c:axPos val="l"/>
        <c:majorGridlines/>
        <c:numFmt formatCode="General" sourceLinked="1"/>
        <c:tickLblPos val="nextTo"/>
        <c:crossAx val="90419584"/>
        <c:crosses val="autoZero"/>
        <c:crossBetween val="between"/>
      </c:valAx>
    </c:plotArea>
    <c:legend>
      <c:legendPos val="r"/>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Бородин Д</c:v>
                </c:pt>
              </c:strCache>
            </c:strRef>
          </c:tx>
          <c:cat>
            <c:strRef>
              <c:f>Лист1!$A$2:$A$8</c:f>
              <c:strCache>
                <c:ptCount val="7"/>
                <c:pt idx="0">
                  <c:v>Бородин Д</c:v>
                </c:pt>
                <c:pt idx="1">
                  <c:v>Клюев П</c:v>
                </c:pt>
                <c:pt idx="2">
                  <c:v>Подколзин А.</c:v>
                </c:pt>
                <c:pt idx="3">
                  <c:v>Полунин И.</c:v>
                </c:pt>
                <c:pt idx="4">
                  <c:v>Терехов Ю</c:v>
                </c:pt>
                <c:pt idx="5">
                  <c:v>Токарев М</c:v>
                </c:pt>
                <c:pt idx="6">
                  <c:v>Швецов В.</c:v>
                </c:pt>
              </c:strCache>
            </c:strRef>
          </c:cat>
          <c:val>
            <c:numRef>
              <c:f>Лист1!$B$2:$B$8</c:f>
              <c:numCache>
                <c:formatCode>General</c:formatCode>
                <c:ptCount val="7"/>
                <c:pt idx="0">
                  <c:v>56</c:v>
                </c:pt>
                <c:pt idx="6">
                  <c:v>0</c:v>
                </c:pt>
              </c:numCache>
            </c:numRef>
          </c:val>
        </c:ser>
        <c:ser>
          <c:idx val="1"/>
          <c:order val="1"/>
          <c:tx>
            <c:strRef>
              <c:f>Лист1!$C$1</c:f>
              <c:strCache>
                <c:ptCount val="1"/>
                <c:pt idx="0">
                  <c:v>Клюев П</c:v>
                </c:pt>
              </c:strCache>
            </c:strRef>
          </c:tx>
          <c:cat>
            <c:strRef>
              <c:f>Лист1!$A$2:$A$8</c:f>
              <c:strCache>
                <c:ptCount val="7"/>
                <c:pt idx="0">
                  <c:v>Бородин Д</c:v>
                </c:pt>
                <c:pt idx="1">
                  <c:v>Клюев П</c:v>
                </c:pt>
                <c:pt idx="2">
                  <c:v>Подколзин А.</c:v>
                </c:pt>
                <c:pt idx="3">
                  <c:v>Полунин И.</c:v>
                </c:pt>
                <c:pt idx="4">
                  <c:v>Терехов Ю</c:v>
                </c:pt>
                <c:pt idx="5">
                  <c:v>Токарев М</c:v>
                </c:pt>
                <c:pt idx="6">
                  <c:v>Швецов В.</c:v>
                </c:pt>
              </c:strCache>
            </c:strRef>
          </c:cat>
          <c:val>
            <c:numRef>
              <c:f>Лист1!$C$2:$C$8</c:f>
              <c:numCache>
                <c:formatCode>General</c:formatCode>
                <c:ptCount val="7"/>
                <c:pt idx="1">
                  <c:v>77</c:v>
                </c:pt>
              </c:numCache>
            </c:numRef>
          </c:val>
        </c:ser>
        <c:ser>
          <c:idx val="2"/>
          <c:order val="2"/>
          <c:tx>
            <c:strRef>
              <c:f>Лист1!$D$1</c:f>
              <c:strCache>
                <c:ptCount val="1"/>
                <c:pt idx="0">
                  <c:v>Подколзин А.</c:v>
                </c:pt>
              </c:strCache>
            </c:strRef>
          </c:tx>
          <c:cat>
            <c:strRef>
              <c:f>Лист1!$A$2:$A$8</c:f>
              <c:strCache>
                <c:ptCount val="7"/>
                <c:pt idx="0">
                  <c:v>Бородин Д</c:v>
                </c:pt>
                <c:pt idx="1">
                  <c:v>Клюев П</c:v>
                </c:pt>
                <c:pt idx="2">
                  <c:v>Подколзин А.</c:v>
                </c:pt>
                <c:pt idx="3">
                  <c:v>Полунин И.</c:v>
                </c:pt>
                <c:pt idx="4">
                  <c:v>Терехов Ю</c:v>
                </c:pt>
                <c:pt idx="5">
                  <c:v>Токарев М</c:v>
                </c:pt>
                <c:pt idx="6">
                  <c:v>Швецов В.</c:v>
                </c:pt>
              </c:strCache>
            </c:strRef>
          </c:cat>
          <c:val>
            <c:numRef>
              <c:f>Лист1!$D$2:$D$8</c:f>
              <c:numCache>
                <c:formatCode>General</c:formatCode>
                <c:ptCount val="7"/>
                <c:pt idx="2">
                  <c:v>77</c:v>
                </c:pt>
              </c:numCache>
            </c:numRef>
          </c:val>
        </c:ser>
        <c:ser>
          <c:idx val="3"/>
          <c:order val="3"/>
          <c:tx>
            <c:strRef>
              <c:f>Лист1!$E$1</c:f>
              <c:strCache>
                <c:ptCount val="1"/>
                <c:pt idx="0">
                  <c:v>Полунин И.</c:v>
                </c:pt>
              </c:strCache>
            </c:strRef>
          </c:tx>
          <c:cat>
            <c:strRef>
              <c:f>Лист1!$A$2:$A$8</c:f>
              <c:strCache>
                <c:ptCount val="7"/>
                <c:pt idx="0">
                  <c:v>Бородин Д</c:v>
                </c:pt>
                <c:pt idx="1">
                  <c:v>Клюев П</c:v>
                </c:pt>
                <c:pt idx="2">
                  <c:v>Подколзин А.</c:v>
                </c:pt>
                <c:pt idx="3">
                  <c:v>Полунин И.</c:v>
                </c:pt>
                <c:pt idx="4">
                  <c:v>Терехов Ю</c:v>
                </c:pt>
                <c:pt idx="5">
                  <c:v>Токарев М</c:v>
                </c:pt>
                <c:pt idx="6">
                  <c:v>Швецов В.</c:v>
                </c:pt>
              </c:strCache>
            </c:strRef>
          </c:cat>
          <c:val>
            <c:numRef>
              <c:f>Лист1!$E$2:$E$8</c:f>
              <c:numCache>
                <c:formatCode>General</c:formatCode>
                <c:ptCount val="7"/>
                <c:pt idx="3">
                  <c:v>65</c:v>
                </c:pt>
              </c:numCache>
            </c:numRef>
          </c:val>
        </c:ser>
        <c:ser>
          <c:idx val="4"/>
          <c:order val="4"/>
          <c:tx>
            <c:strRef>
              <c:f>Лист1!$F$1</c:f>
              <c:strCache>
                <c:ptCount val="1"/>
                <c:pt idx="0">
                  <c:v>Терехов Ю</c:v>
                </c:pt>
              </c:strCache>
            </c:strRef>
          </c:tx>
          <c:cat>
            <c:strRef>
              <c:f>Лист1!$A$2:$A$8</c:f>
              <c:strCache>
                <c:ptCount val="7"/>
                <c:pt idx="0">
                  <c:v>Бородин Д</c:v>
                </c:pt>
                <c:pt idx="1">
                  <c:v>Клюев П</c:v>
                </c:pt>
                <c:pt idx="2">
                  <c:v>Подколзин А.</c:v>
                </c:pt>
                <c:pt idx="3">
                  <c:v>Полунин И.</c:v>
                </c:pt>
                <c:pt idx="4">
                  <c:v>Терехов Ю</c:v>
                </c:pt>
                <c:pt idx="5">
                  <c:v>Токарев М</c:v>
                </c:pt>
                <c:pt idx="6">
                  <c:v>Швецов В.</c:v>
                </c:pt>
              </c:strCache>
            </c:strRef>
          </c:cat>
          <c:val>
            <c:numRef>
              <c:f>Лист1!$F$2:$F$8</c:f>
              <c:numCache>
                <c:formatCode>General</c:formatCode>
                <c:ptCount val="7"/>
                <c:pt idx="4">
                  <c:v>62</c:v>
                </c:pt>
              </c:numCache>
            </c:numRef>
          </c:val>
        </c:ser>
        <c:ser>
          <c:idx val="5"/>
          <c:order val="5"/>
          <c:tx>
            <c:strRef>
              <c:f>Лист1!$G$1</c:f>
              <c:strCache>
                <c:ptCount val="1"/>
                <c:pt idx="0">
                  <c:v>Токарев М</c:v>
                </c:pt>
              </c:strCache>
            </c:strRef>
          </c:tx>
          <c:cat>
            <c:strRef>
              <c:f>Лист1!$A$2:$A$8</c:f>
              <c:strCache>
                <c:ptCount val="7"/>
                <c:pt idx="0">
                  <c:v>Бородин Д</c:v>
                </c:pt>
                <c:pt idx="1">
                  <c:v>Клюев П</c:v>
                </c:pt>
                <c:pt idx="2">
                  <c:v>Подколзин А.</c:v>
                </c:pt>
                <c:pt idx="3">
                  <c:v>Полунин И.</c:v>
                </c:pt>
                <c:pt idx="4">
                  <c:v>Терехов Ю</c:v>
                </c:pt>
                <c:pt idx="5">
                  <c:v>Токарев М</c:v>
                </c:pt>
                <c:pt idx="6">
                  <c:v>Швецов В.</c:v>
                </c:pt>
              </c:strCache>
            </c:strRef>
          </c:cat>
          <c:val>
            <c:numRef>
              <c:f>Лист1!$G$2:$G$8</c:f>
              <c:numCache>
                <c:formatCode>General</c:formatCode>
                <c:ptCount val="7"/>
                <c:pt idx="5">
                  <c:v>56</c:v>
                </c:pt>
              </c:numCache>
            </c:numRef>
          </c:val>
        </c:ser>
        <c:ser>
          <c:idx val="6"/>
          <c:order val="6"/>
          <c:tx>
            <c:strRef>
              <c:f>Лист1!$H$1</c:f>
              <c:strCache>
                <c:ptCount val="1"/>
                <c:pt idx="0">
                  <c:v>Швецов В.</c:v>
                </c:pt>
              </c:strCache>
            </c:strRef>
          </c:tx>
          <c:cat>
            <c:strRef>
              <c:f>Лист1!$A$2:$A$8</c:f>
              <c:strCache>
                <c:ptCount val="7"/>
                <c:pt idx="0">
                  <c:v>Бородин Д</c:v>
                </c:pt>
                <c:pt idx="1">
                  <c:v>Клюев П</c:v>
                </c:pt>
                <c:pt idx="2">
                  <c:v>Подколзин А.</c:v>
                </c:pt>
                <c:pt idx="3">
                  <c:v>Полунин И.</c:v>
                </c:pt>
                <c:pt idx="4">
                  <c:v>Терехов Ю</c:v>
                </c:pt>
                <c:pt idx="5">
                  <c:v>Токарев М</c:v>
                </c:pt>
                <c:pt idx="6">
                  <c:v>Швецов В.</c:v>
                </c:pt>
              </c:strCache>
            </c:strRef>
          </c:cat>
          <c:val>
            <c:numRef>
              <c:f>Лист1!$H$2:$H$8</c:f>
              <c:numCache>
                <c:formatCode>General</c:formatCode>
                <c:ptCount val="7"/>
                <c:pt idx="6">
                  <c:v>53</c:v>
                </c:pt>
              </c:numCache>
            </c:numRef>
          </c:val>
        </c:ser>
        <c:shape val="cylinder"/>
        <c:axId val="92459776"/>
        <c:axId val="92461312"/>
        <c:axId val="0"/>
      </c:bar3DChart>
      <c:catAx>
        <c:axId val="92459776"/>
        <c:scaling>
          <c:orientation val="minMax"/>
        </c:scaling>
        <c:axPos val="b"/>
        <c:tickLblPos val="nextTo"/>
        <c:crossAx val="92461312"/>
        <c:crosses val="autoZero"/>
        <c:auto val="1"/>
        <c:lblAlgn val="ctr"/>
        <c:lblOffset val="100"/>
      </c:catAx>
      <c:valAx>
        <c:axId val="92461312"/>
        <c:scaling>
          <c:orientation val="minMax"/>
        </c:scaling>
        <c:axPos val="l"/>
        <c:majorGridlines/>
        <c:numFmt formatCode="General" sourceLinked="1"/>
        <c:tickLblPos val="nextTo"/>
        <c:crossAx val="92459776"/>
        <c:crosses val="autoZero"/>
        <c:crossBetween val="between"/>
      </c:valAx>
    </c:plotArea>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5FA4FB7-A184-4A91-8DB0-8612153D56D1}" type="datetimeFigureOut">
              <a:rPr lang="ru-RU"/>
              <a:pPr>
                <a:defRPr/>
              </a:pPr>
              <a:t>03.05.2015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9C585BC-881F-442B-81F9-5613C174628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7AA1981-E1B1-4B7E-855D-8329B68F4894}" type="datetimeFigureOut">
              <a:rPr lang="ru-RU"/>
              <a:pPr>
                <a:defRPr/>
              </a:pPr>
              <a:t>03.05.2015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7C0236E-073B-42C8-AFD3-B9C6819988D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F3F348C-AC02-4399-AC2E-240E184920A3}" type="datetimeFigureOut">
              <a:rPr lang="ru-RU"/>
              <a:pPr>
                <a:defRPr/>
              </a:pPr>
              <a:t>03.05.2015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4C43D97-6EFC-4E5C-8D01-284C6AE7A0A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92F73F3-77BC-4E73-974D-C7D2059B0115}" type="datetimeFigureOut">
              <a:rPr lang="ru-RU"/>
              <a:pPr>
                <a:defRPr/>
              </a:pPr>
              <a:t>03.05.2015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BC972C-5B94-4154-B296-D472D57A1DC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A4B3192-72A8-46CC-90B1-113D80CBA5D3}" type="datetimeFigureOut">
              <a:rPr lang="ru-RU"/>
              <a:pPr>
                <a:defRPr/>
              </a:pPr>
              <a:t>03.05.2015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2E99AC6-EF68-4B77-99F7-BC3D3B68EA5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E2FADAF-B9CF-47E5-A644-412616ED8CFE}" type="datetimeFigureOut">
              <a:rPr lang="ru-RU"/>
              <a:pPr>
                <a:defRPr/>
              </a:pPr>
              <a:t>03.05.2015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4429CE6-C96D-4954-A012-EA19F4F998C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5DA5849-FD3A-4823-AD91-FAF72EAF88E4}" type="datetimeFigureOut">
              <a:rPr lang="ru-RU"/>
              <a:pPr>
                <a:defRPr/>
              </a:pPr>
              <a:t>03.05.2015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F0EAB6F-CB9F-4B7B-8636-EA679348CC0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0DEE9C8-A684-4AED-9DD5-38906F1B7A52}" type="datetimeFigureOut">
              <a:rPr lang="ru-RU"/>
              <a:pPr>
                <a:defRPr/>
              </a:pPr>
              <a:t>03.05.2015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C0B7BDE-263C-4232-AF08-393E88180CE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6BDE124-3670-440B-9102-1DE09E88173C}" type="datetimeFigureOut">
              <a:rPr lang="ru-RU"/>
              <a:pPr>
                <a:defRPr/>
              </a:pPr>
              <a:t>03.05.2015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34F07CC-B329-4744-99F6-E9508F482B6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AF5DBBD-22CE-413E-81D5-6ED64A997F7D}" type="datetimeFigureOut">
              <a:rPr lang="ru-RU"/>
              <a:pPr>
                <a:defRPr/>
              </a:pPr>
              <a:t>03.05.2015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D7A3964-DCD0-4797-B08C-CE30F2262AB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00A8581-1A0E-4169-BC89-CC700A0CC7EE}" type="datetimeFigureOut">
              <a:rPr lang="ru-RU"/>
              <a:pPr>
                <a:defRPr/>
              </a:pPr>
              <a:t>03.05.2015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7A48887-4DA6-4298-AC83-E531D22F44D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46F2605-63D7-472C-9877-B1068616F6EC}" type="datetimeFigureOut">
              <a:rPr lang="ru-RU"/>
              <a:pPr>
                <a:defRPr/>
              </a:pPr>
              <a:t>03.05.2015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03F0C0-99FE-4803-A702-C2E8E6ECE47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nsportal.r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p:nvPr>
        </p:nvSpPr>
        <p:spPr>
          <a:xfrm>
            <a:off x="468313" y="285728"/>
            <a:ext cx="8104215" cy="2855935"/>
          </a:xfrm>
          <a:solidFill>
            <a:srgbClr val="FFCC99"/>
          </a:solidFill>
        </p:spPr>
        <p:txBody>
          <a:bodyPr/>
          <a:lstStyle/>
          <a:p>
            <a:pPr eaLnBrk="1" hangingPunct="1"/>
            <a:r>
              <a:rPr lang="ru-RU" sz="2400" b="1" dirty="0" smtClean="0">
                <a:solidFill>
                  <a:srgbClr val="FF0000"/>
                </a:solidFill>
                <a:latin typeface="Times New Roman" pitchFamily="18" charset="0"/>
                <a:cs typeface="Times New Roman" pitchFamily="18" charset="0"/>
              </a:rPr>
              <a:t>Публичная презентация общественности и профессиональному сообществу результатов педагогической деятельности</a:t>
            </a:r>
            <a:br>
              <a:rPr lang="ru-RU" sz="2400" b="1" dirty="0" smtClean="0">
                <a:solidFill>
                  <a:srgbClr val="FF000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Анкудиновой (</a:t>
            </a:r>
            <a:r>
              <a:rPr lang="ru-RU" sz="2400" b="1" dirty="0" err="1" smtClean="0">
                <a:solidFill>
                  <a:srgbClr val="FF0000"/>
                </a:solidFill>
                <a:latin typeface="Times New Roman" pitchFamily="18" charset="0"/>
                <a:cs typeface="Times New Roman" pitchFamily="18" charset="0"/>
              </a:rPr>
              <a:t>Конновой</a:t>
            </a:r>
            <a:r>
              <a:rPr lang="ru-RU" sz="2400" b="1" dirty="0" smtClean="0">
                <a:solidFill>
                  <a:srgbClr val="FF0000"/>
                </a:solidFill>
                <a:latin typeface="Times New Roman" pitchFamily="18" charset="0"/>
                <a:cs typeface="Times New Roman" pitchFamily="18" charset="0"/>
              </a:rPr>
              <a:t>) Ольги Васильевны</a:t>
            </a:r>
            <a:br>
              <a:rPr lang="ru-RU" sz="2400" b="1" dirty="0" smtClean="0">
                <a:solidFill>
                  <a:srgbClr val="FF000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учителя физики высшей квалификационной категории</a:t>
            </a:r>
          </a:p>
        </p:txBody>
      </p:sp>
      <p:sp>
        <p:nvSpPr>
          <p:cNvPr id="13314" name="Rectangle 3"/>
          <p:cNvSpPr>
            <a:spLocks noGrp="1"/>
          </p:cNvSpPr>
          <p:nvPr>
            <p:ph type="body" idx="1"/>
          </p:nvPr>
        </p:nvSpPr>
        <p:spPr>
          <a:xfrm>
            <a:off x="457200" y="3143248"/>
            <a:ext cx="5186370" cy="2982915"/>
          </a:xfrm>
        </p:spPr>
        <p:txBody>
          <a:bodyPr/>
          <a:lstStyle/>
          <a:p>
            <a:pPr eaLnBrk="1" hangingPunct="1">
              <a:lnSpc>
                <a:spcPct val="80000"/>
              </a:lnSpc>
            </a:pPr>
            <a:r>
              <a:rPr lang="ru-RU" sz="2000" b="1" dirty="0" smtClean="0">
                <a:latin typeface="Times New Roman" pitchFamily="18" charset="0"/>
                <a:cs typeface="Times New Roman" pitchFamily="18" charset="0"/>
              </a:rPr>
              <a:t>Образование - высшее. Калмыцкий государственный университет. 1990г.</a:t>
            </a:r>
          </a:p>
          <a:p>
            <a:pPr eaLnBrk="1" hangingPunct="1">
              <a:lnSpc>
                <a:spcPct val="80000"/>
              </a:lnSpc>
            </a:pPr>
            <a:r>
              <a:rPr lang="ru-RU" sz="2000" b="1" dirty="0" smtClean="0">
                <a:latin typeface="Times New Roman" pitchFamily="18" charset="0"/>
                <a:cs typeface="Times New Roman" pitchFamily="18" charset="0"/>
              </a:rPr>
              <a:t>Специальность: «Физик. Преподаватель»</a:t>
            </a:r>
          </a:p>
          <a:p>
            <a:pPr eaLnBrk="1" hangingPunct="1">
              <a:lnSpc>
                <a:spcPct val="80000"/>
              </a:lnSpc>
            </a:pPr>
            <a:r>
              <a:rPr lang="ru-RU" sz="2000" b="1" dirty="0" smtClean="0">
                <a:latin typeface="Times New Roman" pitchFamily="18" charset="0"/>
                <a:cs typeface="Times New Roman" pitchFamily="18" charset="0"/>
              </a:rPr>
              <a:t>Квалификация: «Учитель физики»</a:t>
            </a:r>
          </a:p>
          <a:p>
            <a:pPr eaLnBrk="1" hangingPunct="1">
              <a:lnSpc>
                <a:spcPct val="80000"/>
              </a:lnSpc>
            </a:pPr>
            <a:r>
              <a:rPr lang="ru-RU" sz="2000" b="1" dirty="0" smtClean="0">
                <a:latin typeface="Times New Roman" pitchFamily="18" charset="0"/>
                <a:cs typeface="Times New Roman" pitchFamily="18" charset="0"/>
              </a:rPr>
              <a:t>Стаж педагогической работы (по специальности) -  25 лет , общий трудовой стаж  - 25 лет, в данной должности –25 лет</a:t>
            </a:r>
            <a:r>
              <a:rPr lang="ru-RU" sz="2400" b="1" dirty="0" smtClean="0">
                <a:latin typeface="Times New Roman" pitchFamily="18" charset="0"/>
                <a:cs typeface="Times New Roman" pitchFamily="18" charset="0"/>
              </a:rPr>
              <a:t>.</a:t>
            </a:r>
          </a:p>
        </p:txBody>
      </p:sp>
      <p:pic>
        <p:nvPicPr>
          <p:cNvPr id="4" name="Picture 4" descr="14030065"/>
          <p:cNvPicPr>
            <a:picLocks noChangeAspect="1" noChangeArrowheads="1"/>
          </p:cNvPicPr>
          <p:nvPr/>
        </p:nvPicPr>
        <p:blipFill>
          <a:blip r:embed="rId2" cstate="print"/>
          <a:srcRect/>
          <a:stretch>
            <a:fillRect/>
          </a:stretch>
        </p:blipFill>
        <p:spPr bwMode="auto">
          <a:xfrm>
            <a:off x="5572132" y="3643314"/>
            <a:ext cx="2945558" cy="16589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p:cNvSpPr>
          <p:nvPr>
            <p:ph type="body" idx="1"/>
          </p:nvPr>
        </p:nvSpPr>
        <p:spPr>
          <a:xfrm>
            <a:off x="457200" y="404813"/>
            <a:ext cx="8229600" cy="5721350"/>
          </a:xfrm>
        </p:spPr>
        <p:txBody>
          <a:bodyPr/>
          <a:lstStyle/>
          <a:p>
            <a:pPr marL="609600" indent="-609600" algn="ctr">
              <a:lnSpc>
                <a:spcPct val="80000"/>
              </a:lnSpc>
              <a:buFont typeface="Arial" charset="0"/>
              <a:buNone/>
            </a:pPr>
            <a:r>
              <a:rPr lang="ru-RU" sz="1800" b="1" smtClean="0"/>
              <a:t>Участие во всероссийских профессиональных конкурсах, проводимых при поддержке органов исполнительной власти Российской Федерации:</a:t>
            </a:r>
            <a:endParaRPr lang="en-US" sz="1800" b="1" i="1" smtClean="0"/>
          </a:p>
          <a:p>
            <a:pPr marL="609600" indent="-609600">
              <a:lnSpc>
                <a:spcPct val="80000"/>
              </a:lnSpc>
            </a:pPr>
            <a:r>
              <a:rPr lang="en-US" sz="1800" i="1" smtClean="0"/>
              <a:t>I</a:t>
            </a:r>
            <a:r>
              <a:rPr lang="ru-RU" sz="1800" i="1" smtClean="0"/>
              <a:t> Международный Конкурс методических разработок «Моя педагогическая копилка» в рамках </a:t>
            </a:r>
            <a:r>
              <a:rPr lang="en-US" sz="1800" i="1" smtClean="0"/>
              <a:t>IV</a:t>
            </a:r>
            <a:r>
              <a:rPr lang="ru-RU" sz="1800" i="1" smtClean="0"/>
              <a:t> Фестиваля педагогического мастерства «Дистанционная волна».</a:t>
            </a:r>
            <a:r>
              <a:rPr lang="ru-RU" sz="1800" u="sng" smtClean="0"/>
              <a:t>Копия сертификата участника, октябрь 2012г.</a:t>
            </a:r>
            <a:endParaRPr lang="ru-RU" sz="1800" i="1" smtClean="0"/>
          </a:p>
          <a:p>
            <a:pPr marL="609600" indent="-609600">
              <a:lnSpc>
                <a:spcPct val="80000"/>
              </a:lnSpc>
            </a:pPr>
            <a:r>
              <a:rPr lang="ru-RU" sz="1800" i="1" smtClean="0"/>
              <a:t>Конкурс методических разработок «Творческая мастерская учителя» в рамках межрегиональной научно-практической конференции 2Школьное естественнонаучное образование: проблемы модернизации в контексте перехода на ФГОС».</a:t>
            </a:r>
            <a:r>
              <a:rPr lang="ru-RU" sz="1800" u="sng" smtClean="0"/>
              <a:t>Копия диплома </a:t>
            </a:r>
            <a:r>
              <a:rPr lang="en-US" sz="1800" u="sng" smtClean="0"/>
              <a:t>III</a:t>
            </a:r>
            <a:r>
              <a:rPr lang="ru-RU" sz="1800" u="sng" smtClean="0"/>
              <a:t> степени, апрель 2014г.</a:t>
            </a:r>
            <a:endParaRPr lang="ru-RU" sz="1800" i="1" smtClean="0"/>
          </a:p>
          <a:p>
            <a:pPr marL="609600" indent="-609600">
              <a:lnSpc>
                <a:spcPct val="80000"/>
              </a:lnSpc>
            </a:pPr>
            <a:r>
              <a:rPr lang="ru-RU" sz="1800" i="1" smtClean="0"/>
              <a:t>3.Всероссийский педагогический конкурс «Интегрированный урок».</a:t>
            </a:r>
            <a:r>
              <a:rPr lang="ru-RU" sz="1800" u="sng" smtClean="0"/>
              <a:t>Копия диплома, январь-март 2014г.</a:t>
            </a:r>
            <a:endParaRPr lang="ru-RU" sz="1800" smtClean="0"/>
          </a:p>
          <a:p>
            <a:pPr marL="609600" indent="-609600">
              <a:lnSpc>
                <a:spcPct val="80000"/>
              </a:lnSpc>
            </a:pPr>
            <a:r>
              <a:rPr lang="ru-RU" sz="1800" smtClean="0"/>
              <a:t>4. </a:t>
            </a:r>
            <a:r>
              <a:rPr lang="ru-RU" sz="1800" i="1" smtClean="0"/>
              <a:t>Всероссийский дистанционный конкурс «Урок+». </a:t>
            </a:r>
            <a:r>
              <a:rPr lang="ru-RU" sz="1800" u="sng" smtClean="0"/>
              <a:t>Копия диплома I степени победителя, январь 2014г</a:t>
            </a:r>
            <a:r>
              <a:rPr lang="ru-RU" sz="1800" smtClean="0"/>
              <a:t>.</a:t>
            </a:r>
          </a:p>
          <a:p>
            <a:pPr marL="609600" indent="-609600">
              <a:lnSpc>
                <a:spcPct val="80000"/>
              </a:lnSpc>
            </a:pPr>
            <a:r>
              <a:rPr lang="ru-RU" sz="1800" smtClean="0"/>
              <a:t>5. </a:t>
            </a:r>
            <a:r>
              <a:rPr lang="ru-RU" sz="1800" i="1" smtClean="0"/>
              <a:t>II Межрегиональный фестиваль науки и искусства «ЛиК». Секция «Педагогическая копилка: из опыта работы с талантливыми детьми». Тема работы: «Методическая разработка интегрированного урока</a:t>
            </a:r>
            <a:r>
              <a:rPr lang="ru-RU" sz="1800" smtClean="0"/>
              <a:t> «Физические свойства натурального камня». </a:t>
            </a:r>
            <a:r>
              <a:rPr lang="ru-RU" sz="1800" u="sng" smtClean="0"/>
              <a:t>Копия диплома I степени, 2014г.</a:t>
            </a:r>
            <a:endParaRPr lang="ru-RU" sz="1800" smtClean="0"/>
          </a:p>
          <a:p>
            <a:pPr marL="609600" indent="-609600">
              <a:lnSpc>
                <a:spcPct val="80000"/>
              </a:lnSpc>
            </a:pPr>
            <a:r>
              <a:rPr lang="ru-RU" sz="1800" smtClean="0"/>
              <a:t>6.</a:t>
            </a:r>
            <a:r>
              <a:rPr lang="ru-RU" sz="1800" i="1" smtClean="0"/>
              <a:t>Всероссийский открытый конкурс методических разработок по биологии и экологии «Растущий виноград» им.В.Ф. Зуева Минобрнауки России, номинация «Урок».</a:t>
            </a:r>
            <a:r>
              <a:rPr lang="ru-RU" sz="1800" u="sng" smtClean="0"/>
              <a:t>Копия диплома </a:t>
            </a:r>
            <a:r>
              <a:rPr lang="en-US" sz="1800" u="sng" smtClean="0"/>
              <a:t>III</a:t>
            </a:r>
            <a:r>
              <a:rPr lang="ru-RU" sz="1800" u="sng" smtClean="0"/>
              <a:t> степени, 2012г.</a:t>
            </a:r>
            <a:endParaRPr lang="ru-RU" sz="1800" smtClean="0"/>
          </a:p>
          <a:p>
            <a:pPr marL="609600" indent="-609600">
              <a:lnSpc>
                <a:spcPct val="80000"/>
              </a:lnSpc>
            </a:pPr>
            <a:r>
              <a:rPr lang="ru-RU" sz="1800" smtClean="0"/>
              <a:t>7.</a:t>
            </a:r>
            <a:r>
              <a:rPr lang="ru-RU" sz="1800" i="1" smtClean="0"/>
              <a:t>Всероссийский фестиваль «Открытый урок». Издательского дома «Первое сентября».</a:t>
            </a:r>
            <a:r>
              <a:rPr lang="ru-RU" sz="1800" u="sng" smtClean="0"/>
              <a:t>Копия диплома за предоставление своего педагогического опыта, 2012-2013г.</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ru-RU" sz="3200" b="1" dirty="0" smtClean="0">
                <a:latin typeface="Times New Roman" pitchFamily="18" charset="0"/>
                <a:cs typeface="Times New Roman" pitchFamily="18" charset="0"/>
              </a:rPr>
              <a:t>Положительная динамика качества знаний по физике </a:t>
            </a:r>
            <a:endParaRPr lang="ru-RU" sz="3200" dirty="0" smtClean="0">
              <a:latin typeface="Times New Roman" pitchFamily="18" charset="0"/>
              <a:cs typeface="Times New Roman" pitchFamily="18" charset="0"/>
            </a:endParaRPr>
          </a:p>
        </p:txBody>
      </p:sp>
      <p:sp>
        <p:nvSpPr>
          <p:cNvPr id="4" name="Содержимое 3"/>
          <p:cNvSpPr>
            <a:spLocks noGrp="1"/>
          </p:cNvSpPr>
          <p:nvPr>
            <p:ph idx="1"/>
          </p:nvPr>
        </p:nvSpPr>
        <p:spPr>
          <a:xfrm>
            <a:off x="457200" y="1357298"/>
            <a:ext cx="4043362" cy="4768865"/>
          </a:xfrm>
        </p:spPr>
        <p:txBody>
          <a:bodyPr/>
          <a:lstStyle/>
          <a:p>
            <a:pPr>
              <a:buNone/>
            </a:pPr>
            <a:r>
              <a:rPr lang="ru-RU" sz="2400" b="1" dirty="0" smtClean="0"/>
              <a:t>Качество знаний по физике 2012-13 учебный год</a:t>
            </a:r>
            <a:endParaRPr lang="ru-RU" sz="2400" dirty="0" smtClean="0"/>
          </a:p>
          <a:p>
            <a:endParaRPr lang="ru-RU" dirty="0"/>
          </a:p>
        </p:txBody>
      </p:sp>
      <p:graphicFrame>
        <p:nvGraphicFramePr>
          <p:cNvPr id="5" name="Диаграмма 4"/>
          <p:cNvGraphicFramePr/>
          <p:nvPr/>
        </p:nvGraphicFramePr>
        <p:xfrm>
          <a:off x="500034" y="2214554"/>
          <a:ext cx="3857653" cy="3429024"/>
        </p:xfrm>
        <a:graphic>
          <a:graphicData uri="http://schemas.openxmlformats.org/drawingml/2006/chart">
            <c:chart xmlns:c="http://schemas.openxmlformats.org/drawingml/2006/chart" xmlns:r="http://schemas.openxmlformats.org/officeDocument/2006/relationships" r:id="rId2"/>
          </a:graphicData>
        </a:graphic>
      </p:graphicFrame>
      <p:sp>
        <p:nvSpPr>
          <p:cNvPr id="1025" name="Rectangle 1"/>
          <p:cNvSpPr>
            <a:spLocks noChangeArrowheads="1"/>
          </p:cNvSpPr>
          <p:nvPr/>
        </p:nvSpPr>
        <p:spPr bwMode="auto">
          <a:xfrm>
            <a:off x="5357818" y="1046440"/>
            <a:ext cx="321471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Положительная динамика качества знаний по физике в  2013-14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уч</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 </a:t>
            </a: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Диаграмма 6"/>
          <p:cNvGraphicFramePr/>
          <p:nvPr/>
        </p:nvGraphicFramePr>
        <p:xfrm>
          <a:off x="5143504" y="1714488"/>
          <a:ext cx="3357586" cy="12858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nvGraphicFramePr>
        <p:xfrm>
          <a:off x="5214942" y="3071810"/>
          <a:ext cx="3286147" cy="12858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Диаграмма 13"/>
          <p:cNvGraphicFramePr/>
          <p:nvPr/>
        </p:nvGraphicFramePr>
        <p:xfrm>
          <a:off x="5000628" y="4214818"/>
          <a:ext cx="3571900" cy="142876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4714876" y="2071678"/>
            <a:ext cx="830701" cy="369332"/>
          </a:xfrm>
          <a:prstGeom prst="rect">
            <a:avLst/>
          </a:prstGeom>
          <a:noFill/>
        </p:spPr>
        <p:txBody>
          <a:bodyPr wrap="square" rtlCol="0">
            <a:spAutoFit/>
          </a:bodyPr>
          <a:lstStyle/>
          <a:p>
            <a:r>
              <a:rPr lang="ru-RU" dirty="0" smtClean="0"/>
              <a:t>11 а</a:t>
            </a:r>
            <a:endParaRPr lang="ru-RU" dirty="0"/>
          </a:p>
        </p:txBody>
      </p:sp>
      <p:sp>
        <p:nvSpPr>
          <p:cNvPr id="18" name="TextBox 17"/>
          <p:cNvSpPr txBox="1"/>
          <p:nvPr/>
        </p:nvSpPr>
        <p:spPr>
          <a:xfrm>
            <a:off x="4714876" y="3357562"/>
            <a:ext cx="783701" cy="369332"/>
          </a:xfrm>
          <a:prstGeom prst="rect">
            <a:avLst/>
          </a:prstGeom>
          <a:noFill/>
        </p:spPr>
        <p:txBody>
          <a:bodyPr wrap="square" rtlCol="0">
            <a:spAutoFit/>
          </a:bodyPr>
          <a:lstStyle/>
          <a:p>
            <a:r>
              <a:rPr lang="ru-RU" dirty="0" smtClean="0"/>
              <a:t>10а</a:t>
            </a:r>
            <a:endParaRPr lang="ru-RU" dirty="0"/>
          </a:p>
        </p:txBody>
      </p:sp>
      <p:sp>
        <p:nvSpPr>
          <p:cNvPr id="19" name="TextBox 18"/>
          <p:cNvSpPr txBox="1"/>
          <p:nvPr/>
        </p:nvSpPr>
        <p:spPr>
          <a:xfrm>
            <a:off x="4786314" y="4643446"/>
            <a:ext cx="512584" cy="369332"/>
          </a:xfrm>
          <a:prstGeom prst="rect">
            <a:avLst/>
          </a:prstGeom>
          <a:noFill/>
        </p:spPr>
        <p:txBody>
          <a:bodyPr wrap="square" rtlCol="0">
            <a:spAutoFit/>
          </a:bodyPr>
          <a:lstStyle/>
          <a:p>
            <a:r>
              <a:rPr lang="ru-RU" dirty="0" smtClean="0"/>
              <a:t>9а</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latin typeface="Times New Roman" pitchFamily="18" charset="0"/>
                <a:cs typeface="Times New Roman" pitchFamily="18" charset="0"/>
              </a:rPr>
              <a:t>Положительная динамика качества знаний по физике </a:t>
            </a:r>
            <a:endParaRPr lang="ru-RU" sz="3200" dirty="0"/>
          </a:p>
        </p:txBody>
      </p:sp>
      <p:sp>
        <p:nvSpPr>
          <p:cNvPr id="3" name="Содержимое 2"/>
          <p:cNvSpPr>
            <a:spLocks noGrp="1"/>
          </p:cNvSpPr>
          <p:nvPr>
            <p:ph idx="1"/>
          </p:nvPr>
        </p:nvSpPr>
        <p:spPr/>
        <p:txBody>
          <a:bodyPr/>
          <a:lstStyle/>
          <a:p>
            <a:pPr lvl="0">
              <a:buNone/>
            </a:pPr>
            <a:r>
              <a:rPr lang="ru-RU" sz="2000" b="1" dirty="0" smtClean="0">
                <a:latin typeface="Times New Roman" pitchFamily="18" charset="0"/>
                <a:ea typeface="Times New Roman" pitchFamily="18" charset="0"/>
                <a:cs typeface="Times New Roman" pitchFamily="18" charset="0"/>
              </a:rPr>
              <a:t>Положительная динамика качества знаний по физике в  2013-14 </a:t>
            </a:r>
            <a:r>
              <a:rPr lang="ru-RU" sz="2000" b="1" dirty="0" err="1" smtClean="0">
                <a:latin typeface="Times New Roman" pitchFamily="18" charset="0"/>
                <a:ea typeface="Times New Roman" pitchFamily="18" charset="0"/>
                <a:cs typeface="Times New Roman" pitchFamily="18" charset="0"/>
              </a:rPr>
              <a:t>уч</a:t>
            </a:r>
            <a:r>
              <a:rPr lang="ru-RU" sz="2000" b="1" dirty="0" smtClean="0">
                <a:latin typeface="Times New Roman" pitchFamily="18" charset="0"/>
                <a:ea typeface="Times New Roman" pitchFamily="18" charset="0"/>
                <a:cs typeface="Times New Roman" pitchFamily="18" charset="0"/>
              </a:rPr>
              <a:t>. г. </a:t>
            </a:r>
          </a:p>
          <a:p>
            <a:pPr>
              <a:buNone/>
            </a:pPr>
            <a:endParaRPr lang="ru-RU" dirty="0"/>
          </a:p>
        </p:txBody>
      </p:sp>
      <p:graphicFrame>
        <p:nvGraphicFramePr>
          <p:cNvPr id="4" name="Диаграмма 3"/>
          <p:cNvGraphicFramePr/>
          <p:nvPr/>
        </p:nvGraphicFramePr>
        <p:xfrm>
          <a:off x="571473" y="2786057"/>
          <a:ext cx="3714776" cy="14287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nvGraphicFramePr>
        <p:xfrm>
          <a:off x="571473" y="4357694"/>
          <a:ext cx="3429024" cy="1428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nvGraphicFramePr>
        <p:xfrm>
          <a:off x="4714876" y="2500306"/>
          <a:ext cx="3571900" cy="16430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p:nvPr/>
        </p:nvGraphicFramePr>
        <p:xfrm>
          <a:off x="5072066" y="4429132"/>
          <a:ext cx="3214710" cy="142876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4857752" y="4143380"/>
            <a:ext cx="470483" cy="369332"/>
          </a:xfrm>
          <a:prstGeom prst="rect">
            <a:avLst/>
          </a:prstGeom>
          <a:noFill/>
        </p:spPr>
        <p:txBody>
          <a:bodyPr wrap="square" rtlCol="0">
            <a:spAutoFit/>
          </a:bodyPr>
          <a:lstStyle/>
          <a:p>
            <a:r>
              <a:rPr lang="ru-RU" dirty="0" smtClean="0"/>
              <a:t>8б</a:t>
            </a:r>
            <a:endParaRPr lang="ru-RU" dirty="0"/>
          </a:p>
        </p:txBody>
      </p:sp>
      <p:sp>
        <p:nvSpPr>
          <p:cNvPr id="9" name="TextBox 8"/>
          <p:cNvSpPr txBox="1"/>
          <p:nvPr/>
        </p:nvSpPr>
        <p:spPr>
          <a:xfrm>
            <a:off x="4714876" y="2214555"/>
            <a:ext cx="785818" cy="369332"/>
          </a:xfrm>
          <a:prstGeom prst="rect">
            <a:avLst/>
          </a:prstGeom>
          <a:noFill/>
        </p:spPr>
        <p:txBody>
          <a:bodyPr wrap="square" rtlCol="0">
            <a:spAutoFit/>
          </a:bodyPr>
          <a:lstStyle/>
          <a:p>
            <a:r>
              <a:rPr lang="ru-RU" dirty="0" smtClean="0"/>
              <a:t>8а</a:t>
            </a:r>
            <a:endParaRPr lang="ru-RU" dirty="0"/>
          </a:p>
        </p:txBody>
      </p:sp>
      <p:sp>
        <p:nvSpPr>
          <p:cNvPr id="10" name="TextBox 9"/>
          <p:cNvSpPr txBox="1"/>
          <p:nvPr/>
        </p:nvSpPr>
        <p:spPr>
          <a:xfrm>
            <a:off x="571472" y="2357430"/>
            <a:ext cx="441146" cy="369332"/>
          </a:xfrm>
          <a:prstGeom prst="rect">
            <a:avLst/>
          </a:prstGeom>
          <a:noFill/>
        </p:spPr>
        <p:txBody>
          <a:bodyPr wrap="none" rtlCol="0">
            <a:spAutoFit/>
          </a:bodyPr>
          <a:lstStyle/>
          <a:p>
            <a:r>
              <a:rPr lang="ru-RU" dirty="0" smtClean="0"/>
              <a:t>9а</a:t>
            </a:r>
            <a:endParaRPr lang="ru-RU" dirty="0"/>
          </a:p>
        </p:txBody>
      </p:sp>
      <p:sp>
        <p:nvSpPr>
          <p:cNvPr id="11" name="TextBox 10"/>
          <p:cNvSpPr txBox="1"/>
          <p:nvPr/>
        </p:nvSpPr>
        <p:spPr>
          <a:xfrm>
            <a:off x="500034" y="4143380"/>
            <a:ext cx="515790" cy="369332"/>
          </a:xfrm>
          <a:prstGeom prst="rect">
            <a:avLst/>
          </a:prstGeom>
          <a:noFill/>
        </p:spPr>
        <p:txBody>
          <a:bodyPr wrap="square" rtlCol="0">
            <a:spAutoFit/>
          </a:bodyPr>
          <a:lstStyle/>
          <a:p>
            <a:r>
              <a:rPr lang="ru-RU" dirty="0" smtClean="0"/>
              <a:t>9б</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4043362" cy="1131910"/>
          </a:xfrm>
        </p:spPr>
        <p:txBody>
          <a:bodyPr/>
          <a:lstStyle/>
          <a:p>
            <a:r>
              <a:rPr lang="ru-RU" sz="2400" b="1" dirty="0" smtClean="0">
                <a:latin typeface="Times New Roman" pitchFamily="18" charset="0"/>
                <a:cs typeface="Times New Roman" pitchFamily="18" charset="0"/>
              </a:rPr>
              <a:t>Результаты государственной итоговой аттестации</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ЕГЭ-2014г</a:t>
            </a:r>
            <a:endParaRPr lang="ru-RU" sz="2400"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28596" y="2071678"/>
          <a:ext cx="4000528" cy="4000528"/>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4929190" y="357166"/>
            <a:ext cx="3643338" cy="4524315"/>
          </a:xfrm>
          <a:prstGeom prst="rect">
            <a:avLst/>
          </a:prstGeom>
        </p:spPr>
        <p:txBody>
          <a:bodyPr wrap="square">
            <a:spAutoFit/>
          </a:bodyPr>
          <a:lstStyle/>
          <a:p>
            <a:pPr algn="ctr"/>
            <a:r>
              <a:rPr lang="ru-RU" b="1" dirty="0" smtClean="0">
                <a:latin typeface="Times New Roman" pitchFamily="18" charset="0"/>
                <a:cs typeface="Times New Roman" pitchFamily="18" charset="0"/>
              </a:rPr>
              <a:t>Результаты государственной итоговой аттестации</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ЕГЭ-2013г</a:t>
            </a:r>
          </a:p>
          <a:p>
            <a:pPr algn="ct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p>
            <a:pPr algn="ctr"/>
            <a:endParaRPr lang="ru-RU" dirty="0"/>
          </a:p>
        </p:txBody>
      </p:sp>
      <p:graphicFrame>
        <p:nvGraphicFramePr>
          <p:cNvPr id="7" name="Диаграмма 6"/>
          <p:cNvGraphicFramePr/>
          <p:nvPr/>
        </p:nvGraphicFramePr>
        <p:xfrm>
          <a:off x="5214942" y="1357298"/>
          <a:ext cx="4286248" cy="2071702"/>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4929190" y="3214686"/>
            <a:ext cx="3571900" cy="1200329"/>
          </a:xfrm>
          <a:prstGeom prst="rect">
            <a:avLst/>
          </a:prstGeom>
        </p:spPr>
        <p:txBody>
          <a:bodyPr wrap="square">
            <a:spAutoFit/>
          </a:bodyPr>
          <a:lstStyle/>
          <a:p>
            <a:pPr algn="ctr"/>
            <a:r>
              <a:rPr lang="ru-RU" b="1" dirty="0" smtClean="0">
                <a:latin typeface="Times New Roman" pitchFamily="18" charset="0"/>
                <a:cs typeface="Times New Roman" pitchFamily="18" charset="0"/>
              </a:rPr>
              <a:t>Результаты государственной итоговой аттестации</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ЕГЭ-2012г</a:t>
            </a:r>
          </a:p>
          <a:p>
            <a:pPr algn="ctr"/>
            <a:endParaRPr lang="ru-RU" b="1" dirty="0" smtClean="0">
              <a:latin typeface="Times New Roman" pitchFamily="18" charset="0"/>
              <a:cs typeface="Times New Roman" pitchFamily="18" charset="0"/>
            </a:endParaRPr>
          </a:p>
        </p:txBody>
      </p:sp>
      <p:graphicFrame>
        <p:nvGraphicFramePr>
          <p:cNvPr id="9" name="Диаграмма 8"/>
          <p:cNvGraphicFramePr/>
          <p:nvPr/>
        </p:nvGraphicFramePr>
        <p:xfrm>
          <a:off x="4143372" y="3643314"/>
          <a:ext cx="4429156" cy="307183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ru-RU" sz="3200" b="1" dirty="0" smtClean="0"/>
              <a:t>Повышение квалификации педагога</a:t>
            </a:r>
            <a:br>
              <a:rPr lang="ru-RU" sz="3200" b="1" dirty="0" smtClean="0"/>
            </a:br>
            <a:r>
              <a:rPr lang="ru-RU" sz="3200" b="1" dirty="0" smtClean="0"/>
              <a:t>2012г-2015г</a:t>
            </a:r>
          </a:p>
        </p:txBody>
      </p:sp>
      <p:sp>
        <p:nvSpPr>
          <p:cNvPr id="23555" name="Rectangle 3"/>
          <p:cNvSpPr>
            <a:spLocks noGrp="1"/>
          </p:cNvSpPr>
          <p:nvPr>
            <p:ph type="body" idx="1"/>
          </p:nvPr>
        </p:nvSpPr>
        <p:spPr>
          <a:xfrm>
            <a:off x="457200" y="1357298"/>
            <a:ext cx="8229600" cy="4768865"/>
          </a:xfrm>
        </p:spPr>
        <p:txBody>
          <a:bodyPr/>
          <a:lstStyle/>
          <a:p>
            <a:endParaRPr lang="ru-RU" dirty="0" smtClean="0"/>
          </a:p>
        </p:txBody>
      </p:sp>
      <p:pic>
        <p:nvPicPr>
          <p:cNvPr id="1028" name="Picture 4" descr="C:\Documents and Settings\Владелец\Рабочий стол\Scan10221.jpg"/>
          <p:cNvPicPr>
            <a:picLocks noChangeAspect="1" noChangeArrowheads="1"/>
          </p:cNvPicPr>
          <p:nvPr/>
        </p:nvPicPr>
        <p:blipFill>
          <a:blip r:embed="rId2" cstate="print"/>
          <a:srcRect/>
          <a:stretch>
            <a:fillRect/>
          </a:stretch>
        </p:blipFill>
        <p:spPr bwMode="auto">
          <a:xfrm rot="16200000">
            <a:off x="674478" y="1254292"/>
            <a:ext cx="1346372" cy="1838136"/>
          </a:xfrm>
          <a:prstGeom prst="rect">
            <a:avLst/>
          </a:prstGeom>
          <a:noFill/>
        </p:spPr>
      </p:pic>
      <p:pic>
        <p:nvPicPr>
          <p:cNvPr id="1029" name="Picture 5" descr="C:\Documents and Settings\Владелец\Мои документы\Мои рисунки\2015-04-30\Scan10221.jpg"/>
          <p:cNvPicPr>
            <a:picLocks noChangeAspect="1" noChangeArrowheads="1"/>
          </p:cNvPicPr>
          <p:nvPr/>
        </p:nvPicPr>
        <p:blipFill>
          <a:blip r:embed="rId3" cstate="print"/>
          <a:srcRect/>
          <a:stretch>
            <a:fillRect/>
          </a:stretch>
        </p:blipFill>
        <p:spPr bwMode="auto">
          <a:xfrm rot="16200000">
            <a:off x="659968" y="2697562"/>
            <a:ext cx="1357322" cy="1820065"/>
          </a:xfrm>
          <a:prstGeom prst="rect">
            <a:avLst/>
          </a:prstGeom>
          <a:noFill/>
        </p:spPr>
      </p:pic>
      <p:pic>
        <p:nvPicPr>
          <p:cNvPr id="1030" name="Picture 6" descr="C:\Documents and Settings\Владелец\Мои документы\Мои рисунки\2015-04-30\Scan10222.jpg"/>
          <p:cNvPicPr>
            <a:picLocks noChangeAspect="1" noChangeArrowheads="1"/>
          </p:cNvPicPr>
          <p:nvPr/>
        </p:nvPicPr>
        <p:blipFill>
          <a:blip r:embed="rId4" cstate="print"/>
          <a:srcRect/>
          <a:stretch>
            <a:fillRect/>
          </a:stretch>
        </p:blipFill>
        <p:spPr bwMode="auto">
          <a:xfrm rot="16200000">
            <a:off x="2599832" y="1257764"/>
            <a:ext cx="1357323" cy="1842142"/>
          </a:xfrm>
          <a:prstGeom prst="rect">
            <a:avLst/>
          </a:prstGeom>
          <a:noFill/>
        </p:spPr>
      </p:pic>
      <p:pic>
        <p:nvPicPr>
          <p:cNvPr id="1031" name="Picture 7" descr="C:\Documents and Settings\Владелец\Мои документы\Мои рисунки\2015-04-30\Scan10220.jpg"/>
          <p:cNvPicPr>
            <a:picLocks noChangeAspect="1" noChangeArrowheads="1"/>
          </p:cNvPicPr>
          <p:nvPr/>
        </p:nvPicPr>
        <p:blipFill>
          <a:blip r:embed="rId5" cstate="print"/>
          <a:srcRect/>
          <a:stretch>
            <a:fillRect/>
          </a:stretch>
        </p:blipFill>
        <p:spPr bwMode="auto">
          <a:xfrm rot="10800000">
            <a:off x="2285984" y="4500570"/>
            <a:ext cx="1673690" cy="1094680"/>
          </a:xfrm>
          <a:prstGeom prst="rect">
            <a:avLst/>
          </a:prstGeom>
          <a:noFill/>
        </p:spPr>
      </p:pic>
      <p:pic>
        <p:nvPicPr>
          <p:cNvPr id="1032" name="Picture 8" descr="C:\Documents and Settings\Владелец\Мои документы\Мои рисунки\2015-04-30\Scan10219.JPG"/>
          <p:cNvPicPr>
            <a:picLocks noChangeAspect="1" noChangeArrowheads="1"/>
          </p:cNvPicPr>
          <p:nvPr/>
        </p:nvPicPr>
        <p:blipFill>
          <a:blip r:embed="rId6" cstate="print"/>
          <a:srcRect/>
          <a:stretch>
            <a:fillRect/>
          </a:stretch>
        </p:blipFill>
        <p:spPr bwMode="auto">
          <a:xfrm rot="10800000">
            <a:off x="500034" y="4500569"/>
            <a:ext cx="1560525" cy="1102281"/>
          </a:xfrm>
          <a:prstGeom prst="rect">
            <a:avLst/>
          </a:prstGeom>
          <a:noFill/>
        </p:spPr>
      </p:pic>
      <p:pic>
        <p:nvPicPr>
          <p:cNvPr id="1033" name="Picture 9" descr="C:\Documents and Settings\Владелец\Мои документы\Мои рисунки\2015-04-30\Scan10223.jpg"/>
          <p:cNvPicPr>
            <a:picLocks noChangeAspect="1" noChangeArrowheads="1"/>
          </p:cNvPicPr>
          <p:nvPr/>
        </p:nvPicPr>
        <p:blipFill>
          <a:blip r:embed="rId7" cstate="print"/>
          <a:srcRect/>
          <a:stretch>
            <a:fillRect/>
          </a:stretch>
        </p:blipFill>
        <p:spPr bwMode="auto">
          <a:xfrm rot="16200000">
            <a:off x="2663972" y="2765262"/>
            <a:ext cx="1315729" cy="1785950"/>
          </a:xfrm>
          <a:prstGeom prst="rect">
            <a:avLst/>
          </a:prstGeom>
          <a:noFill/>
        </p:spPr>
      </p:pic>
      <p:pic>
        <p:nvPicPr>
          <p:cNvPr id="1034" name="Picture 10" descr="C:\Documents and Settings\Владелец\Мои документы\Мои рисунки\2015-04-30\Scan10224.jpg"/>
          <p:cNvPicPr>
            <a:picLocks noChangeAspect="1" noChangeArrowheads="1"/>
          </p:cNvPicPr>
          <p:nvPr/>
        </p:nvPicPr>
        <p:blipFill>
          <a:blip r:embed="rId8" cstate="print"/>
          <a:srcRect/>
          <a:stretch>
            <a:fillRect/>
          </a:stretch>
        </p:blipFill>
        <p:spPr bwMode="auto">
          <a:xfrm rot="10800000">
            <a:off x="7215206" y="4357694"/>
            <a:ext cx="1214446" cy="1665883"/>
          </a:xfrm>
          <a:prstGeom prst="rect">
            <a:avLst/>
          </a:prstGeom>
          <a:noFill/>
        </p:spPr>
      </p:pic>
      <p:pic>
        <p:nvPicPr>
          <p:cNvPr id="1035" name="Picture 11" descr="C:\Documents and Settings\Владелец\Мои документы\Мои рисунки\2015-04-30\Scan10225.jpg"/>
          <p:cNvPicPr>
            <a:picLocks noChangeAspect="1" noChangeArrowheads="1"/>
          </p:cNvPicPr>
          <p:nvPr/>
        </p:nvPicPr>
        <p:blipFill>
          <a:blip r:embed="rId9" cstate="print"/>
          <a:srcRect/>
          <a:stretch>
            <a:fillRect/>
          </a:stretch>
        </p:blipFill>
        <p:spPr bwMode="auto">
          <a:xfrm rot="10800000">
            <a:off x="7000892" y="1142984"/>
            <a:ext cx="1277816" cy="1714512"/>
          </a:xfrm>
          <a:prstGeom prst="rect">
            <a:avLst/>
          </a:prstGeom>
          <a:noFill/>
        </p:spPr>
      </p:pic>
      <p:pic>
        <p:nvPicPr>
          <p:cNvPr id="1039" name="Picture 15" descr="C:\Documents and Settings\Владелец\Мои документы\Мои рисунки\2015-04-30\Scan10227.jpg"/>
          <p:cNvPicPr>
            <a:picLocks noChangeAspect="1" noChangeArrowheads="1"/>
          </p:cNvPicPr>
          <p:nvPr/>
        </p:nvPicPr>
        <p:blipFill>
          <a:blip r:embed="rId10" cstate="print"/>
          <a:srcRect/>
          <a:stretch>
            <a:fillRect/>
          </a:stretch>
        </p:blipFill>
        <p:spPr bwMode="auto">
          <a:xfrm rot="16200000">
            <a:off x="5077386" y="2637862"/>
            <a:ext cx="1418122" cy="2000266"/>
          </a:xfrm>
          <a:prstGeom prst="rect">
            <a:avLst/>
          </a:prstGeom>
          <a:noFill/>
        </p:spPr>
      </p:pic>
      <p:pic>
        <p:nvPicPr>
          <p:cNvPr id="1040" name="Picture 16" descr="C:\Documents and Settings\Владелец\Мои документы\Мои рисунки\2015-04-30\Scan10227.jpg"/>
          <p:cNvPicPr>
            <a:picLocks noChangeAspect="1" noChangeArrowheads="1"/>
          </p:cNvPicPr>
          <p:nvPr/>
        </p:nvPicPr>
        <p:blipFill>
          <a:blip r:embed="rId11" cstate="print"/>
          <a:srcRect/>
          <a:stretch>
            <a:fillRect/>
          </a:stretch>
        </p:blipFill>
        <p:spPr bwMode="auto">
          <a:xfrm rot="16200000">
            <a:off x="5088505" y="4198379"/>
            <a:ext cx="1472291" cy="2076672"/>
          </a:xfrm>
          <a:prstGeom prst="rect">
            <a:avLst/>
          </a:prstGeom>
          <a:noFill/>
        </p:spPr>
      </p:pic>
      <p:pic>
        <p:nvPicPr>
          <p:cNvPr id="1042" name="Picture 18" descr="C:\Documents and Settings\Владелец\Мои документы\Мои рисунки\2015-04-30\Scan10230.jpg"/>
          <p:cNvPicPr>
            <a:picLocks noChangeAspect="1" noChangeArrowheads="1"/>
          </p:cNvPicPr>
          <p:nvPr/>
        </p:nvPicPr>
        <p:blipFill>
          <a:blip r:embed="rId12" cstate="print"/>
          <a:srcRect/>
          <a:stretch>
            <a:fillRect/>
          </a:stretch>
        </p:blipFill>
        <p:spPr bwMode="auto">
          <a:xfrm rot="16200000">
            <a:off x="4962053" y="1110121"/>
            <a:ext cx="1505911" cy="2000265"/>
          </a:xfrm>
          <a:prstGeom prst="rect">
            <a:avLst/>
          </a:prstGeom>
          <a:noFill/>
        </p:spPr>
      </p:pic>
      <p:pic>
        <p:nvPicPr>
          <p:cNvPr id="1038" name="Picture 14" descr="C:\Documents and Settings\Владелец\Мои документы\Мои рисунки\2015-04-30\Scan10226.jpg"/>
          <p:cNvPicPr>
            <a:picLocks noChangeAspect="1" noChangeArrowheads="1"/>
          </p:cNvPicPr>
          <p:nvPr/>
        </p:nvPicPr>
        <p:blipFill>
          <a:blip r:embed="rId13" cstate="print"/>
          <a:srcRect/>
          <a:stretch>
            <a:fillRect/>
          </a:stretch>
        </p:blipFill>
        <p:spPr bwMode="auto">
          <a:xfrm rot="16200000">
            <a:off x="7088781" y="2670301"/>
            <a:ext cx="1325978" cy="18432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654032"/>
          </a:xfrm>
        </p:spPr>
        <p:txBody>
          <a:bodyPr/>
          <a:lstStyle/>
          <a:p>
            <a:r>
              <a:rPr lang="ru-RU" sz="2800" b="1" dirty="0" smtClean="0">
                <a:latin typeface="Times New Roman" pitchFamily="18" charset="0"/>
                <a:cs typeface="Times New Roman" pitchFamily="18" charset="0"/>
              </a:rPr>
              <a:t>Сотрудничество с другими организациями:</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571472" y="928670"/>
            <a:ext cx="8115328" cy="5429288"/>
          </a:xfrm>
        </p:spPr>
        <p:txBody>
          <a:bodyPr/>
          <a:lstStyle/>
          <a:p>
            <a:pPr>
              <a:buNone/>
            </a:pPr>
            <a:r>
              <a:rPr lang="en-US" sz="2400" b="1" dirty="0" smtClean="0"/>
              <a:t>I</a:t>
            </a:r>
            <a:r>
              <a:rPr lang="en-US" sz="1200" dirty="0" smtClean="0"/>
              <a:t>.</a:t>
            </a:r>
            <a:r>
              <a:rPr lang="ru-RU" sz="1200" dirty="0" smtClean="0"/>
              <a:t> </a:t>
            </a:r>
            <a:r>
              <a:rPr lang="ru-RU" sz="1200" b="1" cap="all" dirty="0" smtClean="0">
                <a:solidFill>
                  <a:srgbClr val="FF0000"/>
                </a:solidFill>
                <a:latin typeface="Times New Roman" pitchFamily="18" charset="0"/>
                <a:cs typeface="Times New Roman" pitchFamily="18" charset="0"/>
              </a:rPr>
              <a:t>Договор  </a:t>
            </a:r>
            <a:r>
              <a:rPr lang="ru-RU" sz="1200" b="1" dirty="0" smtClean="0">
                <a:solidFill>
                  <a:srgbClr val="FF0000"/>
                </a:solidFill>
                <a:latin typeface="Times New Roman" pitchFamily="18" charset="0"/>
                <a:cs typeface="Times New Roman" pitchFamily="18" charset="0"/>
              </a:rPr>
              <a:t>о совместной образовательной, научно-исследовательской и опытно-экспериментально деятельности                                                                                          </a:t>
            </a:r>
            <a:r>
              <a:rPr lang="ru-RU" sz="1200" b="1" dirty="0" smtClean="0">
                <a:latin typeface="Times New Roman" pitchFamily="18" charset="0"/>
                <a:cs typeface="Times New Roman" pitchFamily="18" charset="0"/>
              </a:rPr>
              <a:t>г. Волгоград                        «01» сентября 2014 г. </a:t>
            </a:r>
            <a:endParaRPr lang="ru-RU" sz="1200" dirty="0" smtClean="0">
              <a:solidFill>
                <a:srgbClr val="FF0000"/>
              </a:solidFill>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Федеральное государственное бюджетное образовательное учреждение высшего профессионального образования </a:t>
            </a:r>
            <a:r>
              <a:rPr lang="ru-RU" sz="1400" b="1" dirty="0" smtClean="0">
                <a:solidFill>
                  <a:srgbClr val="FF0000"/>
                </a:solidFill>
                <a:latin typeface="Times New Roman" pitchFamily="18" charset="0"/>
                <a:cs typeface="Times New Roman" pitchFamily="18" charset="0"/>
              </a:rPr>
              <a:t>«Волгоградский государственный социально-педагогический университет</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на</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основании</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лицензии серия ААА № 001696, регистрационный № 1628, выданной Федеральной службой по надзору в сфере образования и науки бессрочно, и свидетельства о государственной аккредитации серия ВВ № 001304, регистрационный № 1290, выданного Федеральной службой по надзору в сфере образования и науки на срок с 23.12.2011 г. до 23.12.2017 г., в лице</a:t>
            </a:r>
            <a:r>
              <a:rPr lang="ru-RU" sz="1400" b="1" dirty="0" smtClean="0">
                <a:latin typeface="Times New Roman" pitchFamily="18" charset="0"/>
                <a:cs typeface="Times New Roman" pitchFamily="18" charset="0"/>
              </a:rPr>
              <a:t> ректора Сергеева Н.К., </a:t>
            </a:r>
            <a:r>
              <a:rPr lang="ru-RU" sz="1400" dirty="0" smtClean="0">
                <a:latin typeface="Times New Roman" pitchFamily="18" charset="0"/>
                <a:cs typeface="Times New Roman" pitchFamily="18" charset="0"/>
              </a:rPr>
              <a:t>действующего на основании Устава, с одной стороны, и </a:t>
            </a:r>
            <a:r>
              <a:rPr lang="ru-RU" sz="1400" b="1" dirty="0" smtClean="0">
                <a:solidFill>
                  <a:srgbClr val="FF0000"/>
                </a:solidFill>
                <a:latin typeface="Times New Roman" pitchFamily="18" charset="0"/>
                <a:cs typeface="Times New Roman" pitchFamily="18" charset="0"/>
              </a:rPr>
              <a:t>Муниципальное образовательное учреждение средняя общеобразовательная школа №6 Центрального района г. Волгограда</a:t>
            </a:r>
            <a:r>
              <a:rPr lang="ru-RU" sz="1400" dirty="0" smtClean="0">
                <a:latin typeface="Times New Roman" pitchFamily="18" charset="0"/>
                <a:cs typeface="Times New Roman" pitchFamily="18" charset="0"/>
              </a:rPr>
              <a:t> в лице </a:t>
            </a:r>
            <a:r>
              <a:rPr lang="ru-RU" sz="1400" b="1" dirty="0" smtClean="0">
                <a:latin typeface="Times New Roman" pitchFamily="18" charset="0"/>
                <a:cs typeface="Times New Roman" pitchFamily="18" charset="0"/>
              </a:rPr>
              <a:t>директора</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 Гавриловой А.Ю.,</a:t>
            </a:r>
            <a:r>
              <a:rPr lang="ru-RU" sz="1400" b="1" baseline="300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с другой стороны, заключили настоящий договор о нижеследующем:</a:t>
            </a:r>
          </a:p>
          <a:p>
            <a:pPr>
              <a:buNone/>
            </a:pPr>
            <a:r>
              <a:rPr lang="ru-RU" sz="1400" b="1" dirty="0" smtClean="0">
                <a:latin typeface="Times New Roman" pitchFamily="18" charset="0"/>
                <a:cs typeface="Times New Roman" pitchFamily="18" charset="0"/>
              </a:rPr>
              <a:t> Предмет договора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Стороны ФГБОУ ВПО «Волгоградский государственный социально-педагогический университет» (далее «Университет») и</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МОУ СОШ №6 (далее «Учреждение») принимают на себя обязательства по совместной образовательной, научно-исследовательской и опытно-экспериментальной деятельности в рамках приоритетного национального проекта «Образование», в целях разработки, поиска, освоения и использования на базе Учреждения нововведений по совершенствованию образовательного процесса. Для достижения этих целей стороны обязуются совместно и согласованно совершать необходимые фактические и юридические действия.</a:t>
            </a:r>
          </a:p>
          <a:p>
            <a:pPr marL="342900" lvl="1" indent="-342900">
              <a:buNone/>
            </a:pPr>
            <a:r>
              <a:rPr lang="ru-RU" sz="1400" dirty="0" smtClean="0">
                <a:solidFill>
                  <a:srgbClr val="FF0000"/>
                </a:solidFill>
                <a:latin typeface="Times New Roman" pitchFamily="18" charset="0"/>
                <a:cs typeface="Times New Roman" pitchFamily="18" charset="0"/>
              </a:rPr>
              <a:t>Ответственными исполнителями по настоящему договору являются</a:t>
            </a:r>
            <a:r>
              <a:rPr lang="ru-RU" sz="1400" dirty="0" smtClean="0">
                <a:latin typeface="Times New Roman" pitchFamily="18" charset="0"/>
                <a:cs typeface="Times New Roman" pitchFamily="18" charset="0"/>
              </a:rPr>
              <a:t>: от Университета — </a:t>
            </a:r>
            <a:r>
              <a:rPr lang="ru-RU" sz="1400" b="1" dirty="0" smtClean="0">
                <a:latin typeface="Times New Roman" pitchFamily="18" charset="0"/>
                <a:cs typeface="Times New Roman" pitchFamily="18" charset="0"/>
              </a:rPr>
              <a:t>Полях Н.Ф., </a:t>
            </a:r>
            <a:r>
              <a:rPr lang="ru-RU" sz="1400" dirty="0" smtClean="0">
                <a:latin typeface="Times New Roman" pitchFamily="18" charset="0"/>
                <a:cs typeface="Times New Roman" pitchFamily="18" charset="0"/>
              </a:rPr>
              <a:t>доцент кафедры теории методики обучения физике и информатике (тел.: (8442) 60-28-82), от Учреждения — </a:t>
            </a:r>
            <a:r>
              <a:rPr lang="ru-RU" sz="1400" b="1" dirty="0" err="1" smtClean="0">
                <a:solidFill>
                  <a:srgbClr val="FF0000"/>
                </a:solidFill>
                <a:latin typeface="Times New Roman" pitchFamily="18" charset="0"/>
                <a:cs typeface="Times New Roman" pitchFamily="18" charset="0"/>
              </a:rPr>
              <a:t>Коннова</a:t>
            </a:r>
            <a:r>
              <a:rPr lang="ru-RU" sz="1400" b="1" dirty="0" smtClean="0">
                <a:solidFill>
                  <a:srgbClr val="FF0000"/>
                </a:solidFill>
                <a:latin typeface="Times New Roman" pitchFamily="18" charset="0"/>
                <a:cs typeface="Times New Roman" pitchFamily="18" charset="0"/>
              </a:rPr>
              <a:t> О.В., куратор профильного обучения (тел.:8-937-533-37-86).</a:t>
            </a:r>
            <a:endParaRPr lang="ru-RU" sz="1400" dirty="0" smtClean="0">
              <a:solidFill>
                <a:srgbClr val="FF0000"/>
              </a:solidFill>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r>
              <a:rPr lang="ru-RU" dirty="0" smtClean="0"/>
              <a:t>     Итоги сотрудничества с ВГСПУ:</a:t>
            </a:r>
            <a:endParaRPr lang="ru-RU" dirty="0"/>
          </a:p>
        </p:txBody>
      </p:sp>
      <p:sp>
        <p:nvSpPr>
          <p:cNvPr id="3" name="Содержимое 2"/>
          <p:cNvSpPr>
            <a:spLocks noGrp="1"/>
          </p:cNvSpPr>
          <p:nvPr>
            <p:ph idx="1"/>
          </p:nvPr>
        </p:nvSpPr>
        <p:spPr>
          <a:xfrm>
            <a:off x="0" y="785794"/>
            <a:ext cx="4786314" cy="5786477"/>
          </a:xfrm>
        </p:spPr>
        <p:txBody>
          <a:bodyPr/>
          <a:lstStyle/>
          <a:p>
            <a:pPr algn="just">
              <a:buNone/>
            </a:pPr>
            <a:r>
              <a:rPr lang="ru-RU" dirty="0" smtClean="0"/>
              <a:t>            </a:t>
            </a:r>
            <a:r>
              <a:rPr lang="ru-RU" sz="1600" dirty="0" smtClean="0">
                <a:latin typeface="Times New Roman" pitchFamily="18" charset="0"/>
                <a:cs typeface="Times New Roman" pitchFamily="18" charset="0"/>
              </a:rPr>
              <a:t>ВГСПУ</a:t>
            </a:r>
            <a:r>
              <a:rPr lang="ru-RU" dirty="0" smtClean="0"/>
              <a:t>  </a:t>
            </a:r>
            <a:r>
              <a:rPr lang="ru-RU" sz="1600" dirty="0" smtClean="0">
                <a:latin typeface="Times New Roman" pitchFamily="18" charset="0"/>
                <a:cs typeface="Times New Roman" pitchFamily="18" charset="0"/>
              </a:rPr>
              <a:t>о</a:t>
            </a:r>
            <a:r>
              <a:rPr lang="ru-RU" sz="1400" dirty="0" smtClean="0">
                <a:latin typeface="Times New Roman" pitchFamily="18" charset="0"/>
                <a:cs typeface="Times New Roman" pitchFamily="18" charset="0"/>
              </a:rPr>
              <a:t>существляется методическая помощь, консультирование творческих лабораторий и отдельных педагогов школы по решению задач опытно-экспериментальной работы (ОЭР), с целью отработки программно-методического материала, необходимого для реализации нововведений в образовательной области, а именно: в лабораториях физического факультета выполняется экспериментальная часть исследовательских работ учащихся старших классов. </a:t>
            </a:r>
            <a:r>
              <a:rPr lang="ru-RU" sz="1400" b="1" dirty="0" smtClean="0">
                <a:latin typeface="Times New Roman" pitchFamily="18" charset="0"/>
                <a:cs typeface="Times New Roman" pitchFamily="18" charset="0"/>
              </a:rPr>
              <a:t>Так, например, в </a:t>
            </a:r>
            <a:r>
              <a:rPr lang="ru-RU" sz="1400" b="1" dirty="0" smtClean="0">
                <a:solidFill>
                  <a:srgbClr val="FF0000"/>
                </a:solidFill>
                <a:latin typeface="Times New Roman" pitchFamily="18" charset="0"/>
                <a:cs typeface="Times New Roman" pitchFamily="18" charset="0"/>
              </a:rPr>
              <a:t>2014-15 </a:t>
            </a:r>
            <a:r>
              <a:rPr lang="ru-RU" sz="1400" b="1" dirty="0" err="1" smtClean="0">
                <a:solidFill>
                  <a:srgbClr val="FF0000"/>
                </a:solidFill>
                <a:latin typeface="Times New Roman" pitchFamily="18" charset="0"/>
                <a:cs typeface="Times New Roman" pitchFamily="18" charset="0"/>
              </a:rPr>
              <a:t>уч.году</a:t>
            </a:r>
            <a:r>
              <a:rPr lang="ru-RU" sz="1400" dirty="0" smtClean="0">
                <a:latin typeface="Times New Roman" pitchFamily="18" charset="0"/>
                <a:cs typeface="Times New Roman" pitchFamily="18" charset="0"/>
              </a:rPr>
              <a:t>. в  лаборатории кабинета </a:t>
            </a:r>
            <a:r>
              <a:rPr lang="ru-RU" sz="1400" b="1" dirty="0" smtClean="0">
                <a:latin typeface="Times New Roman" pitchFamily="18" charset="0"/>
                <a:cs typeface="Times New Roman" pitchFamily="18" charset="0"/>
              </a:rPr>
              <a:t>кафедры общей физики </a:t>
            </a:r>
            <a:r>
              <a:rPr lang="ru-RU" sz="1400" dirty="0" err="1" smtClean="0">
                <a:latin typeface="Times New Roman" pitchFamily="18" charset="0"/>
                <a:cs typeface="Times New Roman" pitchFamily="18" charset="0"/>
              </a:rPr>
              <a:t>Т</a:t>
            </a:r>
            <a:r>
              <a:rPr lang="ru-RU" sz="1400" b="1" dirty="0" err="1" smtClean="0">
                <a:latin typeface="Times New Roman" pitchFamily="18" charset="0"/>
                <a:cs typeface="Times New Roman" pitchFamily="18" charset="0"/>
              </a:rPr>
              <a:t>ерлянский</a:t>
            </a:r>
            <a:r>
              <a:rPr lang="ru-RU" sz="1400" b="1" dirty="0" smtClean="0">
                <a:latin typeface="Times New Roman" pitchFamily="18" charset="0"/>
                <a:cs typeface="Times New Roman" pitchFamily="18" charset="0"/>
              </a:rPr>
              <a:t> Михаил Васильевич (заведующий кабинетом) проводил ряд экспериментов по наблюдению и изучению поляризации и интерференции света. Работа старшеклассников </a:t>
            </a:r>
            <a:r>
              <a:rPr lang="ru-RU" sz="1400" b="1" dirty="0" err="1" smtClean="0">
                <a:latin typeface="Times New Roman" pitchFamily="18" charset="0"/>
                <a:cs typeface="Times New Roman" pitchFamily="18" charset="0"/>
              </a:rPr>
              <a:t>Дергачева</a:t>
            </a:r>
            <a:r>
              <a:rPr lang="ru-RU" sz="1400" b="1" dirty="0" smtClean="0">
                <a:latin typeface="Times New Roman" pitchFamily="18" charset="0"/>
                <a:cs typeface="Times New Roman" pitchFamily="18" charset="0"/>
              </a:rPr>
              <a:t> Василия (11 класс НОУ СОШ «Бизнес-гимназия») и  </a:t>
            </a:r>
            <a:r>
              <a:rPr lang="ru-RU" sz="1400" b="1" dirty="0" err="1" smtClean="0">
                <a:latin typeface="Times New Roman" pitchFamily="18" charset="0"/>
                <a:cs typeface="Times New Roman" pitchFamily="18" charset="0"/>
              </a:rPr>
              <a:t>Абиева</a:t>
            </a:r>
            <a:r>
              <a:rPr lang="ru-RU" sz="1400" b="1" dirty="0" smtClean="0">
                <a:latin typeface="Times New Roman" pitchFamily="18" charset="0"/>
                <a:cs typeface="Times New Roman" pitchFamily="18" charset="0"/>
              </a:rPr>
              <a:t> Аида (10 класс МОУ СОШ №6) «Исследование интерференции света поляризованных лучей» стала победителем районной, городской  и областной НПК им. Вернадского В.И. в секции «Физика. Астрономия», а также победителем  </a:t>
            </a:r>
            <a:r>
              <a:rPr lang="en-US" sz="1400" b="1" dirty="0" smtClean="0">
                <a:latin typeface="Times New Roman" pitchFamily="18" charset="0"/>
                <a:cs typeface="Times New Roman" pitchFamily="18" charset="0"/>
              </a:rPr>
              <a:t>XX </a:t>
            </a:r>
            <a:r>
              <a:rPr lang="ru-RU" sz="1400" b="1" dirty="0" smtClean="0">
                <a:latin typeface="Times New Roman" pitchFamily="18" charset="0"/>
                <a:cs typeface="Times New Roman" pitchFamily="18" charset="0"/>
              </a:rPr>
              <a:t>областной конференции исследовательских работ  старшеклассников и студентов.</a:t>
            </a:r>
          </a:p>
        </p:txBody>
      </p:sp>
      <p:pic>
        <p:nvPicPr>
          <p:cNvPr id="29698" name="Picture 2" descr=" logo"/>
          <p:cNvPicPr>
            <a:picLocks noChangeAspect="1" noChangeArrowheads="1"/>
          </p:cNvPicPr>
          <p:nvPr/>
        </p:nvPicPr>
        <p:blipFill>
          <a:blip r:embed="rId2"/>
          <a:srcRect/>
          <a:stretch>
            <a:fillRect/>
          </a:stretch>
        </p:blipFill>
        <p:spPr bwMode="auto">
          <a:xfrm>
            <a:off x="285720" y="500042"/>
            <a:ext cx="966059" cy="838198"/>
          </a:xfrm>
          <a:prstGeom prst="rect">
            <a:avLst/>
          </a:prstGeom>
          <a:noFill/>
        </p:spPr>
      </p:pic>
      <p:sp>
        <p:nvSpPr>
          <p:cNvPr id="5" name="Прямоугольник 4"/>
          <p:cNvSpPr/>
          <p:nvPr/>
        </p:nvSpPr>
        <p:spPr>
          <a:xfrm>
            <a:off x="4929190" y="1928802"/>
            <a:ext cx="3714776" cy="4401205"/>
          </a:xfrm>
          <a:prstGeom prst="rect">
            <a:avLst/>
          </a:prstGeom>
        </p:spPr>
        <p:txBody>
          <a:bodyPr wrap="square">
            <a:spAutoFit/>
          </a:bodyPr>
          <a:lstStyle/>
          <a:p>
            <a:pPr marL="342900" lvl="1" indent="-342900" algn="just">
              <a:spcBef>
                <a:spcPct val="20000"/>
              </a:spcBef>
              <a:buFont typeface="Arial" charset="0"/>
              <a:buChar char="•"/>
            </a:pPr>
            <a:endParaRPr lang="ru-RU" sz="1600" dirty="0" smtClean="0">
              <a:solidFill>
                <a:prstClr val="black"/>
              </a:solidFill>
              <a:latin typeface="Times New Roman" pitchFamily="18" charset="0"/>
              <a:cs typeface="Times New Roman" pitchFamily="18" charset="0"/>
            </a:endParaRPr>
          </a:p>
          <a:p>
            <a:pPr marL="342900" lvl="1" indent="-342900" algn="just">
              <a:spcBef>
                <a:spcPct val="20000"/>
              </a:spcBef>
              <a:buFont typeface="Arial" charset="0"/>
              <a:buChar char="•"/>
            </a:pPr>
            <a:endParaRPr lang="ru-RU" sz="1600" dirty="0" smtClean="0">
              <a:solidFill>
                <a:prstClr val="black"/>
              </a:solidFill>
              <a:latin typeface="Times New Roman" pitchFamily="18" charset="0"/>
              <a:cs typeface="Times New Roman" pitchFamily="18" charset="0"/>
            </a:endParaRPr>
          </a:p>
          <a:p>
            <a:pPr marL="342900" lvl="1" indent="-342900" algn="just">
              <a:spcBef>
                <a:spcPct val="20000"/>
              </a:spcBef>
              <a:buFont typeface="Arial" charset="0"/>
              <a:buChar char="•"/>
            </a:pPr>
            <a:r>
              <a:rPr lang="ru-RU" sz="1600" dirty="0" smtClean="0">
                <a:solidFill>
                  <a:prstClr val="black"/>
                </a:solidFill>
                <a:latin typeface="Times New Roman" pitchFamily="18" charset="0"/>
                <a:cs typeface="Times New Roman" pitchFamily="18" charset="0"/>
              </a:rPr>
              <a:t>МОУ СШ №6 Центрального района г. Волгограда принимает студентов, магистрантов, аспирантов Университета для прохождения педагогической практики  физического факультета, учитель физики </a:t>
            </a:r>
            <a:r>
              <a:rPr lang="ru-RU" sz="1600" dirty="0" err="1" smtClean="0">
                <a:solidFill>
                  <a:prstClr val="black"/>
                </a:solidFill>
                <a:latin typeface="Times New Roman" pitchFamily="18" charset="0"/>
                <a:cs typeface="Times New Roman" pitchFamily="18" charset="0"/>
              </a:rPr>
              <a:t>Коннова</a:t>
            </a:r>
            <a:r>
              <a:rPr lang="ru-RU" sz="1600" dirty="0" smtClean="0">
                <a:solidFill>
                  <a:prstClr val="black"/>
                </a:solidFill>
                <a:latin typeface="Times New Roman" pitchFamily="18" charset="0"/>
                <a:cs typeface="Times New Roman" pitchFamily="18" charset="0"/>
              </a:rPr>
              <a:t> О.В.  создает практикантам необходимые условия для работы, оказывая им методическую помощь. </a:t>
            </a:r>
            <a:r>
              <a:rPr lang="ru-RU" sz="1600" b="1" dirty="0" smtClean="0">
                <a:solidFill>
                  <a:prstClr val="black"/>
                </a:solidFill>
                <a:latin typeface="Times New Roman" pitchFamily="18" charset="0"/>
                <a:cs typeface="Times New Roman" pitchFamily="18" charset="0"/>
              </a:rPr>
              <a:t>В период с 2012г-2015г проходили практику на базе кабинета физики МОУ СШ №6 около 40 человек</a:t>
            </a:r>
            <a:r>
              <a:rPr lang="ru-RU" sz="1600" dirty="0" smtClean="0">
                <a:solidFill>
                  <a:prstClr val="black"/>
                </a:solidFill>
                <a:latin typeface="Times New Roman" pitchFamily="18" charset="0"/>
                <a:cs typeface="Times New Roman" pitchFamily="18" charset="0"/>
              </a:rPr>
              <a:t>.</a:t>
            </a:r>
          </a:p>
          <a:p>
            <a:pPr marL="342900" lvl="0" indent="-342900">
              <a:spcBef>
                <a:spcPct val="20000"/>
              </a:spcBef>
              <a:buFont typeface="Arial" charset="0"/>
              <a:buChar char="•"/>
            </a:pPr>
            <a:endParaRPr lang="ru-RU" sz="1400" b="1" dirty="0" smtClean="0">
              <a:solidFill>
                <a:prstClr val="black"/>
              </a:solidFill>
              <a:latin typeface="Calibri"/>
            </a:endParaRPr>
          </a:p>
          <a:p>
            <a:pPr marL="342900" lvl="0" indent="-342900">
              <a:spcBef>
                <a:spcPct val="20000"/>
              </a:spcBef>
            </a:pPr>
            <a:endParaRPr lang="ru-RU" sz="1400" dirty="0" smtClean="0">
              <a:solidFill>
                <a:prstClr val="black"/>
              </a:solidFill>
              <a:latin typeface="Calibri"/>
            </a:endParaRPr>
          </a:p>
        </p:txBody>
      </p:sp>
      <p:pic>
        <p:nvPicPr>
          <p:cNvPr id="29699" name="Picture 3"/>
          <p:cNvPicPr>
            <a:picLocks noChangeAspect="1" noChangeArrowheads="1"/>
          </p:cNvPicPr>
          <p:nvPr/>
        </p:nvPicPr>
        <p:blipFill>
          <a:blip r:embed="rId3" cstate="print"/>
          <a:srcRect/>
          <a:stretch>
            <a:fillRect/>
          </a:stretch>
        </p:blipFill>
        <p:spPr bwMode="auto">
          <a:xfrm>
            <a:off x="4857752" y="1214422"/>
            <a:ext cx="1214446" cy="1214446"/>
          </a:xfrm>
          <a:prstGeom prst="rect">
            <a:avLst/>
          </a:prstGeom>
          <a:noFill/>
          <a:ln w="9525">
            <a:noFill/>
            <a:miter lim="800000"/>
            <a:headEnd/>
            <a:tailEnd/>
          </a:ln>
          <a:effectLst/>
        </p:spPr>
      </p:pic>
      <p:pic>
        <p:nvPicPr>
          <p:cNvPr id="1026" name="Picture 2" descr="C:\Users\Ололош\Desktop\IduclCAeVRk.jpg"/>
          <p:cNvPicPr>
            <a:picLocks noChangeAspect="1" noChangeArrowheads="1"/>
          </p:cNvPicPr>
          <p:nvPr/>
        </p:nvPicPr>
        <p:blipFill>
          <a:blip r:embed="rId4" cstate="print"/>
          <a:srcRect/>
          <a:stretch>
            <a:fillRect/>
          </a:stretch>
        </p:blipFill>
        <p:spPr bwMode="auto">
          <a:xfrm>
            <a:off x="7429520" y="1142984"/>
            <a:ext cx="992490" cy="671499"/>
          </a:xfrm>
          <a:prstGeom prst="rect">
            <a:avLst/>
          </a:prstGeom>
          <a:noFill/>
        </p:spPr>
      </p:pic>
      <p:pic>
        <p:nvPicPr>
          <p:cNvPr id="1027" name="Picture 3" descr="C:\Users\Ололош\Desktop\1kqxPL8XoTY.jpg"/>
          <p:cNvPicPr>
            <a:picLocks noChangeAspect="1" noChangeArrowheads="1"/>
          </p:cNvPicPr>
          <p:nvPr/>
        </p:nvPicPr>
        <p:blipFill>
          <a:blip r:embed="rId5" cstate="print"/>
          <a:srcRect/>
          <a:stretch>
            <a:fillRect/>
          </a:stretch>
        </p:blipFill>
        <p:spPr bwMode="auto">
          <a:xfrm>
            <a:off x="6929454" y="1571612"/>
            <a:ext cx="652447" cy="8969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58204" cy="5768997"/>
          </a:xfrm>
        </p:spPr>
        <p:txBody>
          <a:bodyPr/>
          <a:lstStyle/>
          <a:p>
            <a:pPr>
              <a:buNone/>
            </a:pPr>
            <a:r>
              <a:rPr lang="en-US" sz="2400" b="1" dirty="0" smtClean="0"/>
              <a:t>II.</a:t>
            </a:r>
            <a:endParaRPr lang="ru-RU" sz="2400" b="1" dirty="0"/>
          </a:p>
        </p:txBody>
      </p:sp>
      <p:pic>
        <p:nvPicPr>
          <p:cNvPr id="1026" name="Picture 2" descr="Волгоградский планетарий"/>
          <p:cNvPicPr>
            <a:picLocks noChangeAspect="1" noChangeArrowheads="1"/>
          </p:cNvPicPr>
          <p:nvPr/>
        </p:nvPicPr>
        <p:blipFill>
          <a:blip r:embed="rId2"/>
          <a:srcRect/>
          <a:stretch>
            <a:fillRect/>
          </a:stretch>
        </p:blipFill>
        <p:spPr bwMode="auto">
          <a:xfrm>
            <a:off x="857224" y="357166"/>
            <a:ext cx="3214710" cy="711523"/>
          </a:xfrm>
          <a:prstGeom prst="rect">
            <a:avLst/>
          </a:prstGeom>
          <a:noFill/>
        </p:spPr>
      </p:pic>
      <p:pic>
        <p:nvPicPr>
          <p:cNvPr id="1027" name="Picture 3" descr="C:\Users\Ололош\Desktop\Skanirovat1.jpg"/>
          <p:cNvPicPr>
            <a:picLocks noChangeAspect="1" noChangeArrowheads="1"/>
          </p:cNvPicPr>
          <p:nvPr/>
        </p:nvPicPr>
        <p:blipFill>
          <a:blip r:embed="rId3" cstate="print"/>
          <a:srcRect/>
          <a:stretch>
            <a:fillRect/>
          </a:stretch>
        </p:blipFill>
        <p:spPr bwMode="auto">
          <a:xfrm>
            <a:off x="4786314" y="1357298"/>
            <a:ext cx="1000132" cy="1414508"/>
          </a:xfrm>
          <a:prstGeom prst="rect">
            <a:avLst/>
          </a:prstGeom>
          <a:noFill/>
        </p:spPr>
      </p:pic>
      <p:pic>
        <p:nvPicPr>
          <p:cNvPr id="1029" name="Picture 5" descr="http://centrkachinec.narod.ru/Kartinki/Emblema_M.jpg"/>
          <p:cNvPicPr>
            <a:picLocks noChangeAspect="1" noChangeArrowheads="1"/>
          </p:cNvPicPr>
          <p:nvPr/>
        </p:nvPicPr>
        <p:blipFill>
          <a:blip r:embed="rId4"/>
          <a:srcRect/>
          <a:stretch>
            <a:fillRect/>
          </a:stretch>
        </p:blipFill>
        <p:spPr bwMode="auto">
          <a:xfrm>
            <a:off x="7572396" y="357166"/>
            <a:ext cx="1023410" cy="1071570"/>
          </a:xfrm>
          <a:prstGeom prst="rect">
            <a:avLst/>
          </a:prstGeom>
          <a:noFill/>
        </p:spPr>
      </p:pic>
      <p:sp>
        <p:nvSpPr>
          <p:cNvPr id="7" name="TextBox 6"/>
          <p:cNvSpPr txBox="1"/>
          <p:nvPr/>
        </p:nvSpPr>
        <p:spPr>
          <a:xfrm>
            <a:off x="4786314" y="571480"/>
            <a:ext cx="2928958"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МОУ ЦЕНТР «</a:t>
            </a:r>
            <a:r>
              <a:rPr lang="ru-RU" b="1" dirty="0" err="1" smtClean="0">
                <a:latin typeface="Times New Roman" pitchFamily="18" charset="0"/>
                <a:cs typeface="Times New Roman" pitchFamily="18" charset="0"/>
              </a:rPr>
              <a:t>Качинец</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457200" y="0"/>
            <a:ext cx="8075613" cy="1268413"/>
          </a:xfrm>
        </p:spPr>
        <p:txBody>
          <a:bodyPr/>
          <a:lstStyle/>
          <a:p>
            <a:pPr eaLnBrk="1" hangingPunct="1"/>
            <a:r>
              <a:rPr lang="ru-RU" sz="2000" b="1" smtClean="0"/>
              <a:t>Наличие учеников- победителей и призеров международных, всероссийских, областных олимпиад, конкурсов, конференций, фестивалей, учебных проектов  (2012 – 2015г.г.)</a:t>
            </a:r>
          </a:p>
        </p:txBody>
      </p:sp>
      <p:sp>
        <p:nvSpPr>
          <p:cNvPr id="14338" name="Содержимое 2"/>
          <p:cNvSpPr>
            <a:spLocks noGrp="1"/>
          </p:cNvSpPr>
          <p:nvPr>
            <p:ph idx="1"/>
          </p:nvPr>
        </p:nvSpPr>
        <p:spPr>
          <a:xfrm>
            <a:off x="250825" y="981075"/>
            <a:ext cx="8893175" cy="5145088"/>
          </a:xfrm>
        </p:spPr>
        <p:txBody>
          <a:bodyPr/>
          <a:lstStyle/>
          <a:p>
            <a:pPr eaLnBrk="1" hangingPunct="1">
              <a:buFont typeface="Arial" charset="0"/>
              <a:buNone/>
            </a:pPr>
            <a:r>
              <a:rPr lang="ru-RU" sz="1400" u="sng" smtClean="0"/>
              <a:t>Международный уровень</a:t>
            </a:r>
            <a:endParaRPr lang="ru-RU" sz="1400" smtClean="0"/>
          </a:p>
          <a:p>
            <a:pPr eaLnBrk="1" hangingPunct="1"/>
            <a:r>
              <a:rPr lang="ru-RU" sz="1400" smtClean="0"/>
              <a:t>-Мартиросян В. 11 класс. </a:t>
            </a:r>
            <a:r>
              <a:rPr lang="en-US" sz="1400" i="1" smtClean="0"/>
              <a:t>IV</a:t>
            </a:r>
            <a:r>
              <a:rPr lang="ru-RU" sz="1400" i="1" smtClean="0"/>
              <a:t> Открытая Международная научно-исследовательская конференция молодых исследователей «Образование. Наука. Профессия».</a:t>
            </a:r>
            <a:r>
              <a:rPr lang="ru-RU" sz="1400" smtClean="0"/>
              <a:t> </a:t>
            </a:r>
            <a:r>
              <a:rPr lang="ru-RU" sz="1400" u="sng" smtClean="0"/>
              <a:t>Диплом участника,2012г</a:t>
            </a:r>
            <a:endParaRPr lang="ru-RU" sz="1400" smtClean="0"/>
          </a:p>
          <a:p>
            <a:pPr eaLnBrk="1" hangingPunct="1"/>
            <a:r>
              <a:rPr lang="ru-RU" sz="1400" smtClean="0"/>
              <a:t>-Мартиросян М. 11 класс. </a:t>
            </a:r>
            <a:r>
              <a:rPr lang="en-US" sz="1400" i="1" smtClean="0"/>
              <a:t>IV</a:t>
            </a:r>
            <a:r>
              <a:rPr lang="ru-RU" sz="1400" i="1" smtClean="0"/>
              <a:t> Открытая Международная научно-исследовательская конференция молодых исследователей «Образование. Наука. Профессия».</a:t>
            </a:r>
            <a:r>
              <a:rPr lang="ru-RU" sz="1400" smtClean="0"/>
              <a:t> </a:t>
            </a:r>
            <a:r>
              <a:rPr lang="ru-RU" sz="1400" u="sng" smtClean="0"/>
              <a:t>Диплом участника . 2012г</a:t>
            </a:r>
            <a:endParaRPr lang="ru-RU" sz="1400" smtClean="0"/>
          </a:p>
          <a:p>
            <a:pPr eaLnBrk="1" hangingPunct="1"/>
            <a:r>
              <a:rPr lang="ru-RU" sz="1400" smtClean="0"/>
              <a:t> -Соловьева В. 11 класс. </a:t>
            </a:r>
            <a:r>
              <a:rPr lang="en-US" sz="1400" i="1" smtClean="0"/>
              <a:t>IV</a:t>
            </a:r>
            <a:r>
              <a:rPr lang="ru-RU" sz="1400" i="1" smtClean="0"/>
              <a:t> Открытая Международная научно-исследовательская конференция молодых исследователей «Образование. Наука. Профессия».</a:t>
            </a:r>
            <a:r>
              <a:rPr lang="ru-RU" sz="1400" smtClean="0"/>
              <a:t> </a:t>
            </a:r>
            <a:r>
              <a:rPr lang="ru-RU" sz="1400" u="sng" smtClean="0"/>
              <a:t>Диплом участника</a:t>
            </a:r>
            <a:r>
              <a:rPr lang="ru-RU" sz="1400" smtClean="0"/>
              <a:t> . </a:t>
            </a:r>
            <a:r>
              <a:rPr lang="ru-RU" sz="1400" u="sng" smtClean="0"/>
              <a:t>2012г</a:t>
            </a:r>
            <a:endParaRPr lang="ru-RU" sz="1400" smtClean="0"/>
          </a:p>
          <a:p>
            <a:pPr eaLnBrk="1" hangingPunct="1"/>
            <a:r>
              <a:rPr lang="ru-RU" sz="1400" smtClean="0"/>
              <a:t> -Ускова К. 11 класс. </a:t>
            </a:r>
            <a:r>
              <a:rPr lang="en-US" sz="1400" i="1" smtClean="0"/>
              <a:t>IV</a:t>
            </a:r>
            <a:r>
              <a:rPr lang="ru-RU" sz="1400" i="1" smtClean="0"/>
              <a:t> Открытая Международная научно-исследовательская конференция молодых исследователей «Образование. Наука. Профессия».</a:t>
            </a:r>
            <a:r>
              <a:rPr lang="ru-RU" sz="1400" smtClean="0"/>
              <a:t> </a:t>
            </a:r>
            <a:r>
              <a:rPr lang="ru-RU" sz="1400" u="sng" smtClean="0"/>
              <a:t>Диплом участника</a:t>
            </a:r>
            <a:r>
              <a:rPr lang="ru-RU" sz="1400" smtClean="0"/>
              <a:t> . </a:t>
            </a:r>
            <a:r>
              <a:rPr lang="ru-RU" sz="1400" u="sng" smtClean="0"/>
              <a:t>2012г</a:t>
            </a:r>
            <a:endParaRPr lang="ru-RU" sz="1400" smtClean="0"/>
          </a:p>
          <a:p>
            <a:pPr eaLnBrk="1" hangingPunct="1"/>
            <a:r>
              <a:rPr lang="ru-RU" sz="1400" smtClean="0"/>
              <a:t>-Удодова М. 11 класс. </a:t>
            </a:r>
            <a:r>
              <a:rPr lang="en-US" sz="1400" i="1" smtClean="0"/>
              <a:t>IV</a:t>
            </a:r>
            <a:r>
              <a:rPr lang="ru-RU" sz="1400" i="1" smtClean="0"/>
              <a:t> Открытая Международная научно-исследовательская конференция молодых исследователей «Образование. Наука. Профессия».</a:t>
            </a:r>
            <a:r>
              <a:rPr lang="ru-RU" sz="1400" smtClean="0"/>
              <a:t> </a:t>
            </a:r>
            <a:r>
              <a:rPr lang="ru-RU" sz="1400" u="sng" smtClean="0"/>
              <a:t>Диплом участника</a:t>
            </a:r>
            <a:r>
              <a:rPr lang="ru-RU" sz="1400" smtClean="0"/>
              <a:t> . </a:t>
            </a:r>
            <a:r>
              <a:rPr lang="ru-RU" sz="1400" u="sng" smtClean="0"/>
              <a:t>2012г</a:t>
            </a:r>
            <a:endParaRPr lang="ru-RU" sz="1400" smtClean="0"/>
          </a:p>
          <a:p>
            <a:pPr eaLnBrk="1" hangingPunct="1"/>
            <a:r>
              <a:rPr lang="ru-RU" sz="1400" smtClean="0"/>
              <a:t>-Гусейнов Т. 7 класс. I</a:t>
            </a:r>
            <a:r>
              <a:rPr lang="en-US" sz="1400" smtClean="0"/>
              <a:t>I </a:t>
            </a:r>
            <a:r>
              <a:rPr lang="ru-RU" sz="1400" i="1" smtClean="0"/>
              <a:t>Международная учебно-практическая конференция «Первые шаги», секция «Физика».</a:t>
            </a:r>
            <a:r>
              <a:rPr lang="ru-RU" sz="1400" smtClean="0"/>
              <a:t> </a:t>
            </a:r>
            <a:r>
              <a:rPr lang="ru-RU" sz="1400" u="sng" smtClean="0"/>
              <a:t>Диплом лауреата.</a:t>
            </a:r>
            <a:r>
              <a:rPr lang="ru-RU" sz="1400" smtClean="0"/>
              <a:t> 2013г.</a:t>
            </a:r>
          </a:p>
          <a:p>
            <a:pPr eaLnBrk="1" hangingPunct="1"/>
            <a:r>
              <a:rPr lang="ru-RU" sz="1400" smtClean="0"/>
              <a:t>-обучающиеся 11 класса МОУ СОШ №6. </a:t>
            </a:r>
            <a:r>
              <a:rPr lang="ru-RU" sz="1400" i="1" smtClean="0"/>
              <a:t>Международный конкурс «Звон памяти, мира и радости!» в рамках Международного проекта «Колокольчик мира» в номинации «Фоторепортаж».</a:t>
            </a:r>
            <a:r>
              <a:rPr lang="ru-RU" sz="1400" u="sng" smtClean="0"/>
              <a:t>Сертификат. </a:t>
            </a:r>
            <a:r>
              <a:rPr lang="ru-RU" sz="1400" smtClean="0"/>
              <a:t>2013г.</a:t>
            </a:r>
          </a:p>
          <a:p>
            <a:pPr eaLnBrk="1" hangingPunct="1"/>
            <a:r>
              <a:rPr lang="ru-RU" sz="1400" smtClean="0"/>
              <a:t>-Мелихова В. 8 класс. I</a:t>
            </a:r>
            <a:r>
              <a:rPr lang="en-US" sz="1400" smtClean="0"/>
              <a:t>II </a:t>
            </a:r>
            <a:r>
              <a:rPr lang="ru-RU" sz="1400" i="1" smtClean="0"/>
              <a:t>Международная учебно-практическая конференция «Первые шаги», секция «Физика». </a:t>
            </a:r>
            <a:r>
              <a:rPr lang="ru-RU" sz="1400" i="1" u="sng" smtClean="0"/>
              <a:t>Гран при. Грамота</a:t>
            </a:r>
            <a:r>
              <a:rPr lang="ru-RU" sz="1400" i="1" smtClean="0"/>
              <a:t>. </a:t>
            </a:r>
            <a:r>
              <a:rPr lang="ru-RU" sz="1400" smtClean="0"/>
              <a:t>2014г. </a:t>
            </a:r>
          </a:p>
          <a:p>
            <a:pPr eaLnBrk="1" hangingPunct="1"/>
            <a:r>
              <a:rPr lang="ru-RU" sz="1400" smtClean="0"/>
              <a:t>- Мелихова В. 8 класс </a:t>
            </a:r>
            <a:r>
              <a:rPr lang="ru-RU" sz="1400" i="1" smtClean="0"/>
              <a:t>Международный конкурс для обучающихся «Мое творчество!» Общероссийская Ассоциация Педагогов «Треугольник Наук - ГЕО»,</a:t>
            </a:r>
            <a:r>
              <a:rPr lang="ru-RU" sz="1400" smtClean="0"/>
              <a:t> </a:t>
            </a:r>
            <a:r>
              <a:rPr lang="ru-RU" sz="1400" u="sng" smtClean="0"/>
              <a:t>Диплом I степени. </a:t>
            </a:r>
            <a:r>
              <a:rPr lang="ru-RU" sz="1400" smtClean="0"/>
              <a:t>2015г. </a:t>
            </a:r>
          </a:p>
          <a:p>
            <a:pPr eaLnBrk="1" hangingPunct="1"/>
            <a:r>
              <a:rPr lang="ru-RU" sz="1400" smtClean="0"/>
              <a:t> -Курафеев А. 8 класс. I</a:t>
            </a:r>
            <a:r>
              <a:rPr lang="en-US" sz="1400" smtClean="0"/>
              <a:t>V </a:t>
            </a:r>
            <a:r>
              <a:rPr lang="ru-RU" sz="1400" i="1" smtClean="0"/>
              <a:t>Международная учебно-практическая конференция «Первые шаги»,секция «Физика»  </a:t>
            </a:r>
            <a:r>
              <a:rPr lang="ru-RU" sz="1400" i="1" u="sng" smtClean="0"/>
              <a:t>1 место</a:t>
            </a:r>
            <a:r>
              <a:rPr lang="ru-RU" sz="1400" u="sng" smtClean="0"/>
              <a:t>. Грамота. </a:t>
            </a:r>
            <a:r>
              <a:rPr lang="ru-RU" sz="1400" smtClean="0"/>
              <a:t>2015г.</a:t>
            </a:r>
            <a:r>
              <a:rPr lang="ru-RU" sz="1400" u="sng" smtClean="0"/>
              <a:t>                                                                                                                                                           </a:t>
            </a:r>
            <a:endParaRPr lang="ru-RU" sz="1400" smtClean="0"/>
          </a:p>
          <a:p>
            <a:pPr eaLnBrk="1" hangingPunct="1"/>
            <a:r>
              <a:rPr lang="ru-RU" sz="1400" smtClean="0"/>
              <a:t>-Хачатурова А., Хвостунцева С. 8 класс.   I</a:t>
            </a:r>
            <a:r>
              <a:rPr lang="en-US" sz="1400" smtClean="0"/>
              <a:t>V </a:t>
            </a:r>
            <a:r>
              <a:rPr lang="ru-RU" sz="1400" i="1" smtClean="0"/>
              <a:t>Международная учебно-практическая конференция «Первые шаги», секция «Физика»  </a:t>
            </a:r>
            <a:r>
              <a:rPr lang="ru-RU" sz="1400" i="1" u="sng" smtClean="0"/>
              <a:t>1 место</a:t>
            </a:r>
            <a:r>
              <a:rPr lang="ru-RU" sz="1400" u="sng" smtClean="0"/>
              <a:t>. Грамота. </a:t>
            </a:r>
            <a:r>
              <a:rPr lang="ru-RU" sz="1400" smtClean="0"/>
              <a:t>2015г.</a:t>
            </a:r>
          </a:p>
          <a:p>
            <a:pPr eaLnBrk="1" hangingPunct="1"/>
            <a:r>
              <a:rPr lang="ru-RU" sz="140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body" idx="1"/>
          </p:nvPr>
        </p:nvSpPr>
        <p:spPr>
          <a:xfrm>
            <a:off x="457200" y="0"/>
            <a:ext cx="8229600" cy="6381750"/>
          </a:xfrm>
        </p:spPr>
        <p:txBody>
          <a:bodyPr/>
          <a:lstStyle/>
          <a:p>
            <a:pPr>
              <a:lnSpc>
                <a:spcPct val="80000"/>
              </a:lnSpc>
            </a:pPr>
            <a:endParaRPr lang="ru-RU" sz="1000" b="1" u="sng" smtClean="0"/>
          </a:p>
          <a:p>
            <a:pPr>
              <a:lnSpc>
                <a:spcPct val="80000"/>
              </a:lnSpc>
              <a:buFont typeface="Arial" charset="0"/>
              <a:buNone/>
            </a:pPr>
            <a:r>
              <a:rPr lang="ru-RU" sz="1000" b="1" u="sng" smtClean="0"/>
              <a:t>Всероссийский уровень:</a:t>
            </a:r>
            <a:endParaRPr lang="ru-RU" sz="1000" smtClean="0"/>
          </a:p>
          <a:p>
            <a:pPr>
              <a:lnSpc>
                <a:spcPct val="80000"/>
              </a:lnSpc>
            </a:pPr>
            <a:r>
              <a:rPr lang="ru-RU" sz="1000" smtClean="0"/>
              <a:t>-Малкова Д. 9 класс. </a:t>
            </a:r>
            <a:r>
              <a:rPr lang="ru-RU" sz="1000" i="1" smtClean="0"/>
              <a:t>Всероссийский заочный конкурс «Познание и творчество». Номинация «Физика» Общероссийской Малой академии наук «Интеллект будущего»</a:t>
            </a:r>
            <a:r>
              <a:rPr lang="ru-RU" sz="1000" smtClean="0"/>
              <a:t>. </a:t>
            </a:r>
            <a:r>
              <a:rPr lang="ru-RU" sz="1000" u="sng" smtClean="0"/>
              <a:t>Диплом лауреата</a:t>
            </a:r>
            <a:r>
              <a:rPr lang="ru-RU" sz="1000" smtClean="0"/>
              <a:t>. 2012г. </a:t>
            </a:r>
          </a:p>
          <a:p>
            <a:pPr>
              <a:lnSpc>
                <a:spcPct val="80000"/>
              </a:lnSpc>
            </a:pPr>
            <a:r>
              <a:rPr lang="ru-RU" sz="1000" smtClean="0"/>
              <a:t>-Дутова А., Руссиян Я., 10 класс Пономарева Е. 8 класс. </a:t>
            </a:r>
            <a:r>
              <a:rPr lang="ru-RU" sz="1000" i="1" smtClean="0"/>
              <a:t>Общероссийский фестиваль исследовательских и творческих работ учащихся «Портфолио ученика». Издательский дом «Первое сентября».</a:t>
            </a:r>
            <a:r>
              <a:rPr lang="ru-RU" sz="1000" smtClean="0"/>
              <a:t> </a:t>
            </a:r>
            <a:r>
              <a:rPr lang="ru-RU" sz="1000" u="sng" smtClean="0"/>
              <a:t>Дипломы</a:t>
            </a:r>
            <a:r>
              <a:rPr lang="ru-RU" sz="1000" smtClean="0"/>
              <a:t>. 2012г. </a:t>
            </a:r>
          </a:p>
          <a:p>
            <a:pPr>
              <a:lnSpc>
                <a:spcPct val="80000"/>
              </a:lnSpc>
            </a:pPr>
            <a:r>
              <a:rPr lang="ru-RU" sz="1000" smtClean="0"/>
              <a:t> - Погосян Эдуард, Капустин Евгений, Абиева Аида, Варакин Антон, Инев Данил, Черкасов Андрей, Кострыкин Влад, Герценштейн Анна, Писакина Нина, Геворгян Медине, Бортовова Дарья, Чечулина Анастасия, Фролова Олеся, БарсегянМесроп, Симонян Хорен, Шевченко Софья, Костенко Антон, Синогейкин Дмитрий, Клюев Павел, Маклаков Максим,  </a:t>
            </a:r>
            <a:r>
              <a:rPr lang="ru-RU" sz="1000" i="1" smtClean="0"/>
              <a:t>Межрегиональный научно- познавательный конкурс- исследование «</a:t>
            </a:r>
            <a:r>
              <a:rPr lang="en-US" sz="1000" i="1" smtClean="0"/>
              <a:t>LEONARDO</a:t>
            </a:r>
            <a:r>
              <a:rPr lang="ru-RU" sz="1000" i="1" smtClean="0"/>
              <a:t>#4».</a:t>
            </a:r>
            <a:r>
              <a:rPr lang="ru-RU" sz="1000" smtClean="0"/>
              <a:t> </a:t>
            </a:r>
            <a:r>
              <a:rPr lang="ru-RU" sz="1000" u="sng" smtClean="0"/>
              <a:t>Дипломы. Ведомость результатов. </a:t>
            </a:r>
            <a:r>
              <a:rPr lang="ru-RU" sz="1000" smtClean="0"/>
              <a:t>2012г. </a:t>
            </a:r>
          </a:p>
          <a:p>
            <a:pPr>
              <a:lnSpc>
                <a:spcPct val="80000"/>
              </a:lnSpc>
            </a:pPr>
            <a:r>
              <a:rPr lang="ru-RU" sz="1000" smtClean="0"/>
              <a:t>- Абиева А. 8 класс. </a:t>
            </a:r>
            <a:r>
              <a:rPr lang="ru-RU" sz="1000" i="1" smtClean="0"/>
              <a:t>Межрегиональная заочная физико- математическая олимпиада</a:t>
            </a:r>
            <a:r>
              <a:rPr lang="ru-RU" sz="1000" smtClean="0"/>
              <a:t> «Авангард». </a:t>
            </a:r>
            <a:r>
              <a:rPr lang="ru-RU" sz="1000" u="sng" smtClean="0"/>
              <a:t>Диплом </a:t>
            </a:r>
            <a:r>
              <a:rPr lang="en-US" sz="1000" u="sng" smtClean="0"/>
              <a:t>II</a:t>
            </a:r>
            <a:r>
              <a:rPr lang="ru-RU" sz="1000" u="sng" smtClean="0"/>
              <a:t> степени, справка об участии. </a:t>
            </a:r>
            <a:r>
              <a:rPr lang="ru-RU" sz="1000" smtClean="0"/>
              <a:t>2013г.</a:t>
            </a:r>
          </a:p>
          <a:p>
            <a:pPr>
              <a:lnSpc>
                <a:spcPct val="80000"/>
              </a:lnSpc>
            </a:pPr>
            <a:r>
              <a:rPr lang="ru-RU" sz="1000" smtClean="0"/>
              <a:t>-  Кузнеченкова Кристина, Клюев Павел, Костенко Антон. 11 класс. </a:t>
            </a:r>
            <a:r>
              <a:rPr lang="ru-RU" sz="1000" i="1" smtClean="0"/>
              <a:t>Межрегиональная практическая конференция исследовательских проектов «Творческие мастерские в организации профориентационной работы».</a:t>
            </a:r>
            <a:r>
              <a:rPr lang="ru-RU" sz="1000" smtClean="0"/>
              <a:t> </a:t>
            </a:r>
            <a:r>
              <a:rPr lang="ru-RU" sz="1000" u="sng" smtClean="0"/>
              <a:t>Дипломы победителей</a:t>
            </a:r>
            <a:r>
              <a:rPr lang="ru-RU" sz="1000" smtClean="0"/>
              <a:t>. 2013г.</a:t>
            </a:r>
          </a:p>
          <a:p>
            <a:pPr>
              <a:lnSpc>
                <a:spcPct val="80000"/>
              </a:lnSpc>
            </a:pPr>
            <a:r>
              <a:rPr lang="ru-RU" sz="1000" smtClean="0"/>
              <a:t>-Шевченко С. 10 класс. </a:t>
            </a:r>
            <a:r>
              <a:rPr lang="ru-RU" sz="1000" i="1" smtClean="0"/>
              <a:t>II Межрегиональный фестиваль науки и искусства «ЛиК»,секция «Физика. Астрономия»,</a:t>
            </a:r>
            <a:r>
              <a:rPr lang="ru-RU" sz="1000" smtClean="0"/>
              <a:t> 1 место. </a:t>
            </a:r>
            <a:r>
              <a:rPr lang="ru-RU" sz="1000" u="sng" smtClean="0"/>
              <a:t>Диплом 1 степени. </a:t>
            </a:r>
            <a:r>
              <a:rPr lang="ru-RU" sz="1000" smtClean="0"/>
              <a:t>2014г.</a:t>
            </a:r>
            <a:endParaRPr lang="ru-RU" sz="1000" i="1" smtClean="0"/>
          </a:p>
          <a:p>
            <a:pPr>
              <a:lnSpc>
                <a:spcPct val="80000"/>
              </a:lnSpc>
            </a:pPr>
            <a:r>
              <a:rPr lang="ru-RU" sz="1000" i="1" smtClean="0"/>
              <a:t>-</a:t>
            </a:r>
            <a:r>
              <a:rPr lang="ru-RU" sz="1000" smtClean="0"/>
              <a:t>Абалонская Е</a:t>
            </a:r>
            <a:r>
              <a:rPr lang="ru-RU" sz="1000" i="1" smtClean="0"/>
              <a:t>.</a:t>
            </a:r>
            <a:r>
              <a:rPr lang="ru-RU" sz="1000" smtClean="0"/>
              <a:t> 7 класс. </a:t>
            </a:r>
            <a:r>
              <a:rPr lang="ru-RU" sz="1000" i="1" smtClean="0"/>
              <a:t>Предметная олимпиада по физике Центра довузовской подготовки (задания рецензированы Экспертным советом ФГАУ «ФИРО» по образованию и социализации детей Министерства образования и науки РФ)</a:t>
            </a:r>
            <a:r>
              <a:rPr lang="ru-RU" sz="1000" smtClean="0"/>
              <a:t>. </a:t>
            </a:r>
            <a:r>
              <a:rPr lang="ru-RU" sz="1000" u="sng" smtClean="0"/>
              <a:t>Диплом победителя</a:t>
            </a:r>
            <a:r>
              <a:rPr lang="ru-RU" sz="1000" smtClean="0"/>
              <a:t>. 2014г.</a:t>
            </a:r>
            <a:endParaRPr lang="ru-RU" sz="1000" i="1" smtClean="0"/>
          </a:p>
          <a:p>
            <a:pPr>
              <a:lnSpc>
                <a:spcPct val="80000"/>
              </a:lnSpc>
            </a:pPr>
            <a:r>
              <a:rPr lang="ru-RU" sz="1000" i="1" smtClean="0"/>
              <a:t>-</a:t>
            </a:r>
            <a:r>
              <a:rPr lang="ru-RU" sz="1000" smtClean="0"/>
              <a:t>Гончарова А.</a:t>
            </a:r>
            <a:r>
              <a:rPr lang="ru-RU" sz="1000" i="1" smtClean="0"/>
              <a:t> </a:t>
            </a:r>
            <a:r>
              <a:rPr lang="ru-RU" sz="1000" smtClean="0"/>
              <a:t>8 класс. </a:t>
            </a:r>
            <a:r>
              <a:rPr lang="ru-RU" sz="1000" i="1" smtClean="0"/>
              <a:t>Предметная олимпиада по физике Центра довузовской подготовки (задания рецензированы Экспертным советом ФГАУ «ФИРО» по образованию и социализации детей Министерства образования и науки РФ)</a:t>
            </a:r>
            <a:r>
              <a:rPr lang="ru-RU" sz="1000" smtClean="0"/>
              <a:t>. </a:t>
            </a:r>
            <a:r>
              <a:rPr lang="ru-RU" sz="1000" u="sng" smtClean="0"/>
              <a:t>Диплом победителя</a:t>
            </a:r>
            <a:r>
              <a:rPr lang="ru-RU" sz="1000" smtClean="0"/>
              <a:t>. 2014г.</a:t>
            </a:r>
          </a:p>
          <a:p>
            <a:pPr>
              <a:lnSpc>
                <a:spcPct val="80000"/>
              </a:lnSpc>
            </a:pPr>
            <a:r>
              <a:rPr lang="ru-RU" sz="1000" smtClean="0"/>
              <a:t>-Егорова Н.9 класс.</a:t>
            </a:r>
            <a:r>
              <a:rPr lang="ru-RU" sz="1000" i="1" smtClean="0"/>
              <a:t> Предметная олимпиада по физике Центра довузовской подготовки (задания рецензированы Экспертным советом ФГАУ «ФИРО» по образованию и социализации детей Министерства образования и науки РФ)</a:t>
            </a:r>
            <a:r>
              <a:rPr lang="ru-RU" sz="1000" smtClean="0"/>
              <a:t>. </a:t>
            </a:r>
            <a:r>
              <a:rPr lang="ru-RU" sz="1000" u="sng" smtClean="0"/>
              <a:t>Диплом победителя</a:t>
            </a:r>
            <a:r>
              <a:rPr lang="ru-RU" sz="1000" smtClean="0"/>
              <a:t>. 2014г.</a:t>
            </a:r>
          </a:p>
          <a:p>
            <a:pPr>
              <a:lnSpc>
                <a:spcPct val="80000"/>
              </a:lnSpc>
            </a:pPr>
            <a:r>
              <a:rPr lang="ru-RU" sz="1000" smtClean="0"/>
              <a:t>-Иманова А. 7 класс.</a:t>
            </a:r>
            <a:r>
              <a:rPr lang="ru-RU" sz="1000" i="1" smtClean="0"/>
              <a:t> Предметная олимпиада по физике Центра довузовской подготовки (задания рецензированы Экспертным советом ФГАУ «ФИРО» по образованию и социализации детей Министерства образования и науки РФ)</a:t>
            </a:r>
            <a:r>
              <a:rPr lang="ru-RU" sz="1000" smtClean="0"/>
              <a:t>. </a:t>
            </a:r>
            <a:r>
              <a:rPr lang="ru-RU" sz="1000" u="sng" smtClean="0"/>
              <a:t>Диплом победителя</a:t>
            </a:r>
            <a:r>
              <a:rPr lang="ru-RU" sz="1000" smtClean="0"/>
              <a:t>. 2014г.</a:t>
            </a:r>
          </a:p>
          <a:p>
            <a:pPr>
              <a:lnSpc>
                <a:spcPct val="80000"/>
              </a:lnSpc>
            </a:pPr>
            <a:r>
              <a:rPr lang="ru-RU" sz="1000" smtClean="0"/>
              <a:t>-Мартынова А.</a:t>
            </a:r>
            <a:r>
              <a:rPr lang="ru-RU" sz="1000" i="1" smtClean="0"/>
              <a:t> </a:t>
            </a:r>
            <a:r>
              <a:rPr lang="ru-RU" sz="1000" smtClean="0"/>
              <a:t>9 класс. </a:t>
            </a:r>
            <a:r>
              <a:rPr lang="ru-RU" sz="1000" i="1" smtClean="0"/>
              <a:t>Предметная олимпиада по физике Центра довузовской подготовки (задания рецензированы Экспертным советом ФГАУ «ФИРО» по образованию и социализации детей Министерства образования и науки РФ)</a:t>
            </a:r>
            <a:r>
              <a:rPr lang="ru-RU" sz="1000" smtClean="0"/>
              <a:t>. </a:t>
            </a:r>
            <a:r>
              <a:rPr lang="ru-RU" sz="1000" u="sng" smtClean="0"/>
              <a:t>Диплом победителя</a:t>
            </a:r>
            <a:r>
              <a:rPr lang="ru-RU" sz="1000" smtClean="0"/>
              <a:t>. 2014г.</a:t>
            </a:r>
          </a:p>
          <a:p>
            <a:pPr>
              <a:lnSpc>
                <a:spcPct val="80000"/>
              </a:lnSpc>
            </a:pPr>
            <a:r>
              <a:rPr lang="ru-RU" sz="1000" smtClean="0"/>
              <a:t>-Мелихова В.</a:t>
            </a:r>
            <a:r>
              <a:rPr lang="ru-RU" sz="1000" i="1" smtClean="0"/>
              <a:t>  </a:t>
            </a:r>
            <a:r>
              <a:rPr lang="ru-RU" sz="1000" smtClean="0"/>
              <a:t>9 класс. </a:t>
            </a:r>
            <a:r>
              <a:rPr lang="ru-RU" sz="1000" i="1" smtClean="0"/>
              <a:t>Предметная олимпиада по физике Центра довузовской подготовки (задания рецензированы Экспертным советом ФГАУ «ФИРО» по образованию и социализации детей Министерства образования и науки РФ)</a:t>
            </a:r>
            <a:r>
              <a:rPr lang="ru-RU" sz="1000" smtClean="0"/>
              <a:t>. </a:t>
            </a:r>
            <a:r>
              <a:rPr lang="ru-RU" sz="1000" u="sng" smtClean="0"/>
              <a:t>Диплом победителя</a:t>
            </a:r>
            <a:r>
              <a:rPr lang="ru-RU" sz="1000" smtClean="0"/>
              <a:t>. 2014г.</a:t>
            </a:r>
          </a:p>
          <a:p>
            <a:pPr>
              <a:lnSpc>
                <a:spcPct val="80000"/>
              </a:lnSpc>
            </a:pPr>
            <a:r>
              <a:rPr lang="ru-RU" sz="1000" smtClean="0"/>
              <a:t>-Миронов А.</a:t>
            </a:r>
            <a:r>
              <a:rPr lang="ru-RU" sz="1000" i="1" smtClean="0"/>
              <a:t>  </a:t>
            </a:r>
            <a:r>
              <a:rPr lang="ru-RU" sz="1000" smtClean="0"/>
              <a:t>9 класс. </a:t>
            </a:r>
            <a:r>
              <a:rPr lang="ru-RU" sz="1000" i="1" smtClean="0"/>
              <a:t>Предметная олимпиада по физике Центра довузовской подготовки (задания рецензированы Экспертным советом ФГАУ «ФИРО» по образованию и социализации детей Министерства образования и науки РФ)</a:t>
            </a:r>
            <a:r>
              <a:rPr lang="ru-RU" sz="1000" smtClean="0"/>
              <a:t>. </a:t>
            </a:r>
            <a:r>
              <a:rPr lang="ru-RU" sz="1000" u="sng" smtClean="0"/>
              <a:t>Диплом победителя</a:t>
            </a:r>
            <a:r>
              <a:rPr lang="ru-RU" sz="1000" smtClean="0"/>
              <a:t>. 2014г.</a:t>
            </a:r>
          </a:p>
          <a:p>
            <a:pPr>
              <a:lnSpc>
                <a:spcPct val="80000"/>
              </a:lnSpc>
            </a:pPr>
            <a:r>
              <a:rPr lang="ru-RU" sz="1000" smtClean="0"/>
              <a:t>-Мелихова В. 9 класс. </a:t>
            </a:r>
            <a:r>
              <a:rPr lang="ru-RU" sz="1000" i="1" smtClean="0"/>
              <a:t>IV Всероссийский конкурс для детей и взрослых «В мире прекрасного», номинация «Детские исследовательские работы и проекты»</a:t>
            </a:r>
            <a:r>
              <a:rPr lang="ru-RU" sz="1000" smtClean="0"/>
              <a:t>. </a:t>
            </a:r>
            <a:r>
              <a:rPr lang="ru-RU" sz="1000" u="sng" smtClean="0"/>
              <a:t>Диплом I степени</a:t>
            </a:r>
            <a:r>
              <a:rPr lang="ru-RU" sz="1000" smtClean="0"/>
              <a:t>. 2014г.</a:t>
            </a:r>
          </a:p>
          <a:p>
            <a:pPr>
              <a:lnSpc>
                <a:spcPct val="80000"/>
              </a:lnSpc>
            </a:pPr>
            <a:r>
              <a:rPr lang="ru-RU" sz="1000" smtClean="0"/>
              <a:t>-Мелихова В. </a:t>
            </a:r>
            <a:r>
              <a:rPr lang="ru-RU" sz="1000" i="1" smtClean="0"/>
              <a:t> </a:t>
            </a:r>
            <a:r>
              <a:rPr lang="ru-RU" sz="1000" smtClean="0"/>
              <a:t>9 класс. </a:t>
            </a:r>
            <a:r>
              <a:rPr lang="ru-RU" sz="1000" i="1" smtClean="0"/>
              <a:t>Всероссийская научно-практическая конференция учащихся и студентов «Сократ» Центра новых образовательных технологий Министерства образования и науки РФ ФГБОУ ВПО «ТГПУ».</a:t>
            </a:r>
            <a:r>
              <a:rPr lang="ru-RU" sz="1000" smtClean="0"/>
              <a:t> </a:t>
            </a:r>
            <a:r>
              <a:rPr lang="ru-RU" sz="1000" u="sng" smtClean="0"/>
              <a:t>Диплом участника</a:t>
            </a:r>
            <a:r>
              <a:rPr lang="ru-RU" sz="1000" smtClean="0"/>
              <a:t> секции «Доклады-исследования учащихся 8-9 классов» 2014г.</a:t>
            </a:r>
          </a:p>
          <a:p>
            <a:pPr>
              <a:lnSpc>
                <a:spcPct val="80000"/>
              </a:lnSpc>
            </a:pPr>
            <a:r>
              <a:rPr lang="ru-RU" sz="1000" smtClean="0"/>
              <a:t>- Баукова Г., Бородин Д., Белькевич А., Дутова А., Енокян К., Казарян В., Клюев П., Корнеев В., Костенко А., Кузнеченкова К., Маклаков М., Подколзин А., Полунин И., Руссиян Я., Самотейкин Д., Терехов Ю., Токарев М., Швецов В., Шевченко С., Танашев М. 11 класс. </a:t>
            </a:r>
            <a:r>
              <a:rPr lang="ru-RU" sz="1000" i="1" smtClean="0"/>
              <a:t>Всероссийский дистанционный конкурс «Наш класс».  Центр новых образовательных технологий Министерства образования и науки РФ ФГБОУ ВПО «ТГПУ».</a:t>
            </a:r>
            <a:r>
              <a:rPr lang="ru-RU" sz="1000" smtClean="0"/>
              <a:t> </a:t>
            </a:r>
            <a:r>
              <a:rPr lang="ru-RU" sz="1000" u="sng" smtClean="0"/>
              <a:t>Диплом за III место</a:t>
            </a:r>
            <a:r>
              <a:rPr lang="ru-RU" sz="1000" i="1" smtClean="0"/>
              <a:t> в номинации «Буклет, газета класса». </a:t>
            </a:r>
            <a:r>
              <a:rPr lang="ru-RU" sz="1000" smtClean="0"/>
              <a:t>2014г.</a:t>
            </a:r>
          </a:p>
          <a:p>
            <a:pPr>
              <a:lnSpc>
                <a:spcPct val="80000"/>
              </a:lnSpc>
            </a:pPr>
            <a:r>
              <a:rPr lang="ru-RU" sz="1000" smtClean="0"/>
              <a:t> -Егорова Н., 8 класс. </a:t>
            </a:r>
            <a:r>
              <a:rPr lang="ru-RU" sz="1000" i="1" smtClean="0"/>
              <a:t>Интернет- олимпиада школьников по физике Санкт-Петербургского государственного университета.</a:t>
            </a:r>
            <a:r>
              <a:rPr lang="ru-RU" sz="1000" smtClean="0"/>
              <a:t> </a:t>
            </a:r>
            <a:r>
              <a:rPr lang="ru-RU" sz="1000" u="sng" smtClean="0"/>
              <a:t>Грамота за хорошие результаты в дистанционном этапе, сертификат участника. </a:t>
            </a:r>
            <a:r>
              <a:rPr lang="ru-RU" sz="1000" smtClean="0"/>
              <a:t>2014г.</a:t>
            </a:r>
          </a:p>
          <a:p>
            <a:pPr>
              <a:lnSpc>
                <a:spcPct val="80000"/>
              </a:lnSpc>
            </a:pPr>
            <a:r>
              <a:rPr lang="ru-RU" sz="1000" smtClean="0"/>
              <a:t>-Абалонская Е.7 класс.</a:t>
            </a:r>
            <a:r>
              <a:rPr lang="ru-RU" sz="1000" i="1" smtClean="0"/>
              <a:t> Межрегиональная заочная физико- математическая олимпиада</a:t>
            </a:r>
            <a:r>
              <a:rPr lang="ru-RU" sz="1000" smtClean="0"/>
              <a:t> «Авангард». </a:t>
            </a:r>
            <a:r>
              <a:rPr lang="ru-RU" sz="1000" u="sng" smtClean="0"/>
              <a:t>Диплом </a:t>
            </a:r>
            <a:r>
              <a:rPr lang="en-US" sz="1000" u="sng" smtClean="0"/>
              <a:t>I</a:t>
            </a:r>
            <a:r>
              <a:rPr lang="ru-RU" sz="1000" u="sng" smtClean="0"/>
              <a:t> степени</a:t>
            </a:r>
            <a:r>
              <a:rPr lang="ru-RU" sz="1000" smtClean="0"/>
              <a:t>. 2015г.</a:t>
            </a:r>
            <a:endParaRPr lang="ru-RU" sz="1000" i="1" smtClean="0"/>
          </a:p>
          <a:p>
            <a:pPr>
              <a:lnSpc>
                <a:spcPct val="80000"/>
              </a:lnSpc>
            </a:pPr>
            <a:r>
              <a:rPr lang="ru-RU" sz="1000" i="1" smtClean="0"/>
              <a:t>-</a:t>
            </a:r>
            <a:r>
              <a:rPr lang="ru-RU" sz="1000" smtClean="0"/>
              <a:t>Мартынова А.</a:t>
            </a:r>
            <a:r>
              <a:rPr lang="ru-RU" sz="1000" i="1" smtClean="0"/>
              <a:t> </a:t>
            </a:r>
            <a:r>
              <a:rPr lang="ru-RU" sz="1000" smtClean="0"/>
              <a:t>9 класс.</a:t>
            </a:r>
            <a:r>
              <a:rPr lang="ru-RU" sz="1000" i="1" smtClean="0"/>
              <a:t>.Межрегиональная заочная физико- математическая олимпиада</a:t>
            </a:r>
            <a:r>
              <a:rPr lang="ru-RU" sz="1000" smtClean="0"/>
              <a:t> «Авангард». </a:t>
            </a:r>
            <a:r>
              <a:rPr lang="ru-RU" sz="1000" u="sng" smtClean="0"/>
              <a:t>Диплом </a:t>
            </a:r>
            <a:r>
              <a:rPr lang="en-US" sz="1000" u="sng" smtClean="0"/>
              <a:t>II</a:t>
            </a:r>
            <a:r>
              <a:rPr lang="ru-RU" sz="1000" u="sng" smtClean="0"/>
              <a:t> степени</a:t>
            </a:r>
            <a:r>
              <a:rPr lang="ru-RU" sz="1000" smtClean="0"/>
              <a:t>. 2015г.</a:t>
            </a:r>
            <a:endParaRPr lang="ru-RU" sz="1000" i="1" smtClean="0"/>
          </a:p>
          <a:p>
            <a:pPr>
              <a:lnSpc>
                <a:spcPct val="80000"/>
              </a:lnSpc>
            </a:pPr>
            <a:r>
              <a:rPr lang="ru-RU" sz="1000" i="1" smtClean="0"/>
              <a:t>-</a:t>
            </a:r>
            <a:r>
              <a:rPr lang="ru-RU" sz="1000" smtClean="0"/>
              <a:t>Гончарова А. 8 класс. </a:t>
            </a:r>
            <a:r>
              <a:rPr lang="ru-RU" sz="1000" i="1" smtClean="0"/>
              <a:t> Межрегиональная заочная физико- математическая олимпиада</a:t>
            </a:r>
            <a:r>
              <a:rPr lang="ru-RU" sz="1000" smtClean="0"/>
              <a:t> «Авангард». </a:t>
            </a:r>
            <a:r>
              <a:rPr lang="ru-RU" sz="1000" u="sng" smtClean="0"/>
              <a:t>Диплом </a:t>
            </a:r>
            <a:r>
              <a:rPr lang="en-US" sz="1000" u="sng" smtClean="0"/>
              <a:t>II</a:t>
            </a:r>
            <a:r>
              <a:rPr lang="ru-RU" sz="1000" u="sng" smtClean="0"/>
              <a:t> степени</a:t>
            </a:r>
            <a:r>
              <a:rPr lang="ru-RU" sz="1000" smtClean="0"/>
              <a:t>. 2015г.</a:t>
            </a:r>
            <a:endParaRPr lang="ru-RU" sz="1000" i="1" smtClean="0"/>
          </a:p>
          <a:p>
            <a:pPr>
              <a:lnSpc>
                <a:spcPct val="80000"/>
              </a:lnSpc>
            </a:pPr>
            <a:r>
              <a:rPr lang="ru-RU" sz="1000" i="1" smtClean="0"/>
              <a:t>-</a:t>
            </a:r>
            <a:r>
              <a:rPr lang="ru-RU" sz="1000" smtClean="0"/>
              <a:t>Яблоновская А.</a:t>
            </a:r>
            <a:r>
              <a:rPr lang="ru-RU" sz="1000" i="1" smtClean="0"/>
              <a:t> </a:t>
            </a:r>
            <a:r>
              <a:rPr lang="ru-RU" sz="1000" smtClean="0"/>
              <a:t>8 класс. </a:t>
            </a:r>
            <a:r>
              <a:rPr lang="ru-RU" sz="1000" i="1" smtClean="0"/>
              <a:t>Межрегиональная заочная физико- математическая олимпиада</a:t>
            </a:r>
            <a:r>
              <a:rPr lang="ru-RU" sz="1000" smtClean="0"/>
              <a:t> «Авангард». </a:t>
            </a:r>
            <a:r>
              <a:rPr lang="ru-RU" sz="1000" u="sng" smtClean="0"/>
              <a:t>Диплом </a:t>
            </a:r>
            <a:r>
              <a:rPr lang="en-US" sz="1000" u="sng" smtClean="0"/>
              <a:t>III</a:t>
            </a:r>
            <a:r>
              <a:rPr lang="ru-RU" sz="1000" u="sng" smtClean="0"/>
              <a:t> степени</a:t>
            </a:r>
            <a:r>
              <a:rPr lang="ru-RU" sz="1000" smtClean="0"/>
              <a:t>. 2015г.</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p:cNvSpPr>
          <p:nvPr>
            <p:ph type="body" idx="1"/>
          </p:nvPr>
        </p:nvSpPr>
        <p:spPr>
          <a:xfrm>
            <a:off x="468313" y="188913"/>
            <a:ext cx="8229600" cy="5937250"/>
          </a:xfrm>
        </p:spPr>
        <p:txBody>
          <a:bodyPr/>
          <a:lstStyle/>
          <a:p>
            <a:pPr>
              <a:lnSpc>
                <a:spcPct val="80000"/>
              </a:lnSpc>
              <a:buFont typeface="Arial" charset="0"/>
              <a:buNone/>
            </a:pPr>
            <a:endParaRPr lang="ru-RU" sz="1400" b="1" u="sng" smtClean="0"/>
          </a:p>
          <a:p>
            <a:pPr>
              <a:lnSpc>
                <a:spcPct val="80000"/>
              </a:lnSpc>
              <a:buFont typeface="Arial" charset="0"/>
              <a:buNone/>
            </a:pPr>
            <a:r>
              <a:rPr lang="ru-RU" sz="1400" b="1" u="sng" smtClean="0"/>
              <a:t>Региональный уровень:</a:t>
            </a:r>
            <a:endParaRPr lang="ru-RU" sz="1400" b="1" smtClean="0"/>
          </a:p>
          <a:p>
            <a:pPr>
              <a:lnSpc>
                <a:spcPct val="80000"/>
              </a:lnSpc>
            </a:pPr>
            <a:r>
              <a:rPr lang="ru-RU" sz="1200" smtClean="0"/>
              <a:t>-Клюев П. </a:t>
            </a:r>
            <a:r>
              <a:rPr lang="en-US" sz="1200" i="1" smtClean="0"/>
              <a:t>III</a:t>
            </a:r>
            <a:r>
              <a:rPr lang="ru-RU" sz="1200" i="1" smtClean="0"/>
              <a:t> региональный конкурс юношеских и исследовательских работ им В.И. Вернадского.</a:t>
            </a:r>
            <a:r>
              <a:rPr lang="ru-RU" sz="1200" smtClean="0"/>
              <a:t> </a:t>
            </a:r>
            <a:r>
              <a:rPr lang="ru-RU" sz="1200" u="sng" smtClean="0"/>
              <a:t>Диплом лауреата. Публикация</a:t>
            </a:r>
            <a:r>
              <a:rPr lang="ru-RU" sz="1200" smtClean="0"/>
              <a:t>. </a:t>
            </a:r>
            <a:r>
              <a:rPr lang="ru-RU" sz="1200" b="1" smtClean="0"/>
              <a:t>2012г.</a:t>
            </a:r>
            <a:endParaRPr lang="ru-RU" sz="1200" smtClean="0"/>
          </a:p>
          <a:p>
            <a:pPr>
              <a:lnSpc>
                <a:spcPct val="80000"/>
              </a:lnSpc>
            </a:pPr>
            <a:r>
              <a:rPr lang="ru-RU" sz="1200" smtClean="0"/>
              <a:t>-Шевченко С</a:t>
            </a:r>
            <a:r>
              <a:rPr lang="ru-RU" sz="1200" i="1" smtClean="0"/>
              <a:t>. Областной научно- исследовательский конкурс «Новое поколение выбирает науку» в номинации «Биология. Здоровый образ жизни».</a:t>
            </a:r>
            <a:r>
              <a:rPr lang="ru-RU" sz="1200" smtClean="0"/>
              <a:t> </a:t>
            </a:r>
            <a:r>
              <a:rPr lang="ru-RU" sz="1200" u="sng" smtClean="0"/>
              <a:t>Диплом </a:t>
            </a:r>
            <a:r>
              <a:rPr lang="en-US" sz="1200" u="sng" smtClean="0"/>
              <a:t>I</a:t>
            </a:r>
            <a:r>
              <a:rPr lang="ru-RU" sz="1200" u="sng" smtClean="0"/>
              <a:t> степени. Публикация</a:t>
            </a:r>
            <a:r>
              <a:rPr lang="ru-RU" sz="1200" smtClean="0"/>
              <a:t>. </a:t>
            </a:r>
            <a:r>
              <a:rPr lang="ru-RU" sz="1200" b="1" smtClean="0"/>
              <a:t>2012г.</a:t>
            </a:r>
            <a:endParaRPr lang="ru-RU" sz="1200" smtClean="0"/>
          </a:p>
          <a:p>
            <a:pPr>
              <a:lnSpc>
                <a:spcPct val="80000"/>
              </a:lnSpc>
            </a:pPr>
            <a:r>
              <a:rPr lang="ru-RU" sz="1200" smtClean="0"/>
              <a:t>-Клюев П</a:t>
            </a:r>
            <a:r>
              <a:rPr lang="ru-RU" sz="1200" i="1" smtClean="0"/>
              <a:t>. Областной научно- исследовательский конкурс «Новое поколение выбирает науку» в номинации «Физика».</a:t>
            </a:r>
            <a:r>
              <a:rPr lang="ru-RU" sz="1200" smtClean="0"/>
              <a:t> Диплом участника. </a:t>
            </a:r>
            <a:r>
              <a:rPr lang="ru-RU" sz="1200" b="1" smtClean="0"/>
              <a:t>2012г.</a:t>
            </a:r>
            <a:r>
              <a:rPr lang="ru-RU" sz="1200" smtClean="0"/>
              <a:t>                                                                                                                </a:t>
            </a:r>
          </a:p>
          <a:p>
            <a:pPr>
              <a:lnSpc>
                <a:spcPct val="80000"/>
              </a:lnSpc>
            </a:pPr>
            <a:r>
              <a:rPr lang="ru-RU" sz="1200" smtClean="0"/>
              <a:t>- Мартиросян В., 11 класс.</a:t>
            </a:r>
            <a:r>
              <a:rPr lang="ru-RU" sz="1200" i="1" smtClean="0"/>
              <a:t> </a:t>
            </a:r>
            <a:r>
              <a:rPr lang="en-US" sz="1200" i="1" smtClean="0"/>
              <a:t>XVII</a:t>
            </a:r>
            <a:r>
              <a:rPr lang="ru-RU" sz="1200" i="1" smtClean="0"/>
              <a:t> Региональная научно- практическая конференция старшеклассников и студентов «Тенденции развития общества и науки: взгляд молодых исследователей». Номинации «Биология. Экология»</a:t>
            </a:r>
            <a:r>
              <a:rPr lang="ru-RU" sz="1200" smtClean="0"/>
              <a:t>.2 место. </a:t>
            </a:r>
            <a:r>
              <a:rPr lang="ru-RU" sz="1200" u="sng" smtClean="0"/>
              <a:t>Диплом II степени. Сертификат участника. Публикация. </a:t>
            </a:r>
            <a:r>
              <a:rPr lang="ru-RU" sz="1200" b="1" smtClean="0"/>
              <a:t>2012г.</a:t>
            </a:r>
            <a:endParaRPr lang="ru-RU" sz="1200" smtClean="0"/>
          </a:p>
          <a:p>
            <a:pPr>
              <a:lnSpc>
                <a:spcPct val="80000"/>
              </a:lnSpc>
            </a:pPr>
            <a:r>
              <a:rPr lang="ru-RU" sz="1200" smtClean="0"/>
              <a:t>- Мартиросян М. 11 класс. </a:t>
            </a:r>
            <a:r>
              <a:rPr lang="en-US" sz="1200" i="1" smtClean="0"/>
              <a:t>XVII</a:t>
            </a:r>
            <a:r>
              <a:rPr lang="ru-RU" sz="1200" i="1" smtClean="0"/>
              <a:t> Региональная научно- практическая конференция старшеклассников и студентов «Тенденции развития общества и науки: взгляд молодых исследователей». Номинации «Биология. Экология»</a:t>
            </a:r>
            <a:r>
              <a:rPr lang="ru-RU" sz="1200" smtClean="0"/>
              <a:t>.2 место. </a:t>
            </a:r>
            <a:r>
              <a:rPr lang="ru-RU" sz="1200" u="sng" smtClean="0"/>
              <a:t>Диплом II степени. Сертификат участника. Публикация. </a:t>
            </a:r>
            <a:r>
              <a:rPr lang="ru-RU" sz="1200" b="1" smtClean="0"/>
              <a:t>2012г.</a:t>
            </a:r>
            <a:endParaRPr lang="ru-RU" sz="1200" smtClean="0"/>
          </a:p>
          <a:p>
            <a:pPr>
              <a:lnSpc>
                <a:spcPct val="80000"/>
              </a:lnSpc>
            </a:pPr>
            <a:r>
              <a:rPr lang="ru-RU" sz="1200" smtClean="0"/>
              <a:t>-Соловьева В, 11 класс.</a:t>
            </a:r>
            <a:r>
              <a:rPr lang="ru-RU" sz="1200" i="1" smtClean="0"/>
              <a:t> </a:t>
            </a:r>
            <a:r>
              <a:rPr lang="en-US" sz="1200" i="1" smtClean="0"/>
              <a:t>XVII</a:t>
            </a:r>
            <a:r>
              <a:rPr lang="ru-RU" sz="1200" i="1" smtClean="0"/>
              <a:t> Региональная научно- практическая конференция старшеклассников и студентов «Тенденции развития общества и науки: взгляд молодых исследователей». Номинации «Биология. Экология»</a:t>
            </a:r>
            <a:r>
              <a:rPr lang="ru-RU" sz="1200" smtClean="0"/>
              <a:t>. </a:t>
            </a:r>
            <a:r>
              <a:rPr lang="ru-RU" sz="1200" u="sng" smtClean="0"/>
              <a:t>Сертификат участника. Публикация. </a:t>
            </a:r>
            <a:r>
              <a:rPr lang="ru-RU" sz="1200" b="1" smtClean="0"/>
              <a:t>2012г.</a:t>
            </a:r>
            <a:endParaRPr lang="ru-RU" sz="1200" smtClean="0"/>
          </a:p>
          <a:p>
            <a:pPr>
              <a:lnSpc>
                <a:spcPct val="80000"/>
              </a:lnSpc>
            </a:pPr>
            <a:r>
              <a:rPr lang="ru-RU" sz="1200" smtClean="0"/>
              <a:t>-Ускова К. 11 класс. </a:t>
            </a:r>
            <a:r>
              <a:rPr lang="en-US" sz="1200" i="1" smtClean="0"/>
              <a:t>XVII</a:t>
            </a:r>
            <a:r>
              <a:rPr lang="ru-RU" sz="1200" i="1" smtClean="0"/>
              <a:t> Региональная научно- практическая конференция старшеклассников и студентов «Тенденции развития общества и науки: взгляд молодых исследователей». </a:t>
            </a:r>
            <a:r>
              <a:rPr lang="ru-RU" sz="1200" i="1" u="sng" smtClean="0"/>
              <a:t>Номинации «Биология. Экология»</a:t>
            </a:r>
            <a:r>
              <a:rPr lang="ru-RU" sz="1200" u="sng" smtClean="0"/>
              <a:t>. Сертификат участника. Публикация. </a:t>
            </a:r>
            <a:r>
              <a:rPr lang="ru-RU" sz="1200" b="1" smtClean="0"/>
              <a:t>2012г.</a:t>
            </a:r>
          </a:p>
          <a:p>
            <a:pPr>
              <a:lnSpc>
                <a:spcPct val="80000"/>
              </a:lnSpc>
            </a:pPr>
            <a:r>
              <a:rPr lang="ru-RU" sz="1200" smtClean="0"/>
              <a:t>- Шевченко С. </a:t>
            </a:r>
            <a:r>
              <a:rPr lang="ru-RU" sz="1200" i="1" smtClean="0"/>
              <a:t>12 областной фестиваль презентаций учебных проектов в номинации «Физика</a:t>
            </a:r>
            <a:r>
              <a:rPr lang="ru-RU" sz="1200" smtClean="0"/>
              <a:t>». </a:t>
            </a:r>
            <a:r>
              <a:rPr lang="ru-RU" sz="1200" u="sng" smtClean="0"/>
              <a:t>Диплом </a:t>
            </a:r>
            <a:r>
              <a:rPr lang="en-US" sz="1200" u="sng" smtClean="0"/>
              <a:t>II</a:t>
            </a:r>
            <a:r>
              <a:rPr lang="ru-RU" sz="1200" u="sng" smtClean="0"/>
              <a:t> степени. Публикация.</a:t>
            </a:r>
            <a:r>
              <a:rPr lang="ru-RU" sz="1200" smtClean="0"/>
              <a:t> </a:t>
            </a:r>
            <a:r>
              <a:rPr lang="ru-RU" sz="1200" b="1" smtClean="0"/>
              <a:t>2013г.</a:t>
            </a:r>
            <a:r>
              <a:rPr lang="ru-RU" sz="1200" smtClean="0"/>
              <a:t>   	                                                                                                                                                                                             - Шевченко С.  </a:t>
            </a:r>
            <a:r>
              <a:rPr lang="en-US" sz="1200" i="1" smtClean="0"/>
              <a:t>XVIII</a:t>
            </a:r>
            <a:r>
              <a:rPr lang="ru-RU" sz="1200" i="1" smtClean="0"/>
              <a:t> региональная научно-практическая конференция старшеклассников и студентов в номинации «Физика и химия»</a:t>
            </a:r>
            <a:r>
              <a:rPr lang="ru-RU" sz="1200" smtClean="0"/>
              <a:t>. </a:t>
            </a:r>
            <a:r>
              <a:rPr lang="ru-RU" sz="1200" u="sng" smtClean="0"/>
              <a:t>Диплом за 2 место. Публикация. </a:t>
            </a:r>
            <a:r>
              <a:rPr lang="ru-RU" sz="1200" b="1" smtClean="0"/>
              <a:t>2013г.</a:t>
            </a:r>
            <a:endParaRPr lang="ru-RU" sz="1200" smtClean="0"/>
          </a:p>
          <a:p>
            <a:pPr>
              <a:lnSpc>
                <a:spcPct val="80000"/>
              </a:lnSpc>
            </a:pPr>
            <a:r>
              <a:rPr lang="ru-RU" sz="1200" smtClean="0"/>
              <a:t>– Шевченко С. </a:t>
            </a:r>
            <a:r>
              <a:rPr lang="ru-RU" sz="1200" i="1" smtClean="0"/>
              <a:t>Региональный этап всероссийской олимпиады школьников по астрономии</a:t>
            </a:r>
            <a:r>
              <a:rPr lang="ru-RU" sz="1200" smtClean="0"/>
              <a:t> – призер.</a:t>
            </a:r>
            <a:r>
              <a:rPr lang="ru-RU" sz="1200" u="sng" smtClean="0"/>
              <a:t> Приказ Министерства образования и науки волгоградской области №233 от 06.03.2013. Диплом призера. </a:t>
            </a:r>
            <a:r>
              <a:rPr lang="ru-RU" sz="1200" b="1" smtClean="0"/>
              <a:t>2013г.</a:t>
            </a:r>
            <a:endParaRPr lang="ru-RU" sz="1200" smtClean="0"/>
          </a:p>
          <a:p>
            <a:pPr>
              <a:lnSpc>
                <a:spcPct val="80000"/>
              </a:lnSpc>
            </a:pPr>
            <a:r>
              <a:rPr lang="ru-RU" sz="1200" smtClean="0"/>
              <a:t>- Шевченко С. 11 класс. Региональная научно- практическая конференция «Здоровая молодежь - здоровое общество». </a:t>
            </a:r>
            <a:r>
              <a:rPr lang="ru-RU" sz="1200" u="sng" smtClean="0"/>
              <a:t>Сертификат участника. Публикация. </a:t>
            </a:r>
            <a:r>
              <a:rPr lang="ru-RU" sz="1200" b="1" smtClean="0"/>
              <a:t>2013г.</a:t>
            </a:r>
          </a:p>
          <a:p>
            <a:pPr>
              <a:lnSpc>
                <a:spcPct val="80000"/>
              </a:lnSpc>
            </a:pPr>
            <a:r>
              <a:rPr lang="ru-RU" sz="1200" b="1" smtClean="0"/>
              <a:t>- </a:t>
            </a:r>
            <a:r>
              <a:rPr lang="ru-RU" sz="1200" smtClean="0"/>
              <a:t>Мелихова В. 9 класс.</a:t>
            </a:r>
            <a:r>
              <a:rPr lang="ru-RU" sz="1200" b="1" smtClean="0"/>
              <a:t> </a:t>
            </a:r>
            <a:r>
              <a:rPr lang="en-US" sz="1200" smtClean="0"/>
              <a:t>II</a:t>
            </a:r>
            <a:r>
              <a:rPr lang="en-US" sz="1200" b="1" smtClean="0"/>
              <a:t> </a:t>
            </a:r>
            <a:r>
              <a:rPr lang="ru-RU" sz="1200" smtClean="0"/>
              <a:t>Региональная научно- практическая конференция «Здоровая молодежь - здоровое общество». </a:t>
            </a:r>
            <a:r>
              <a:rPr lang="ru-RU" sz="1200" u="sng" smtClean="0"/>
              <a:t>Диплом за 3 место. Сертификат участника. Публикация. </a:t>
            </a:r>
            <a:r>
              <a:rPr lang="ru-RU" sz="1200" b="1" smtClean="0"/>
              <a:t>2014г</a:t>
            </a:r>
          </a:p>
          <a:p>
            <a:pPr>
              <a:lnSpc>
                <a:spcPct val="80000"/>
              </a:lnSpc>
            </a:pPr>
            <a:r>
              <a:rPr lang="ru-RU" sz="1200" b="1" smtClean="0"/>
              <a:t>-</a:t>
            </a:r>
            <a:r>
              <a:rPr lang="ru-RU" sz="1200" smtClean="0"/>
              <a:t>Абиева А.,</a:t>
            </a:r>
            <a:r>
              <a:rPr lang="ru-RU" sz="1200" i="1" smtClean="0"/>
              <a:t> Дергачев В. </a:t>
            </a:r>
            <a:r>
              <a:rPr lang="en-US" sz="1200" i="1" smtClean="0"/>
              <a:t>XX</a:t>
            </a:r>
            <a:r>
              <a:rPr lang="ru-RU" sz="1200" i="1" smtClean="0"/>
              <a:t> региональная научно-практическая конференция старшеклассников и студентов в номинации «Физика и химия»</a:t>
            </a:r>
            <a:r>
              <a:rPr lang="ru-RU" sz="1200" smtClean="0"/>
              <a:t>. Диплом </a:t>
            </a:r>
            <a:r>
              <a:rPr lang="en-US" sz="1200" smtClean="0"/>
              <a:t>I</a:t>
            </a:r>
            <a:r>
              <a:rPr lang="ru-RU" sz="1200" smtClean="0"/>
              <a:t> степени. </a:t>
            </a:r>
            <a:r>
              <a:rPr lang="ru-RU" sz="1200" b="1" smtClean="0"/>
              <a:t>2015г.</a:t>
            </a:r>
          </a:p>
          <a:p>
            <a:pPr>
              <a:lnSpc>
                <a:spcPct val="80000"/>
              </a:lnSpc>
            </a:pPr>
            <a:r>
              <a:rPr lang="ru-RU" sz="1200" b="1" smtClean="0"/>
              <a:t>-</a:t>
            </a:r>
            <a:r>
              <a:rPr lang="ru-RU" sz="1200" smtClean="0"/>
              <a:t>  Абиева А.,</a:t>
            </a:r>
            <a:r>
              <a:rPr lang="ru-RU" sz="1200" i="1" smtClean="0"/>
              <a:t> Дергачев В. </a:t>
            </a:r>
            <a:r>
              <a:rPr lang="ru-RU" sz="1200" smtClean="0"/>
              <a:t> </a:t>
            </a:r>
            <a:r>
              <a:rPr lang="en-US" sz="1200" i="1" smtClean="0"/>
              <a:t>VI</a:t>
            </a:r>
            <a:r>
              <a:rPr lang="ru-RU" sz="1200" i="1" smtClean="0"/>
              <a:t> региональный конкурс юношеских и исследовательских работ им В.И. Вернадского.</a:t>
            </a:r>
            <a:r>
              <a:rPr lang="ru-RU" sz="1200" smtClean="0"/>
              <a:t> </a:t>
            </a:r>
            <a:r>
              <a:rPr lang="ru-RU" sz="1200" u="sng" smtClean="0"/>
              <a:t>Диплом </a:t>
            </a:r>
            <a:r>
              <a:rPr lang="en-US" sz="1200" u="sng" smtClean="0"/>
              <a:t>I </a:t>
            </a:r>
            <a:r>
              <a:rPr lang="ru-RU" sz="1200" u="sng" smtClean="0"/>
              <a:t>степени. </a:t>
            </a:r>
            <a:r>
              <a:rPr lang="ru-RU" sz="1200" b="1" smtClean="0"/>
              <a:t>2015г.</a:t>
            </a:r>
          </a:p>
          <a:p>
            <a:pPr>
              <a:lnSpc>
                <a:spcPct val="80000"/>
              </a:lnSpc>
            </a:pPr>
            <a:r>
              <a:rPr lang="ru-RU" sz="1200" b="1" smtClean="0"/>
              <a:t>-</a:t>
            </a:r>
            <a:r>
              <a:rPr lang="ru-RU" sz="1200" i="1" smtClean="0"/>
              <a:t> </a:t>
            </a:r>
            <a:r>
              <a:rPr lang="ru-RU" sz="1200" smtClean="0"/>
              <a:t>Мелихова В., Дядинчук А. </a:t>
            </a:r>
            <a:r>
              <a:rPr lang="en-US" sz="1200" smtClean="0"/>
              <a:t>VI </a:t>
            </a:r>
            <a:r>
              <a:rPr lang="ru-RU" sz="1200" i="1" smtClean="0"/>
              <a:t>Областной конкурс социальных проектов. Номинация «Нам здесь жить!».</a:t>
            </a:r>
            <a:r>
              <a:rPr lang="ru-RU" sz="1200" smtClean="0"/>
              <a:t> </a:t>
            </a:r>
            <a:r>
              <a:rPr lang="ru-RU" sz="1200" u="sng" smtClean="0"/>
              <a:t>Диплом III степени.</a:t>
            </a:r>
            <a:r>
              <a:rPr lang="ru-RU" sz="1200" smtClean="0"/>
              <a:t> </a:t>
            </a:r>
            <a:r>
              <a:rPr lang="ru-RU" sz="1200" b="1" smtClean="0"/>
              <a:t>2015г.</a:t>
            </a:r>
          </a:p>
          <a:p>
            <a:pPr>
              <a:lnSpc>
                <a:spcPct val="80000"/>
              </a:lnSpc>
            </a:pPr>
            <a:endParaRPr lang="ru-RU" sz="12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body" idx="1"/>
          </p:nvPr>
        </p:nvSpPr>
        <p:spPr>
          <a:xfrm>
            <a:off x="457200" y="188913"/>
            <a:ext cx="8229600" cy="5937250"/>
          </a:xfrm>
        </p:spPr>
        <p:txBody>
          <a:bodyPr/>
          <a:lstStyle/>
          <a:p>
            <a:pPr>
              <a:lnSpc>
                <a:spcPct val="80000"/>
              </a:lnSpc>
            </a:pPr>
            <a:r>
              <a:rPr lang="ru-RU" sz="1200" u="sng" smtClean="0"/>
              <a:t>Муниципальный уровень:</a:t>
            </a:r>
            <a:endParaRPr lang="ru-RU" sz="1200" smtClean="0"/>
          </a:p>
          <a:p>
            <a:pPr>
              <a:lnSpc>
                <a:spcPct val="80000"/>
              </a:lnSpc>
            </a:pPr>
            <a:r>
              <a:rPr lang="ru-RU" sz="1200" b="1" smtClean="0"/>
              <a:t>2012г.</a:t>
            </a:r>
            <a:endParaRPr lang="ru-RU" sz="1200" smtClean="0"/>
          </a:p>
          <a:p>
            <a:pPr>
              <a:lnSpc>
                <a:spcPct val="80000"/>
              </a:lnSpc>
            </a:pPr>
            <a:r>
              <a:rPr lang="ru-RU" sz="1200" smtClean="0"/>
              <a:t>-Клюев П. 10 класс. </a:t>
            </a:r>
            <a:r>
              <a:rPr lang="ru-RU" sz="1200" i="1" smtClean="0"/>
              <a:t>Открытый конкурс творческих работ, посвященных 100-летию авиации России, номинация «Отвага и героизм летчиков».</a:t>
            </a:r>
            <a:r>
              <a:rPr lang="ru-RU" sz="1200" smtClean="0"/>
              <a:t> </a:t>
            </a:r>
            <a:r>
              <a:rPr lang="ru-RU" sz="1200" u="sng" smtClean="0"/>
              <a:t>Грамота за 1 место.</a:t>
            </a:r>
            <a:endParaRPr lang="ru-RU" sz="1200" smtClean="0"/>
          </a:p>
          <a:p>
            <a:pPr>
              <a:lnSpc>
                <a:spcPct val="80000"/>
              </a:lnSpc>
            </a:pPr>
            <a:r>
              <a:rPr lang="ru-RU" sz="1200" smtClean="0"/>
              <a:t>-Крупнов М. 10 класс. </a:t>
            </a:r>
            <a:r>
              <a:rPr lang="ru-RU" sz="1200" i="1" smtClean="0"/>
              <a:t>Открытый конкурс творческих работ, посвященных 100-летию авиации России, номинация «История авиации».</a:t>
            </a:r>
            <a:r>
              <a:rPr lang="ru-RU" sz="1200" smtClean="0"/>
              <a:t> </a:t>
            </a:r>
            <a:r>
              <a:rPr lang="ru-RU" sz="1200" u="sng" smtClean="0"/>
              <a:t>Диплом за 2 место.</a:t>
            </a:r>
            <a:endParaRPr lang="ru-RU" sz="1200" smtClean="0"/>
          </a:p>
          <a:p>
            <a:pPr>
              <a:lnSpc>
                <a:spcPct val="80000"/>
              </a:lnSpc>
            </a:pPr>
            <a:r>
              <a:rPr lang="ru-RU" sz="1200" smtClean="0"/>
              <a:t>- Маклаков М. 10 класс. </a:t>
            </a:r>
            <a:r>
              <a:rPr lang="ru-RU" sz="1200" i="1" smtClean="0"/>
              <a:t>Открытый конкурс творческих работ, посвященных 100-летию авиации России, номинация «История авиации».</a:t>
            </a:r>
            <a:r>
              <a:rPr lang="ru-RU" sz="1200" smtClean="0"/>
              <a:t> </a:t>
            </a:r>
            <a:r>
              <a:rPr lang="ru-RU" sz="1200" u="sng" smtClean="0"/>
              <a:t>Диплом за 3 место.</a:t>
            </a:r>
            <a:endParaRPr lang="ru-RU" sz="1200" smtClean="0"/>
          </a:p>
          <a:p>
            <a:pPr>
              <a:lnSpc>
                <a:spcPct val="80000"/>
              </a:lnSpc>
            </a:pPr>
            <a:r>
              <a:rPr lang="ru-RU" sz="1200" smtClean="0"/>
              <a:t>-Шевченко С. </a:t>
            </a:r>
            <a:r>
              <a:rPr lang="ru-RU" sz="1200" i="1" smtClean="0"/>
              <a:t>Городской конкурс исследовательских работ обучающихся по биологии и экологии «Молодежь в защиту природы». </a:t>
            </a:r>
            <a:r>
              <a:rPr lang="ru-RU" sz="1200" u="sng" smtClean="0"/>
              <a:t>Грамота за 2 место.</a:t>
            </a:r>
            <a:endParaRPr lang="ru-RU" sz="1200" b="1" smtClean="0"/>
          </a:p>
          <a:p>
            <a:pPr>
              <a:lnSpc>
                <a:spcPct val="80000"/>
              </a:lnSpc>
            </a:pPr>
            <a:r>
              <a:rPr lang="ru-RU" sz="1200" b="1" smtClean="0"/>
              <a:t>-</a:t>
            </a:r>
            <a:r>
              <a:rPr lang="ru-RU" sz="1200" smtClean="0"/>
              <a:t>Вергазова И.</a:t>
            </a:r>
            <a:r>
              <a:rPr lang="ru-RU" sz="1200" i="1" smtClean="0"/>
              <a:t> Творческий конкурс «Гагаринские чтения», 2 место в номинации «научно-исследовательская». </a:t>
            </a:r>
            <a:r>
              <a:rPr lang="ru-RU" sz="1200" u="sng" smtClean="0"/>
              <a:t>Диплом.</a:t>
            </a:r>
            <a:endParaRPr lang="ru-RU" sz="1200" b="1" smtClean="0"/>
          </a:p>
          <a:p>
            <a:pPr>
              <a:lnSpc>
                <a:spcPct val="80000"/>
              </a:lnSpc>
            </a:pPr>
            <a:r>
              <a:rPr lang="ru-RU" sz="1200" b="1" smtClean="0"/>
              <a:t>-</a:t>
            </a:r>
            <a:r>
              <a:rPr lang="ru-RU" sz="1200" smtClean="0"/>
              <a:t>Шевченко С.</a:t>
            </a:r>
            <a:r>
              <a:rPr lang="ru-RU" sz="1200" i="1" smtClean="0"/>
              <a:t> Творческий конкурс «Гагаринские чтения», 3 место в номинации «Авиация и космонавтика». </a:t>
            </a:r>
            <a:r>
              <a:rPr lang="ru-RU" sz="1200" u="sng" smtClean="0"/>
              <a:t>Диплом.</a:t>
            </a:r>
            <a:endParaRPr lang="ru-RU" sz="1200" b="1" smtClean="0"/>
          </a:p>
          <a:p>
            <a:pPr>
              <a:lnSpc>
                <a:spcPct val="80000"/>
              </a:lnSpc>
            </a:pPr>
            <a:r>
              <a:rPr lang="ru-RU" sz="1200" b="1" smtClean="0"/>
              <a:t>2013г.</a:t>
            </a:r>
          </a:p>
          <a:p>
            <a:pPr>
              <a:lnSpc>
                <a:spcPct val="80000"/>
              </a:lnSpc>
            </a:pPr>
            <a:r>
              <a:rPr lang="ru-RU" sz="1200" b="1" smtClean="0"/>
              <a:t>-</a:t>
            </a:r>
            <a:r>
              <a:rPr lang="ru-RU" sz="1200" smtClean="0"/>
              <a:t>Шевченко С.</a:t>
            </a:r>
            <a:r>
              <a:rPr lang="ru-RU" sz="1200" i="1" smtClean="0"/>
              <a:t> Творческий конкурс «Гагаринские чтения», 1 место в номинации «Звездочет». </a:t>
            </a:r>
            <a:r>
              <a:rPr lang="ru-RU" sz="1200" u="sng" smtClean="0"/>
              <a:t>Грамота.</a:t>
            </a:r>
            <a:endParaRPr lang="ru-RU" sz="1200" b="1" smtClean="0"/>
          </a:p>
          <a:p>
            <a:pPr>
              <a:lnSpc>
                <a:spcPct val="80000"/>
              </a:lnSpc>
            </a:pPr>
            <a:r>
              <a:rPr lang="ru-RU" sz="1200" b="1" smtClean="0"/>
              <a:t>-</a:t>
            </a:r>
            <a:r>
              <a:rPr lang="ru-RU" sz="1200" smtClean="0"/>
              <a:t>Крупнов М.</a:t>
            </a:r>
            <a:r>
              <a:rPr lang="ru-RU" sz="1200" i="1" smtClean="0"/>
              <a:t> Творческий конкурс «Гагаринские чтения», 2 место в номинации «Научно- исследовательская» </a:t>
            </a:r>
            <a:r>
              <a:rPr lang="ru-RU" sz="1200" u="sng" smtClean="0"/>
              <a:t>Грамота.</a:t>
            </a:r>
            <a:endParaRPr lang="ru-RU" sz="1200" b="1" smtClean="0"/>
          </a:p>
          <a:p>
            <a:pPr>
              <a:lnSpc>
                <a:spcPct val="80000"/>
              </a:lnSpc>
            </a:pPr>
            <a:r>
              <a:rPr lang="ru-RU" sz="1200" b="1" smtClean="0"/>
              <a:t>-</a:t>
            </a:r>
            <a:r>
              <a:rPr lang="ru-RU" sz="1200" smtClean="0"/>
              <a:t>Егорова Н. Усков Г</a:t>
            </a:r>
            <a:r>
              <a:rPr lang="ru-RU" sz="1200" i="1" smtClean="0"/>
              <a:t>. Творческий конкурс «Гагаринские чтения», 1 место в номинации «историческая».</a:t>
            </a:r>
            <a:r>
              <a:rPr lang="ru-RU" sz="1200" u="sng" smtClean="0"/>
              <a:t>Грамота.</a:t>
            </a:r>
            <a:endParaRPr lang="ru-RU" sz="1200" b="1" smtClean="0"/>
          </a:p>
          <a:p>
            <a:pPr>
              <a:lnSpc>
                <a:spcPct val="80000"/>
              </a:lnSpc>
            </a:pPr>
            <a:r>
              <a:rPr lang="ru-RU" sz="1200" b="1" smtClean="0"/>
              <a:t>2014г.</a:t>
            </a:r>
            <a:endParaRPr lang="ru-RU" sz="1200" smtClean="0"/>
          </a:p>
          <a:p>
            <a:pPr>
              <a:lnSpc>
                <a:spcPct val="80000"/>
              </a:lnSpc>
            </a:pPr>
            <a:r>
              <a:rPr lang="ru-RU" sz="1200" smtClean="0"/>
              <a:t>-Дядинчук А</a:t>
            </a:r>
            <a:r>
              <a:rPr lang="ru-RU" sz="1200" b="1" smtClean="0"/>
              <a:t>. </a:t>
            </a:r>
            <a:r>
              <a:rPr lang="ru-RU" sz="1200" smtClean="0"/>
              <a:t>8 класс.</a:t>
            </a:r>
            <a:r>
              <a:rPr lang="ru-RU" sz="1200" b="1" smtClean="0"/>
              <a:t> </a:t>
            </a:r>
            <a:r>
              <a:rPr lang="ru-RU" sz="1200" i="1" smtClean="0"/>
              <a:t>Творческий конкурс «Гагаринские чтения», 2 место в номинации «научно-исследовательская».</a:t>
            </a:r>
            <a:r>
              <a:rPr lang="ru-RU" sz="1200" b="1" smtClean="0"/>
              <a:t> </a:t>
            </a:r>
            <a:r>
              <a:rPr lang="ru-RU" sz="1200" u="sng" smtClean="0"/>
              <a:t>Диплом</a:t>
            </a:r>
            <a:r>
              <a:rPr lang="ru-RU" sz="1200" smtClean="0"/>
              <a:t>.</a:t>
            </a:r>
            <a:endParaRPr lang="ru-RU" sz="1200" b="1" smtClean="0"/>
          </a:p>
          <a:p>
            <a:pPr>
              <a:lnSpc>
                <a:spcPct val="80000"/>
              </a:lnSpc>
            </a:pPr>
            <a:r>
              <a:rPr lang="ru-RU" sz="1200" b="1" smtClean="0"/>
              <a:t>-</a:t>
            </a:r>
            <a:r>
              <a:rPr lang="ru-RU" sz="1200" smtClean="0"/>
              <a:t>Дмитриев И., 7 класс. </a:t>
            </a:r>
            <a:r>
              <a:rPr lang="ru-RU" sz="1200" i="1" smtClean="0"/>
              <a:t>Творческий конкурс «Гагаринские чтения», 3 место в номинации «научно-исследовательская». </a:t>
            </a:r>
            <a:r>
              <a:rPr lang="ru-RU" sz="1200" u="sng" smtClean="0"/>
              <a:t>Диплом.</a:t>
            </a:r>
            <a:endParaRPr lang="ru-RU" sz="1200" smtClean="0"/>
          </a:p>
          <a:p>
            <a:pPr>
              <a:lnSpc>
                <a:spcPct val="80000"/>
              </a:lnSpc>
            </a:pPr>
            <a:r>
              <a:rPr lang="ru-RU" sz="1200" smtClean="0"/>
              <a:t>Хачатурова А. 7 класс. </a:t>
            </a:r>
            <a:r>
              <a:rPr lang="ru-RU" sz="1200" i="1" smtClean="0"/>
              <a:t>Творческий конкурс «Гагаринские чтения», 3 место в номинации «научно-исследовательская». </a:t>
            </a:r>
            <a:r>
              <a:rPr lang="ru-RU" sz="1200" u="sng" smtClean="0"/>
              <a:t>Диплом.</a:t>
            </a:r>
            <a:endParaRPr lang="ru-RU" sz="1200" b="1" smtClean="0"/>
          </a:p>
          <a:p>
            <a:pPr>
              <a:lnSpc>
                <a:spcPct val="80000"/>
              </a:lnSpc>
            </a:pPr>
            <a:r>
              <a:rPr lang="ru-RU" sz="1200" b="1" smtClean="0"/>
              <a:t>2015г.</a:t>
            </a:r>
          </a:p>
          <a:p>
            <a:pPr>
              <a:lnSpc>
                <a:spcPct val="80000"/>
              </a:lnSpc>
            </a:pPr>
            <a:r>
              <a:rPr lang="ru-RU" sz="1200" b="1" smtClean="0"/>
              <a:t>-</a:t>
            </a:r>
            <a:r>
              <a:rPr lang="ru-RU" sz="1200" smtClean="0"/>
              <a:t>Абиева А., Дергачев В. </a:t>
            </a:r>
            <a:r>
              <a:rPr lang="ru-RU" sz="1200" i="1" smtClean="0"/>
              <a:t>Городской конкурс  учебно - исследовательских работ старшеклассников «Я и Земля» им. В.И.Вернадского, секция физики. </a:t>
            </a:r>
            <a:r>
              <a:rPr lang="ru-RU" sz="1200" u="sng" smtClean="0"/>
              <a:t>Диплом I степени</a:t>
            </a:r>
            <a:r>
              <a:rPr lang="ru-RU" sz="1200" i="1" u="sng" smtClean="0"/>
              <a:t>.</a:t>
            </a:r>
            <a:endParaRPr lang="ru-RU" sz="1200" i="1" smtClean="0"/>
          </a:p>
          <a:p>
            <a:pPr>
              <a:lnSpc>
                <a:spcPct val="80000"/>
              </a:lnSpc>
            </a:pPr>
            <a:r>
              <a:rPr lang="ru-RU" sz="1200" i="1" smtClean="0"/>
              <a:t>- </a:t>
            </a:r>
            <a:r>
              <a:rPr lang="ru-RU" sz="1200" smtClean="0"/>
              <a:t>Мелихова В., Дядинчук А</a:t>
            </a:r>
            <a:r>
              <a:rPr lang="ru-RU" sz="1200" i="1" smtClean="0"/>
              <a:t>.Городской конкурс  учебно - исследовательских работ старшеклассников «Я и Земля» им. В.И.Вернадского, секция ЗОЖ. </a:t>
            </a:r>
            <a:r>
              <a:rPr lang="ru-RU" sz="1200" u="sng" smtClean="0"/>
              <a:t>Диплом I степени</a:t>
            </a:r>
            <a:r>
              <a:rPr lang="ru-RU" sz="1200" i="1" smtClean="0"/>
              <a:t>.</a:t>
            </a:r>
          </a:p>
          <a:p>
            <a:pPr>
              <a:lnSpc>
                <a:spcPct val="80000"/>
              </a:lnSpc>
            </a:pPr>
            <a:r>
              <a:rPr lang="ru-RU" sz="1200" i="1" smtClean="0"/>
              <a:t>-</a:t>
            </a:r>
            <a:r>
              <a:rPr lang="ru-RU" sz="1200" smtClean="0"/>
              <a:t>Дмитриева Д.,</a:t>
            </a:r>
            <a:r>
              <a:rPr lang="ru-RU" sz="1200" i="1" smtClean="0"/>
              <a:t> Творческий конкурс «Гагаринские чтения», </a:t>
            </a:r>
            <a:r>
              <a:rPr lang="ru-RU" sz="1200" i="1" u="sng" smtClean="0"/>
              <a:t>3 место в номинации «историческая». </a:t>
            </a:r>
            <a:r>
              <a:rPr lang="ru-RU" sz="1200" u="sng" smtClean="0"/>
              <a:t>Диплом.</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body" idx="1"/>
          </p:nvPr>
        </p:nvSpPr>
        <p:spPr>
          <a:xfrm>
            <a:off x="457200" y="188913"/>
            <a:ext cx="8229600" cy="5937250"/>
          </a:xfrm>
        </p:spPr>
        <p:txBody>
          <a:bodyPr/>
          <a:lstStyle/>
          <a:p>
            <a:pPr>
              <a:lnSpc>
                <a:spcPct val="80000"/>
              </a:lnSpc>
            </a:pPr>
            <a:r>
              <a:rPr lang="ru-RU" sz="1200" b="1" u="sng" smtClean="0"/>
              <a:t>Районный уровень:</a:t>
            </a:r>
            <a:endParaRPr lang="ru-RU" sz="1200" b="1" smtClean="0"/>
          </a:p>
          <a:p>
            <a:pPr>
              <a:lnSpc>
                <a:spcPct val="80000"/>
              </a:lnSpc>
            </a:pPr>
            <a:r>
              <a:rPr lang="ru-RU" sz="1200" b="1" smtClean="0"/>
              <a:t>2012г.</a:t>
            </a:r>
          </a:p>
          <a:p>
            <a:pPr>
              <a:lnSpc>
                <a:spcPct val="80000"/>
              </a:lnSpc>
            </a:pPr>
            <a:r>
              <a:rPr lang="ru-RU" sz="1200" b="1" smtClean="0"/>
              <a:t>-</a:t>
            </a:r>
            <a:r>
              <a:rPr lang="ru-RU" sz="1200" smtClean="0"/>
              <a:t>Белоусов С.</a:t>
            </a:r>
            <a:r>
              <a:rPr lang="ru-RU" sz="1200" b="1" smtClean="0"/>
              <a:t> </a:t>
            </a:r>
            <a:r>
              <a:rPr lang="ru-RU" sz="1200" i="1" smtClean="0"/>
              <a:t>Муниципальный этап всероссийской олимпиады школьников среди обучающихся 7 классов муниципальных общеобразовательных учреждений Волгограда по физике</a:t>
            </a:r>
            <a:r>
              <a:rPr lang="ru-RU" sz="1200" smtClean="0"/>
              <a:t>. </a:t>
            </a:r>
            <a:r>
              <a:rPr lang="ru-RU" sz="1200" u="sng" smtClean="0"/>
              <a:t>Приказ №199 от 23.04.2012г.</a:t>
            </a:r>
            <a:endParaRPr lang="ru-RU" sz="1200" b="1" smtClean="0"/>
          </a:p>
          <a:p>
            <a:pPr>
              <a:lnSpc>
                <a:spcPct val="80000"/>
              </a:lnSpc>
            </a:pPr>
            <a:r>
              <a:rPr lang="ru-RU" sz="1200" b="1" smtClean="0"/>
              <a:t>-</a:t>
            </a:r>
            <a:r>
              <a:rPr lang="ru-RU" sz="1200" smtClean="0"/>
              <a:t> Мамвелов Эд.</a:t>
            </a:r>
            <a:r>
              <a:rPr lang="ru-RU" sz="1200" i="1" smtClean="0"/>
              <a:t> 8 класс. Муниципальный этап всероссийской олимпиады школьников среди обучающихся 7-11 классов муниципальных общеобразовательных учреждений Волгограда по физике</a:t>
            </a:r>
            <a:r>
              <a:rPr lang="ru-RU" sz="1200" smtClean="0"/>
              <a:t>. </a:t>
            </a:r>
            <a:r>
              <a:rPr lang="ru-RU" sz="1200" u="sng" smtClean="0"/>
              <a:t>Диплом призера.</a:t>
            </a:r>
            <a:endParaRPr lang="ru-RU" sz="1200" b="1" smtClean="0"/>
          </a:p>
          <a:p>
            <a:pPr>
              <a:lnSpc>
                <a:spcPct val="80000"/>
              </a:lnSpc>
            </a:pPr>
            <a:r>
              <a:rPr lang="ru-RU" sz="1200" b="1" smtClean="0"/>
              <a:t>-</a:t>
            </a:r>
            <a:r>
              <a:rPr lang="ru-RU" sz="1200" smtClean="0"/>
              <a:t>Шевченко</a:t>
            </a:r>
            <a:r>
              <a:rPr lang="ru-RU" sz="1200" i="1" smtClean="0"/>
              <a:t> С. 10 класс. Муниципальный этап всероссийской олимпиады школьников среди обучающихся 7-11 классов муниципальных общеобразовательных учреждений Волгограда по астрономии. </a:t>
            </a:r>
            <a:r>
              <a:rPr lang="ru-RU" sz="1200" u="sng" smtClean="0"/>
              <a:t>Диплом призера.</a:t>
            </a:r>
            <a:endParaRPr lang="ru-RU" sz="1200" b="1" smtClean="0"/>
          </a:p>
          <a:p>
            <a:pPr>
              <a:lnSpc>
                <a:spcPct val="80000"/>
              </a:lnSpc>
            </a:pPr>
            <a:r>
              <a:rPr lang="ru-RU" sz="1200" b="1" smtClean="0"/>
              <a:t>-</a:t>
            </a:r>
            <a:r>
              <a:rPr lang="ru-RU" sz="1200" smtClean="0"/>
              <a:t>Клюев П.</a:t>
            </a:r>
            <a:r>
              <a:rPr lang="ru-RU" sz="1200" i="1" smtClean="0"/>
              <a:t> Районный этап городского конкурса  учебно - исследовательских работ старшеклассников «Я и Земля» им. В.И.Вернадского, секция физики.</a:t>
            </a:r>
            <a:r>
              <a:rPr lang="ru-RU" sz="1200" smtClean="0"/>
              <a:t>2 место. </a:t>
            </a:r>
            <a:r>
              <a:rPr lang="ru-RU" sz="1200" u="sng" smtClean="0"/>
              <a:t>Приказ</a:t>
            </a:r>
            <a:r>
              <a:rPr lang="ru-RU" sz="1200" i="1" u="sng" smtClean="0"/>
              <a:t> </a:t>
            </a:r>
            <a:r>
              <a:rPr lang="ru-RU" sz="1200" u="sng" smtClean="0"/>
              <a:t>ЦТУ Департамента образования №112 от 13.03.2012г.</a:t>
            </a:r>
            <a:endParaRPr lang="ru-RU" sz="1200" b="1" smtClean="0"/>
          </a:p>
          <a:p>
            <a:pPr>
              <a:lnSpc>
                <a:spcPct val="80000"/>
              </a:lnSpc>
            </a:pPr>
            <a:r>
              <a:rPr lang="ru-RU" sz="1200" b="1" smtClean="0"/>
              <a:t>-</a:t>
            </a:r>
            <a:r>
              <a:rPr lang="ru-RU" sz="1200" smtClean="0"/>
              <a:t>Шевченко С.</a:t>
            </a:r>
            <a:r>
              <a:rPr lang="ru-RU" sz="1200" i="1" smtClean="0"/>
              <a:t> Районный этап городского конкурса  учебно - исследовательских работ старшеклассников «Я и Земля» им. В.И.Вернадского, секция»Здоровый образ жизни». </a:t>
            </a:r>
            <a:r>
              <a:rPr lang="ru-RU" sz="1200" u="sng" smtClean="0"/>
              <a:t>2 место. Приказ</a:t>
            </a:r>
            <a:r>
              <a:rPr lang="ru-RU" sz="1200" i="1" u="sng" smtClean="0"/>
              <a:t> </a:t>
            </a:r>
            <a:r>
              <a:rPr lang="ru-RU" sz="1200" u="sng" smtClean="0"/>
              <a:t>Центрального ТУ Департамента образования №112 от 13.03.2012г</a:t>
            </a:r>
            <a:r>
              <a:rPr lang="ru-RU" sz="1200" smtClean="0"/>
              <a:t>.</a:t>
            </a:r>
            <a:endParaRPr lang="ru-RU" sz="1200" b="1" smtClean="0"/>
          </a:p>
          <a:p>
            <a:pPr>
              <a:lnSpc>
                <a:spcPct val="80000"/>
              </a:lnSpc>
            </a:pPr>
            <a:r>
              <a:rPr lang="ru-RU" sz="1200" b="1" smtClean="0"/>
              <a:t>-</a:t>
            </a:r>
            <a:r>
              <a:rPr lang="ru-RU" sz="1200" smtClean="0"/>
              <a:t> Клюев П., Маклаков М., Бородин Д.</a:t>
            </a:r>
            <a:r>
              <a:rPr lang="ru-RU" sz="1200" i="1" smtClean="0"/>
              <a:t>Районный творческий конкурс «Имя твое – учитель», номинация «Компьютерная презентация» </a:t>
            </a:r>
            <a:r>
              <a:rPr lang="ru-RU" sz="1200" u="sng" smtClean="0"/>
              <a:t>1 место. Приказ Центрального ТУ Департамента образования № 543 от 20.12.2012г.</a:t>
            </a:r>
            <a:endParaRPr lang="ru-RU" sz="1200" b="1" smtClean="0"/>
          </a:p>
          <a:p>
            <a:pPr>
              <a:lnSpc>
                <a:spcPct val="80000"/>
              </a:lnSpc>
            </a:pPr>
            <a:r>
              <a:rPr lang="ru-RU" sz="1200" b="1" smtClean="0"/>
              <a:t>-</a:t>
            </a:r>
            <a:r>
              <a:rPr lang="ru-RU" sz="1200" smtClean="0"/>
              <a:t>Костенко А, Кузнеченкова К. </a:t>
            </a:r>
            <a:r>
              <a:rPr lang="ru-RU" sz="1200" i="1" smtClean="0"/>
              <a:t>Районная конференция проектно- исследовательских работ  обучающихся  «Мой город».</a:t>
            </a:r>
            <a:r>
              <a:rPr lang="ru-RU" sz="1200" smtClean="0"/>
              <a:t> Диплом победителя. </a:t>
            </a:r>
            <a:r>
              <a:rPr lang="ru-RU" sz="1200" u="sng" smtClean="0"/>
              <a:t>Приказ Центрального ТУ Департамента образования №384 от 28.03.2012г.</a:t>
            </a:r>
            <a:r>
              <a:rPr lang="ru-RU" sz="1200" smtClean="0"/>
              <a:t>	</a:t>
            </a:r>
            <a:endParaRPr lang="ru-RU" sz="1200" b="1" smtClean="0"/>
          </a:p>
          <a:p>
            <a:pPr>
              <a:lnSpc>
                <a:spcPct val="80000"/>
              </a:lnSpc>
            </a:pPr>
            <a:r>
              <a:rPr lang="ru-RU" sz="1200" b="1" smtClean="0"/>
              <a:t>2013г.</a:t>
            </a:r>
            <a:endParaRPr lang="ru-RU" sz="1200" smtClean="0"/>
          </a:p>
          <a:p>
            <a:pPr>
              <a:lnSpc>
                <a:spcPct val="80000"/>
              </a:lnSpc>
            </a:pPr>
            <a:r>
              <a:rPr lang="ru-RU" sz="1200" smtClean="0"/>
              <a:t>-Шевченко С.</a:t>
            </a:r>
            <a:r>
              <a:rPr lang="ru-RU" sz="1200" i="1" smtClean="0"/>
              <a:t> Районный этап городского конкурса  учебно – исследовательских работ старшеклассников «Я и Земля» им. В.И.Вернадского, секция физики.</a:t>
            </a:r>
            <a:r>
              <a:rPr lang="ru-RU" sz="1200" smtClean="0"/>
              <a:t>1 место. </a:t>
            </a:r>
            <a:r>
              <a:rPr lang="ru-RU" sz="1200" u="sng" smtClean="0"/>
              <a:t>Приказ</a:t>
            </a:r>
            <a:r>
              <a:rPr lang="ru-RU" sz="1200" i="1" u="sng" smtClean="0"/>
              <a:t> </a:t>
            </a:r>
            <a:r>
              <a:rPr lang="ru-RU" sz="1200" u="sng" smtClean="0"/>
              <a:t>Центрального ТУ Департамента образования от 27.03.2013г. </a:t>
            </a:r>
            <a:endParaRPr lang="ru-RU" sz="1200" b="1" smtClean="0"/>
          </a:p>
          <a:p>
            <a:pPr>
              <a:lnSpc>
                <a:spcPct val="80000"/>
              </a:lnSpc>
            </a:pPr>
            <a:r>
              <a:rPr lang="ru-RU" sz="1200" b="1" smtClean="0"/>
              <a:t>  2014г.</a:t>
            </a:r>
          </a:p>
          <a:p>
            <a:pPr>
              <a:lnSpc>
                <a:spcPct val="80000"/>
              </a:lnSpc>
            </a:pPr>
            <a:r>
              <a:rPr lang="ru-RU" sz="1200" b="1" smtClean="0"/>
              <a:t>-</a:t>
            </a:r>
            <a:r>
              <a:rPr lang="ru-RU" sz="1200" smtClean="0"/>
              <a:t>Мелихова В.</a:t>
            </a:r>
            <a:r>
              <a:rPr lang="ru-RU" sz="1200" i="1" smtClean="0"/>
              <a:t> Районный этап городского конкурса  учебно - исследовательских работ старшеклассников «Я и Земля» им. В.И.Вернадского, секция физики.</a:t>
            </a:r>
            <a:r>
              <a:rPr lang="ru-RU" sz="1200" u="sng" smtClean="0"/>
              <a:t>1 место. Приказ</a:t>
            </a:r>
            <a:r>
              <a:rPr lang="ru-RU" sz="1200" i="1" u="sng" smtClean="0"/>
              <a:t> </a:t>
            </a:r>
            <a:r>
              <a:rPr lang="ru-RU" sz="1200" u="sng" smtClean="0"/>
              <a:t>Центрального ТУ Департамента образования</a:t>
            </a:r>
            <a:r>
              <a:rPr lang="ru-RU" sz="1200" i="1" u="sng" smtClean="0"/>
              <a:t>.</a:t>
            </a:r>
            <a:endParaRPr lang="ru-RU" sz="1200" b="1" smtClean="0"/>
          </a:p>
          <a:p>
            <a:pPr>
              <a:lnSpc>
                <a:spcPct val="80000"/>
              </a:lnSpc>
            </a:pPr>
            <a:r>
              <a:rPr lang="ru-RU" sz="1200" b="1" smtClean="0"/>
              <a:t>2015г.</a:t>
            </a:r>
          </a:p>
          <a:p>
            <a:pPr>
              <a:lnSpc>
                <a:spcPct val="80000"/>
              </a:lnSpc>
            </a:pPr>
            <a:r>
              <a:rPr lang="ru-RU" sz="1200" b="1" smtClean="0"/>
              <a:t>-</a:t>
            </a:r>
            <a:r>
              <a:rPr lang="ru-RU" sz="1200" smtClean="0"/>
              <a:t> Абиева А., Дергачев В. </a:t>
            </a:r>
            <a:r>
              <a:rPr lang="ru-RU" sz="1200" i="1" smtClean="0"/>
              <a:t>Районный этап городского конкурса  учебно - исследовательских работ старшеклассников «Я и Земля» им. В.И.Вернадского, секция физики.</a:t>
            </a:r>
            <a:r>
              <a:rPr lang="ru-RU" sz="1200" u="sng" smtClean="0"/>
              <a:t>1 место</a:t>
            </a:r>
            <a:r>
              <a:rPr lang="ru-RU" sz="1200" smtClean="0"/>
              <a:t>. </a:t>
            </a:r>
            <a:r>
              <a:rPr lang="ru-RU" sz="1200" u="sng" smtClean="0"/>
              <a:t>Приказ Центрального</a:t>
            </a:r>
            <a:r>
              <a:rPr lang="ru-RU" sz="1200" i="1" u="sng" smtClean="0"/>
              <a:t> </a:t>
            </a:r>
            <a:r>
              <a:rPr lang="ru-RU" sz="1200" u="sng" smtClean="0"/>
              <a:t>ТУ Департамента образования</a:t>
            </a:r>
            <a:r>
              <a:rPr lang="ru-RU" sz="1200" i="1" u="sng" smtClean="0"/>
              <a:t> </a:t>
            </a:r>
            <a:r>
              <a:rPr lang="ru-RU" sz="1200" u="sng" smtClean="0"/>
              <a:t>№ 104 от 17.03.15 </a:t>
            </a:r>
            <a:r>
              <a:rPr lang="ru-RU" sz="1200" smtClean="0"/>
              <a:t>(конкурс проходил с 06.02-20.02.2015г.)</a:t>
            </a:r>
            <a:endParaRPr lang="ru-RU" sz="1200" i="1" smtClean="0"/>
          </a:p>
          <a:p>
            <a:pPr>
              <a:lnSpc>
                <a:spcPct val="80000"/>
              </a:lnSpc>
            </a:pPr>
            <a:r>
              <a:rPr lang="ru-RU" sz="1200" i="1" smtClean="0"/>
              <a:t>- </a:t>
            </a:r>
            <a:r>
              <a:rPr lang="ru-RU" sz="1200" smtClean="0"/>
              <a:t>Мелихова В., Дядинчук А</a:t>
            </a:r>
            <a:r>
              <a:rPr lang="ru-RU" sz="1200" i="1" smtClean="0"/>
              <a:t>. Районный этап городского конкурса  учебно - исследовательских работ старшеклассников «Я и Земля» им. В.И.Вернадского, секция ЗОЖ. </a:t>
            </a:r>
            <a:r>
              <a:rPr lang="ru-RU" sz="1200" u="sng" smtClean="0"/>
              <a:t>1 место</a:t>
            </a:r>
            <a:r>
              <a:rPr lang="ru-RU" sz="1200" i="1" smtClean="0"/>
              <a:t>.</a:t>
            </a:r>
            <a:r>
              <a:rPr lang="ru-RU" sz="1200" smtClean="0"/>
              <a:t> </a:t>
            </a:r>
            <a:r>
              <a:rPr lang="ru-RU" sz="1200" u="sng" smtClean="0"/>
              <a:t>Приказ Центрального ТУ Департамента образования № 104 от 17.03.15</a:t>
            </a:r>
            <a:r>
              <a:rPr lang="ru-RU" sz="1200" smtClean="0"/>
              <a:t> (конкурс проходил с 06.02-20.02.2015г.)</a:t>
            </a:r>
            <a:endParaRPr lang="ru-RU" sz="1200" i="1" smtClean="0"/>
          </a:p>
          <a:p>
            <a:pPr>
              <a:lnSpc>
                <a:spcPct val="80000"/>
              </a:lnSpc>
            </a:pPr>
            <a:r>
              <a:rPr lang="ru-RU" sz="1200" i="1" smtClean="0"/>
              <a:t>-</a:t>
            </a:r>
            <a:r>
              <a:rPr lang="ru-RU" sz="1200" smtClean="0"/>
              <a:t> Мелихова В., Дядинчук А</a:t>
            </a:r>
            <a:r>
              <a:rPr lang="ru-RU" sz="1200" i="1" smtClean="0"/>
              <a:t>. Районный этап городского конкурса  учебно - исследовательских работ старшеклассников «Я и Земля» им. В.И.Вернадского, секция физики</a:t>
            </a:r>
            <a:r>
              <a:rPr lang="ru-RU" sz="1200" i="1" u="sng" smtClean="0"/>
              <a:t>.</a:t>
            </a:r>
            <a:r>
              <a:rPr lang="ru-RU" sz="1200" u="sng" smtClean="0"/>
              <a:t>2 место</a:t>
            </a:r>
            <a:r>
              <a:rPr lang="ru-RU" sz="1200" i="1" u="sng" smtClean="0"/>
              <a:t>. </a:t>
            </a:r>
            <a:r>
              <a:rPr lang="ru-RU" sz="1200" u="sng" smtClean="0"/>
              <a:t>Приказ Дзержинского ТУ  Департамента образования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type="body" idx="1"/>
          </p:nvPr>
        </p:nvSpPr>
        <p:spPr>
          <a:xfrm>
            <a:off x="457200" y="260350"/>
            <a:ext cx="8229600" cy="5865813"/>
          </a:xfrm>
        </p:spPr>
        <p:txBody>
          <a:bodyPr/>
          <a:lstStyle/>
          <a:p>
            <a:pPr>
              <a:lnSpc>
                <a:spcPct val="80000"/>
              </a:lnSpc>
              <a:buFont typeface="Arial" charset="0"/>
              <a:buNone/>
            </a:pPr>
            <a:r>
              <a:rPr lang="ru-RU" sz="1800" b="1" smtClean="0"/>
              <a:t>Общественное признание</a:t>
            </a:r>
          </a:p>
          <a:p>
            <a:pPr>
              <a:lnSpc>
                <a:spcPct val="80000"/>
              </a:lnSpc>
            </a:pPr>
            <a:r>
              <a:rPr lang="ru-RU" sz="1800" smtClean="0"/>
              <a:t>Почетная грамота Министерства образования и науки (приказ от 24.04.2014г №328/к-н).</a:t>
            </a:r>
          </a:p>
          <a:p>
            <a:pPr>
              <a:lnSpc>
                <a:spcPct val="80000"/>
              </a:lnSpc>
            </a:pPr>
            <a:r>
              <a:rPr lang="ru-RU" sz="1800" smtClean="0"/>
              <a:t>Почетная грамота департамента по образованию администрации Волгограда, 2012г и 2014г (приказ от 10.09.2014г №551)</a:t>
            </a:r>
          </a:p>
          <a:p>
            <a:pPr>
              <a:lnSpc>
                <a:spcPct val="80000"/>
              </a:lnSpc>
            </a:pPr>
            <a:r>
              <a:rPr lang="ru-RU" sz="1800" smtClean="0"/>
              <a:t>Почетная грамота Волгоградской городской думы,2013г</a:t>
            </a:r>
          </a:p>
          <a:p>
            <a:pPr>
              <a:lnSpc>
                <a:spcPct val="80000"/>
              </a:lnSpc>
            </a:pPr>
            <a:r>
              <a:rPr lang="ru-RU" sz="1800" smtClean="0"/>
              <a:t>Благодарственные письма Волгоградской городской думы, 2008г,2010г,2012г.</a:t>
            </a:r>
          </a:p>
          <a:p>
            <a:pPr>
              <a:lnSpc>
                <a:spcPct val="80000"/>
              </a:lnSpc>
            </a:pPr>
            <a:r>
              <a:rPr lang="ru-RU" sz="1800" smtClean="0"/>
              <a:t>Серебряный сертификат соответствия ГОССТАНДАРТА РОССИИ за качество образовательных услуг для детей, 2011г-2012г.</a:t>
            </a:r>
          </a:p>
          <a:p>
            <a:pPr>
              <a:lnSpc>
                <a:spcPct val="80000"/>
              </a:lnSpc>
            </a:pPr>
            <a:r>
              <a:rPr lang="ru-RU" sz="1800" smtClean="0"/>
              <a:t>Грамоты департамента по образованию администрации Волгограда Центрального территориального управления, 2011г, 2012г</a:t>
            </a:r>
          </a:p>
          <a:p>
            <a:pPr>
              <a:lnSpc>
                <a:spcPct val="80000"/>
              </a:lnSpc>
            </a:pPr>
            <a:r>
              <a:rPr lang="ru-RU" sz="1800" smtClean="0"/>
              <a:t>Благодарственные письмами  комитета по образованию Администрации Волгоградской области, 2012г,2013г,2014г,2015г.</a:t>
            </a:r>
          </a:p>
          <a:p>
            <a:pPr>
              <a:lnSpc>
                <a:spcPct val="80000"/>
              </a:lnSpc>
            </a:pPr>
            <a:r>
              <a:rPr lang="ru-RU" sz="1800" smtClean="0"/>
              <a:t>Грамоты Центрального территориального управления комитета по образованию администрации Волгограда, 2012г,2013г, 2014г.</a:t>
            </a:r>
          </a:p>
          <a:p>
            <a:pPr>
              <a:lnSpc>
                <a:spcPct val="80000"/>
              </a:lnSpc>
            </a:pPr>
            <a:r>
              <a:rPr lang="ru-RU" sz="1800" smtClean="0"/>
              <a:t>Грамота Министерства спорта, туризма и молодежной политики Российской Федерации, 2012г</a:t>
            </a:r>
          </a:p>
          <a:p>
            <a:pPr>
              <a:lnSpc>
                <a:spcPct val="80000"/>
              </a:lnSpc>
            </a:pPr>
            <a:r>
              <a:rPr lang="ru-RU" sz="1800" smtClean="0"/>
              <a:t>Благодарственным письмом Государственного образовательного учреждения высшего профессионального образования «Волгоградский государственный медицинский университет», 2012г.</a:t>
            </a:r>
          </a:p>
          <a:p>
            <a:pPr>
              <a:lnSpc>
                <a:spcPct val="80000"/>
              </a:lnSpc>
            </a:pPr>
            <a:r>
              <a:rPr lang="ru-RU" sz="1800" smtClean="0"/>
              <a:t>Благодарность от департамента образования Кировской области и Управления по делам молодежи Кировской области, 2012г.</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body" idx="1"/>
          </p:nvPr>
        </p:nvSpPr>
        <p:spPr>
          <a:xfrm>
            <a:off x="457200" y="260350"/>
            <a:ext cx="8686800" cy="5865813"/>
          </a:xfrm>
        </p:spPr>
        <p:txBody>
          <a:bodyPr/>
          <a:lstStyle/>
          <a:p>
            <a:pPr>
              <a:lnSpc>
                <a:spcPct val="80000"/>
              </a:lnSpc>
              <a:buFont typeface="Arial" charset="0"/>
              <a:buNone/>
            </a:pPr>
            <a:r>
              <a:rPr lang="ru-RU" sz="1200" smtClean="0"/>
              <a:t> </a:t>
            </a:r>
            <a:r>
              <a:rPr lang="ru-RU" sz="1200" b="1" smtClean="0"/>
              <a:t>Описание собственного педагогического опыта в формате научных, научно-практических </a:t>
            </a:r>
            <a:r>
              <a:rPr lang="ru-RU" sz="1200" b="1" i="1" smtClean="0"/>
              <a:t>публикаций и электронных  СМИ:</a:t>
            </a:r>
            <a:endParaRPr lang="ru-RU" sz="1200" smtClean="0"/>
          </a:p>
          <a:p>
            <a:pPr>
              <a:lnSpc>
                <a:spcPct val="80000"/>
              </a:lnSpc>
            </a:pPr>
            <a:r>
              <a:rPr lang="ru-RU" sz="1200" smtClean="0"/>
              <a:t>«Обеспечение метапредметных результатов образования средствами УМК «ДРОФА» (на примере курса географии)». </a:t>
            </a:r>
            <a:r>
              <a:rPr lang="ru-RU" sz="1200" i="1" smtClean="0"/>
              <a:t>Материалы Всероссийской научно-практической конференции. Волгоград, апрель 2014г. </a:t>
            </a:r>
            <a:r>
              <a:rPr lang="ru-RU" sz="1200" u="sng" smtClean="0"/>
              <a:t>Издательство «Планета» Москва.</a:t>
            </a:r>
            <a:endParaRPr lang="ru-RU" sz="1200" smtClean="0"/>
          </a:p>
          <a:p>
            <a:pPr>
              <a:lnSpc>
                <a:spcPct val="80000"/>
              </a:lnSpc>
            </a:pPr>
            <a:r>
              <a:rPr lang="ru-RU" sz="1200" smtClean="0"/>
              <a:t>«География в школе и ВУЗе как ресурс формирования метапредметных образовательных результатов». </a:t>
            </a:r>
            <a:r>
              <a:rPr lang="ru-RU" sz="1200" i="1" smtClean="0"/>
              <a:t>Материалы Всероссийской научно-практической конференции. Волгоград, март 2012г. </a:t>
            </a:r>
            <a:r>
              <a:rPr lang="ru-RU" sz="1200" u="sng" smtClean="0"/>
              <a:t>Издательство «Планета» Москва.</a:t>
            </a:r>
            <a:endParaRPr lang="ru-RU" sz="1200" smtClean="0"/>
          </a:p>
          <a:p>
            <a:pPr>
              <a:lnSpc>
                <a:spcPct val="80000"/>
              </a:lnSpc>
            </a:pPr>
            <a:r>
              <a:rPr lang="ru-RU" sz="1200" smtClean="0"/>
              <a:t>«Формирование универсальных учебных действий на уроках географии: « научить научиться- ключевая задача образования» в условиях реализации ФГОС ООО (второго поколения)». </a:t>
            </a:r>
            <a:r>
              <a:rPr lang="ru-RU" sz="1200" i="1" smtClean="0"/>
              <a:t>Материалы Всероссийской научно-практической конференции. Волгоград, ноябрь 2012.г</a:t>
            </a:r>
            <a:r>
              <a:rPr lang="ru-RU" sz="1200" u="sng" smtClean="0"/>
              <a:t> Издательство «Планета» Москва.</a:t>
            </a:r>
            <a:endParaRPr lang="ru-RU" sz="1200" smtClean="0"/>
          </a:p>
          <a:p>
            <a:pPr>
              <a:lnSpc>
                <a:spcPct val="80000"/>
              </a:lnSpc>
            </a:pPr>
            <a:r>
              <a:rPr lang="ru-RU" sz="1200" smtClean="0"/>
              <a:t>«Актуальные проблемы географического образования в условиях введения ФГОС».</a:t>
            </a:r>
            <a:r>
              <a:rPr lang="ru-RU" sz="1200" i="1" smtClean="0"/>
              <a:t> Материалы Всероссийской научно-практической конференции. Волгоград, ноябрь 2011г.</a:t>
            </a:r>
            <a:r>
              <a:rPr lang="ru-RU" sz="1200" u="sng" smtClean="0"/>
              <a:t> Издательство «Планета» Москва 2012г.</a:t>
            </a:r>
            <a:endParaRPr lang="ru-RU" sz="1200" smtClean="0"/>
          </a:p>
          <a:p>
            <a:pPr>
              <a:lnSpc>
                <a:spcPct val="80000"/>
              </a:lnSpc>
            </a:pPr>
            <a:r>
              <a:rPr lang="ru-RU" sz="1200" smtClean="0"/>
              <a:t>«Компетентностно-ориентированная среда образовательного учреждения: опыт проектирования и реализации».</a:t>
            </a:r>
            <a:r>
              <a:rPr lang="ru-RU" sz="1200" i="1" smtClean="0"/>
              <a:t> Материалы Всероссийской научно-практической конференции. Волгоград,  январь 2013г.  </a:t>
            </a:r>
            <a:r>
              <a:rPr lang="ru-RU" sz="1200" u="sng" smtClean="0"/>
              <a:t>Издательство «Колледж» Волгоград 2013г.</a:t>
            </a:r>
            <a:r>
              <a:rPr lang="ru-RU" sz="1200" i="1" smtClean="0"/>
              <a:t> </a:t>
            </a:r>
            <a:endParaRPr lang="en-US" sz="1200" i="1" smtClean="0"/>
          </a:p>
          <a:p>
            <a:pPr>
              <a:lnSpc>
                <a:spcPct val="80000"/>
              </a:lnSpc>
            </a:pPr>
            <a:r>
              <a:rPr lang="en-US" sz="1200" i="1" smtClean="0"/>
              <a:t>XII</a:t>
            </a:r>
            <a:r>
              <a:rPr lang="ru-RU" sz="1200" i="1" smtClean="0"/>
              <a:t> областной фестиваль презентаций учебных и педагогических проектов: тезисы работ лауреатов</a:t>
            </a:r>
            <a:r>
              <a:rPr lang="ru-RU" sz="1200" smtClean="0"/>
              <a:t>, </a:t>
            </a:r>
            <a:r>
              <a:rPr lang="ru-RU" sz="1200" u="sng" smtClean="0"/>
              <a:t>Издательство ВГАПК РО Волгоград 2013г.</a:t>
            </a:r>
            <a:endParaRPr lang="ru-RU" sz="1200" i="1" smtClean="0"/>
          </a:p>
          <a:p>
            <a:pPr>
              <a:lnSpc>
                <a:spcPct val="80000"/>
              </a:lnSpc>
            </a:pPr>
            <a:r>
              <a:rPr lang="ru-RU" sz="1200" i="1" smtClean="0"/>
              <a:t>Материалы Всероссийского открытого конкурса методических разработок по биологии и экологии «Растущий виноград». </a:t>
            </a:r>
            <a:r>
              <a:rPr lang="ru-RU" sz="1200" u="sng" smtClean="0"/>
              <a:t> Публикация методической разработки интегрированного урока «Влияние автомобильного транспорта на окружающую среду», Самара 2012г.</a:t>
            </a:r>
            <a:endParaRPr lang="ru-RU" sz="1200" i="1" smtClean="0"/>
          </a:p>
          <a:p>
            <a:pPr>
              <a:lnSpc>
                <a:spcPct val="80000"/>
              </a:lnSpc>
            </a:pPr>
            <a:r>
              <a:rPr lang="ru-RU" sz="1200" i="1" smtClean="0"/>
              <a:t>Всероссийский интернет-педсовет (электронный СМИ) </a:t>
            </a:r>
            <a:r>
              <a:rPr lang="en-US" sz="1200" i="1" smtClean="0"/>
              <a:t>htt</a:t>
            </a:r>
            <a:r>
              <a:rPr lang="ru-RU" sz="1200" i="1" smtClean="0"/>
              <a:t>://</a:t>
            </a:r>
            <a:r>
              <a:rPr lang="en-US" sz="1200" i="1" smtClean="0"/>
              <a:t>pedsovet</a:t>
            </a:r>
            <a:r>
              <a:rPr lang="ru-RU" sz="1200" i="1" smtClean="0"/>
              <a:t>.</a:t>
            </a:r>
            <a:r>
              <a:rPr lang="en-US" sz="1200" i="1" smtClean="0"/>
              <a:t>org</a:t>
            </a:r>
            <a:r>
              <a:rPr lang="ru-RU" sz="1200" u="sng" smtClean="0"/>
              <a:t> Копия сертификата о публикации материала «Формирование коммуникативных компетентностей и навыков сотрудничества у учащихся при обучении предметов естественно- научного цикла в школе», 27.01.2013г.</a:t>
            </a:r>
            <a:endParaRPr lang="ru-RU" sz="1200" i="1" smtClean="0"/>
          </a:p>
          <a:p>
            <a:pPr>
              <a:lnSpc>
                <a:spcPct val="80000"/>
              </a:lnSpc>
            </a:pPr>
            <a:r>
              <a:rPr lang="ru-RU" sz="1200" i="1" smtClean="0"/>
              <a:t>Всероссийский интернет-педсовет (электронное СМИ) </a:t>
            </a:r>
            <a:r>
              <a:rPr lang="en-US" sz="1200" i="1" smtClean="0"/>
              <a:t>htt</a:t>
            </a:r>
            <a:r>
              <a:rPr lang="ru-RU" sz="1200" i="1" smtClean="0"/>
              <a:t>://</a:t>
            </a:r>
            <a:r>
              <a:rPr lang="en-US" sz="1200" i="1" smtClean="0"/>
              <a:t>pedsovet</a:t>
            </a:r>
            <a:r>
              <a:rPr lang="ru-RU" sz="1200" i="1" smtClean="0"/>
              <a:t>.</a:t>
            </a:r>
            <a:r>
              <a:rPr lang="en-US" sz="1200" i="1" smtClean="0"/>
              <a:t>org</a:t>
            </a:r>
            <a:r>
              <a:rPr lang="ru-RU" sz="1200" i="1" smtClean="0"/>
              <a:t> </a:t>
            </a:r>
            <a:r>
              <a:rPr lang="ru-RU" sz="1200" u="sng" smtClean="0"/>
              <a:t>Копия сертификата о публикации </a:t>
            </a:r>
            <a:r>
              <a:rPr lang="ru-RU" sz="1200" smtClean="0"/>
              <a:t>«Технологической карты урока по физике по ФГОС в 9 классе «Радиоактивность. Модели атомов», </a:t>
            </a:r>
            <a:r>
              <a:rPr lang="ru-RU" sz="1200" u="sng" smtClean="0"/>
              <a:t>09.12.2014.</a:t>
            </a:r>
            <a:endParaRPr lang="ru-RU" sz="1200" i="1" smtClean="0"/>
          </a:p>
          <a:p>
            <a:pPr>
              <a:lnSpc>
                <a:spcPct val="80000"/>
              </a:lnSpc>
            </a:pPr>
            <a:r>
              <a:rPr lang="ru-RU" sz="1200" i="1" smtClean="0"/>
              <a:t>Всероссийский интернет-педсовет (электронный СМИ) </a:t>
            </a:r>
            <a:r>
              <a:rPr lang="en-US" sz="1200" i="1" smtClean="0"/>
              <a:t>htt</a:t>
            </a:r>
            <a:r>
              <a:rPr lang="ru-RU" sz="1200" i="1" smtClean="0"/>
              <a:t>://</a:t>
            </a:r>
            <a:r>
              <a:rPr lang="en-US" sz="1200" i="1" smtClean="0"/>
              <a:t>pedsovet</a:t>
            </a:r>
            <a:r>
              <a:rPr lang="ru-RU" sz="1200" i="1" smtClean="0"/>
              <a:t>.</a:t>
            </a:r>
            <a:r>
              <a:rPr lang="en-US" sz="1200" i="1" smtClean="0"/>
              <a:t>org</a:t>
            </a:r>
            <a:r>
              <a:rPr lang="ru-RU" sz="1200" i="1" smtClean="0"/>
              <a:t> </a:t>
            </a:r>
            <a:r>
              <a:rPr lang="ru-RU" sz="1200" u="sng" smtClean="0"/>
              <a:t>Копия сертификата о публикации материала «Экспериментальные исследования капиллярных явлений», 07.06.2014г. </a:t>
            </a:r>
            <a:endParaRPr lang="ru-RU" sz="1200" i="1" smtClean="0"/>
          </a:p>
          <a:p>
            <a:pPr>
              <a:lnSpc>
                <a:spcPct val="80000"/>
              </a:lnSpc>
            </a:pPr>
            <a:r>
              <a:rPr lang="ru-RU" sz="1200" i="1" smtClean="0"/>
              <a:t>Дистанционный образовательный портал </a:t>
            </a:r>
            <a:r>
              <a:rPr lang="en-US" sz="1200" i="1" smtClean="0"/>
              <a:t>PRODLENKAorg </a:t>
            </a:r>
            <a:r>
              <a:rPr lang="ru-RU" sz="1200" i="1" smtClean="0"/>
              <a:t> </a:t>
            </a:r>
            <a:r>
              <a:rPr lang="ru-RU" sz="1200" u="sng" smtClean="0"/>
              <a:t>Копия свидетельства о публикации методического материала «Экспериментальное исследование капиллярных явлений», 21.10.2014г.</a:t>
            </a:r>
            <a:endParaRPr lang="ru-RU" sz="1200" i="1" smtClean="0"/>
          </a:p>
          <a:p>
            <a:pPr>
              <a:lnSpc>
                <a:spcPct val="80000"/>
              </a:lnSpc>
            </a:pPr>
            <a:r>
              <a:rPr lang="ru-RU" sz="1200" i="1" smtClean="0"/>
              <a:t>Всероссийский фестиваль педагогических идей «Открытый урок». Издательский дом «Первое сентября». </a:t>
            </a:r>
            <a:r>
              <a:rPr lang="ru-RU" sz="1200" u="sng" smtClean="0"/>
              <a:t>Копия сертификата о публикации на сайте, диске и в сборнике тезисов</a:t>
            </a:r>
            <a:r>
              <a:rPr lang="ru-RU" sz="1200" i="1" smtClean="0"/>
              <a:t> </a:t>
            </a:r>
            <a:r>
              <a:rPr lang="ru-RU" sz="1200" smtClean="0"/>
              <a:t>«Интегрированный урок (физика +география) по теме «Физические свойства натурального камня»,</a:t>
            </a:r>
            <a:r>
              <a:rPr lang="ru-RU" sz="1200" u="sng" smtClean="0"/>
              <a:t>2012-2013 уч.год.</a:t>
            </a:r>
            <a:endParaRPr lang="ru-RU" sz="1200" i="1" smtClean="0"/>
          </a:p>
          <a:p>
            <a:pPr>
              <a:lnSpc>
                <a:spcPct val="80000"/>
              </a:lnSpc>
            </a:pPr>
            <a:r>
              <a:rPr lang="ru-RU" sz="1200" i="1" smtClean="0"/>
              <a:t>Социальная сеть работников образования (электронное СМИ) </a:t>
            </a:r>
            <a:r>
              <a:rPr lang="en-US" sz="1200" i="1" smtClean="0">
                <a:hlinkClick r:id="rId2"/>
              </a:rPr>
              <a:t>http</a:t>
            </a:r>
            <a:r>
              <a:rPr lang="ru-RU" sz="1200" i="1" smtClean="0">
                <a:hlinkClick r:id="rId2"/>
              </a:rPr>
              <a:t>://</a:t>
            </a:r>
            <a:r>
              <a:rPr lang="en-US" sz="1200" i="1" smtClean="0">
                <a:hlinkClick r:id="rId2"/>
              </a:rPr>
              <a:t>nsportal</a:t>
            </a:r>
            <a:r>
              <a:rPr lang="ru-RU" sz="1200" i="1" smtClean="0">
                <a:hlinkClick r:id="rId2"/>
              </a:rPr>
              <a:t>.</a:t>
            </a:r>
            <a:r>
              <a:rPr lang="en-US" sz="1200" i="1" smtClean="0">
                <a:hlinkClick r:id="rId2"/>
              </a:rPr>
              <a:t>ru</a:t>
            </a:r>
            <a:r>
              <a:rPr lang="ru-RU" sz="1200" i="1" smtClean="0"/>
              <a:t> </a:t>
            </a:r>
            <a:r>
              <a:rPr lang="ru-RU" sz="1200" u="sng" smtClean="0"/>
              <a:t>Копия свидетельства о публикации методической разработки «Роль топлива в различных аспектах человеческой деятельности», 20.10.2012г.</a:t>
            </a:r>
            <a:endParaRPr lang="ru-RU" sz="1200" i="1" smtClean="0"/>
          </a:p>
          <a:p>
            <a:pPr>
              <a:lnSpc>
                <a:spcPct val="80000"/>
              </a:lnSpc>
            </a:pPr>
            <a:r>
              <a:rPr lang="ru-RU" sz="1200" i="1" smtClean="0"/>
              <a:t>Социальная сеть работников образования (электронное СМИ) </a:t>
            </a:r>
            <a:r>
              <a:rPr lang="en-US" sz="1200" i="1" smtClean="0">
                <a:hlinkClick r:id="rId2"/>
              </a:rPr>
              <a:t>http</a:t>
            </a:r>
            <a:r>
              <a:rPr lang="ru-RU" sz="1200" i="1" smtClean="0">
                <a:hlinkClick r:id="rId2"/>
              </a:rPr>
              <a:t>://</a:t>
            </a:r>
            <a:r>
              <a:rPr lang="en-US" sz="1200" i="1" smtClean="0">
                <a:hlinkClick r:id="rId2"/>
              </a:rPr>
              <a:t>nsportal</a:t>
            </a:r>
            <a:r>
              <a:rPr lang="ru-RU" sz="1200" i="1" smtClean="0">
                <a:hlinkClick r:id="rId2"/>
              </a:rPr>
              <a:t>.</a:t>
            </a:r>
            <a:r>
              <a:rPr lang="en-US" sz="1200" i="1" smtClean="0">
                <a:hlinkClick r:id="rId2"/>
              </a:rPr>
              <a:t>ru</a:t>
            </a:r>
            <a:r>
              <a:rPr lang="ru-RU" sz="1200" i="1" smtClean="0"/>
              <a:t> </a:t>
            </a:r>
            <a:r>
              <a:rPr lang="ru-RU" sz="1200" u="sng" smtClean="0"/>
              <a:t>Копия свидетельства о публикации  презентации «Исследовательская деятельность обучающихся по реализации профессионального самоопределения как фактор развития познавательной активности» 23.10.2012г.</a:t>
            </a:r>
            <a:endParaRPr lang="ru-RU" sz="1200" i="1" smtClean="0"/>
          </a:p>
          <a:p>
            <a:pPr>
              <a:lnSpc>
                <a:spcPct val="80000"/>
              </a:lnSpc>
            </a:pPr>
            <a:r>
              <a:rPr lang="ru-RU" sz="1200" i="1" smtClean="0"/>
              <a:t>Социальная сеть работников образования (электронное СМИ) </a:t>
            </a:r>
            <a:r>
              <a:rPr lang="en-US" sz="1200" i="1" smtClean="0">
                <a:hlinkClick r:id="rId2"/>
              </a:rPr>
              <a:t>http</a:t>
            </a:r>
            <a:r>
              <a:rPr lang="ru-RU" sz="1200" i="1" smtClean="0">
                <a:hlinkClick r:id="rId2"/>
              </a:rPr>
              <a:t>://</a:t>
            </a:r>
            <a:r>
              <a:rPr lang="en-US" sz="1200" i="1" smtClean="0">
                <a:hlinkClick r:id="rId2"/>
              </a:rPr>
              <a:t>nsportal</a:t>
            </a:r>
            <a:r>
              <a:rPr lang="ru-RU" sz="1200" i="1" smtClean="0">
                <a:hlinkClick r:id="rId2"/>
              </a:rPr>
              <a:t>.</a:t>
            </a:r>
            <a:r>
              <a:rPr lang="en-US" sz="1200" i="1" smtClean="0">
                <a:hlinkClick r:id="rId2"/>
              </a:rPr>
              <a:t>ru</a:t>
            </a:r>
            <a:r>
              <a:rPr lang="ru-RU" sz="1200" i="1" smtClean="0"/>
              <a:t> </a:t>
            </a:r>
            <a:r>
              <a:rPr lang="ru-RU" sz="1200" u="sng" smtClean="0"/>
              <a:t>Копия свидетельства о публикации  статьи «Формирование универсальных учебных действий в преподавании предметов естественно-научного цикла. 20.10.2012г.</a:t>
            </a:r>
            <a:endParaRPr lang="ru-RU" sz="1200" i="1" smtClean="0"/>
          </a:p>
          <a:p>
            <a:pPr>
              <a:lnSpc>
                <a:spcPct val="80000"/>
              </a:lnSpc>
            </a:pPr>
            <a:r>
              <a:rPr lang="ru-RU" sz="1200" i="1" smtClean="0"/>
              <a:t>Социальная сеть работников образования (электронное СМИ) </a:t>
            </a:r>
            <a:r>
              <a:rPr lang="en-US" sz="1200" i="1" smtClean="0">
                <a:hlinkClick r:id="rId2"/>
              </a:rPr>
              <a:t>http</a:t>
            </a:r>
            <a:r>
              <a:rPr lang="ru-RU" sz="1200" i="1" smtClean="0">
                <a:hlinkClick r:id="rId2"/>
              </a:rPr>
              <a:t>://</a:t>
            </a:r>
            <a:r>
              <a:rPr lang="en-US" sz="1200" i="1" smtClean="0">
                <a:hlinkClick r:id="rId2"/>
              </a:rPr>
              <a:t>nsportal</a:t>
            </a:r>
            <a:r>
              <a:rPr lang="ru-RU" sz="1200" i="1" smtClean="0">
                <a:hlinkClick r:id="rId2"/>
              </a:rPr>
              <a:t>.</a:t>
            </a:r>
            <a:r>
              <a:rPr lang="en-US" sz="1200" i="1" smtClean="0">
                <a:hlinkClick r:id="rId2"/>
              </a:rPr>
              <a:t>ru</a:t>
            </a:r>
            <a:r>
              <a:rPr lang="ru-RU" sz="1200" i="1" smtClean="0"/>
              <a:t> </a:t>
            </a:r>
            <a:r>
              <a:rPr lang="ru-RU" sz="1200" u="sng" smtClean="0"/>
              <a:t>Копия свидетельства о размещении электронного портфолио учителя, 2012г.</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type="body" idx="1"/>
          </p:nvPr>
        </p:nvSpPr>
        <p:spPr>
          <a:xfrm>
            <a:off x="457200" y="549275"/>
            <a:ext cx="8229600" cy="5576888"/>
          </a:xfrm>
        </p:spPr>
        <p:txBody>
          <a:bodyPr/>
          <a:lstStyle/>
          <a:p>
            <a:pPr algn="ctr">
              <a:lnSpc>
                <a:spcPct val="80000"/>
              </a:lnSpc>
              <a:buFont typeface="Arial" charset="0"/>
              <a:buNone/>
            </a:pPr>
            <a:r>
              <a:rPr lang="ru-RU" sz="2400" b="1" smtClean="0"/>
              <a:t>Участие в региональных профессиональных конкурсах, проводимых при поддержке органов исполнительной власти субъектов РФ:</a:t>
            </a:r>
            <a:endParaRPr lang="ru-RU" sz="2400" i="1" smtClean="0"/>
          </a:p>
          <a:p>
            <a:pPr>
              <a:lnSpc>
                <a:spcPct val="80000"/>
              </a:lnSpc>
            </a:pPr>
            <a:r>
              <a:rPr lang="ru-RU" sz="2000" i="1" smtClean="0"/>
              <a:t>Областной конкурс Министерства образования и молодежной политики Волгоградской области «Цифровая школа в 21 веке». Номинация «Лучшая методическая разработка с использованием электронных ресурсов» направление «Физика, химия, биология»</a:t>
            </a:r>
            <a:r>
              <a:rPr lang="ru-RU" sz="2000" smtClean="0"/>
              <a:t>. </a:t>
            </a:r>
            <a:endParaRPr lang="ru-RU" sz="2000" u="sng" smtClean="0"/>
          </a:p>
          <a:p>
            <a:pPr>
              <a:lnSpc>
                <a:spcPct val="80000"/>
              </a:lnSpc>
            </a:pPr>
            <a:r>
              <a:rPr lang="ru-RU" sz="2000" u="sng" smtClean="0"/>
              <a:t>Копия грамоты за 1 место, протокол заседания экспертной комиссии по подведению итогов областного конкурса  «Цифровая школа в 21 веке»  от 05.12.13.</a:t>
            </a:r>
            <a:r>
              <a:rPr lang="ru-RU" sz="2000" i="1" u="sng" smtClean="0"/>
              <a:t> </a:t>
            </a:r>
            <a:endParaRPr lang="en-US" sz="2000" i="1" smtClean="0"/>
          </a:p>
          <a:p>
            <a:pPr>
              <a:lnSpc>
                <a:spcPct val="80000"/>
              </a:lnSpc>
            </a:pPr>
            <a:r>
              <a:rPr lang="en-US" sz="2000" i="1" smtClean="0"/>
              <a:t>I</a:t>
            </a:r>
            <a:r>
              <a:rPr lang="ru-RU" sz="2000" i="1" smtClean="0"/>
              <a:t> региональный конкурс профессионального мастерства педагогов географии «Мой лучший урок».</a:t>
            </a:r>
            <a:r>
              <a:rPr lang="ru-RU" sz="2000" u="sng" smtClean="0"/>
              <a:t>Копия диплома лауреата, март 2012г.</a:t>
            </a:r>
            <a:endParaRPr lang="ru-RU" sz="2000" i="1" smtClean="0"/>
          </a:p>
          <a:p>
            <a:pPr>
              <a:lnSpc>
                <a:spcPct val="80000"/>
              </a:lnSpc>
            </a:pPr>
            <a:r>
              <a:rPr lang="ru-RU" sz="2000" i="1" smtClean="0"/>
              <a:t>Региональный конкурс профессионального мастерства педагогов «Мой лучший урок». </a:t>
            </a:r>
            <a:r>
              <a:rPr lang="ru-RU" sz="2000" u="sng" smtClean="0"/>
              <a:t>Копия диплома 3 степени, март 2013г.</a:t>
            </a:r>
            <a:endParaRPr lang="ru-RU" sz="2000" i="1" smtClean="0"/>
          </a:p>
          <a:p>
            <a:pPr>
              <a:lnSpc>
                <a:spcPct val="80000"/>
              </a:lnSpc>
            </a:pPr>
            <a:r>
              <a:rPr lang="ru-RU" sz="2000" i="1" smtClean="0"/>
              <a:t>Региональный конкурс профессионального мастерства педагогов «Мой лучший урок».</a:t>
            </a:r>
            <a:r>
              <a:rPr lang="ru-RU" sz="2000" u="sng" smtClean="0"/>
              <a:t>Копия сертификата? Диплома?,2014г</a:t>
            </a:r>
            <a:endParaRPr lang="ru-RU" sz="2000" smtClean="0"/>
          </a:p>
          <a:p>
            <a:pPr>
              <a:lnSpc>
                <a:spcPct val="80000"/>
              </a:lnSpc>
            </a:pPr>
            <a:r>
              <a:rPr lang="ru-RU" sz="2000" smtClean="0"/>
              <a:t>	</a:t>
            </a:r>
          </a:p>
        </p:txBody>
      </p:sp>
    </p:spTree>
  </p:cSld>
  <p:clrMapOvr>
    <a:masterClrMapping/>
  </p:clrMapOvr>
</p:sld>
</file>

<file path=ppt/theme/theme1.xml><?xml version="1.0" encoding="utf-8"?>
<a:theme xmlns:a="http://schemas.openxmlformats.org/drawingml/2006/main" name="Общественная презентация Анкудиновой (Конновой)">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Общественная презентация Анкудиновой (Конновой)</Template>
  <TotalTime>499</TotalTime>
  <Words>3548</Words>
  <Application>Microsoft Office PowerPoint</Application>
  <PresentationFormat>Экран (4:3)</PresentationFormat>
  <Paragraphs>188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Общественная презентация Анкудиновой (Конновой)</vt:lpstr>
      <vt:lpstr>Публичная презентация общественности и профессиональному сообществу результатов педагогической деятельности Анкудиновой (Конновой) Ольги Васильевны учителя физики высшей квалификационной категории</vt:lpstr>
      <vt:lpstr>Наличие учеников- победителей и призеров международных, всероссийских, областных олимпиад, конкурсов, конференций, фестивалей, учебных проектов  (2012 – 2015г.г.)</vt:lpstr>
      <vt:lpstr>Слайд 3</vt:lpstr>
      <vt:lpstr>Слайд 4</vt:lpstr>
      <vt:lpstr>Слайд 5</vt:lpstr>
      <vt:lpstr>Слайд 6</vt:lpstr>
      <vt:lpstr>Слайд 7</vt:lpstr>
      <vt:lpstr>Слайд 8</vt:lpstr>
      <vt:lpstr>Слайд 9</vt:lpstr>
      <vt:lpstr>Слайд 10</vt:lpstr>
      <vt:lpstr>Положительная динамика качества знаний по физике </vt:lpstr>
      <vt:lpstr>Положительная динамика качества знаний по физике </vt:lpstr>
      <vt:lpstr>Результаты государственной итоговой аттестации ЕГЭ-2014г</vt:lpstr>
      <vt:lpstr>Повышение квалификации педагога 2012г-2015г</vt:lpstr>
      <vt:lpstr>Сотрудничество с другими организациями:</vt:lpstr>
      <vt:lpstr>     Итоги сотрудничества с ВГСПУ:</vt:lpstr>
      <vt:lpstr>Слайд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Публичная презентация общественности и профессиональному сообществу результатов педагогической деятельности Анкудиновой (Конновой) Ольги Васильевны учителя физики высшей квалификационной категории</dc:title>
  <dc:creator>компутер</dc:creator>
  <cp:lastModifiedBy>Ололош</cp:lastModifiedBy>
  <cp:revision>52</cp:revision>
  <dcterms:created xsi:type="dcterms:W3CDTF">2015-04-30T12:23:15Z</dcterms:created>
  <dcterms:modified xsi:type="dcterms:W3CDTF">2015-05-03T10:13:14Z</dcterms:modified>
</cp:coreProperties>
</file>