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00" r:id="rId4"/>
    <p:sldId id="305" r:id="rId5"/>
    <p:sldId id="316" r:id="rId6"/>
    <p:sldId id="320" r:id="rId7"/>
    <p:sldId id="317" r:id="rId8"/>
    <p:sldId id="318" r:id="rId9"/>
    <p:sldId id="322" r:id="rId10"/>
    <p:sldId id="323" r:id="rId11"/>
    <p:sldId id="324" r:id="rId12"/>
    <p:sldId id="325" r:id="rId13"/>
    <p:sldId id="328" r:id="rId14"/>
    <p:sldId id="330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75" autoAdjust="0"/>
    <p:restoredTop sz="95565" autoAdjust="0"/>
  </p:normalViewPr>
  <p:slideViewPr>
    <p:cSldViewPr>
      <p:cViewPr varScale="1">
        <p:scale>
          <a:sx n="73" d="100"/>
          <a:sy n="73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3F5A-4B7C-4A19-99A0-B88E49FE634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67CD-917E-4EA5-B295-F1BB332B4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8257902"/>
      </p:ext>
    </p:extLst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0E7D-AF08-4EB4-AC26-95D0CAC1857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554DA-AA1E-425D-B48F-8C60BB8D6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2820345"/>
      </p:ext>
    </p:extLst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2EAA-6D64-412A-BB67-EC65EAE3ADE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8F6A-1468-4011-9FA6-7A15B88C0B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0786945"/>
      </p:ext>
    </p:extLst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7A79-DAA3-44DE-86B7-7D793CAA896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C9FE6-D604-430B-B982-AD03B1B1C1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360934"/>
      </p:ext>
    </p:extLst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7B5-FCF9-4CC8-B453-4E37A7EC954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710C-B301-45FF-AF5D-52D7A1C2A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4226248"/>
      </p:ext>
    </p:extLst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D5F7-A603-4A79-A88E-158369A5786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822D-DABC-4F3E-99C9-8AAB7782B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4445321"/>
      </p:ext>
    </p:extLst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2D0-BF06-4E17-886A-5866E05AF6F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E55B9-BF20-4DEE-B022-587DD3910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6681416"/>
      </p:ext>
    </p:extLst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EBE1-51C8-4ADA-BC50-5255327D7F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21AC-C676-479B-B07A-7ED5642FC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7736081"/>
      </p:ext>
    </p:extLst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7D8E-35F0-4384-82F3-2A9F2212D37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F590-3F6B-4B82-863D-F871084CDA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1916594"/>
      </p:ext>
    </p:extLst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088D-32E5-428C-8434-74508701122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CCA9-BF0D-48A5-BDEA-316AC79BB8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25867608"/>
      </p:ext>
    </p:extLst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4209-DD6F-4E15-9C1C-5A5A3A7EAC8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CD536-55DF-49CD-8CD7-ADCCE2A47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8942058"/>
      </p:ext>
    </p:extLst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52B71-06B8-4FAD-B4A9-B191993E3AC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D1C15C1-0BE3-459D-B077-C4D6FBB772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5_%D0%B3%D0%BE%D0%B4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3_%D0%B3%D0%BE%D0%B4" TargetMode="External"/><Relationship Id="rId2" Type="http://schemas.openxmlformats.org/officeDocument/2006/relationships/hyperlink" Target="https://ru.wikipedia.org/wiki/%D0%93%D0%BE%D1%80%D0%BE%D0%B4-%D0%B3%D0%B5%D1%80%D0%BE%D0%B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search_images?q=&#1086;&#1076;&#1077;&#1089;&#1089;&#1072;&amp;us=3&amp;usln=6&amp;usstr=&#1086;&#1076;&#1077;&amp;hasnavig=0" TargetMode="External"/><Relationship Id="rId13" Type="http://schemas.openxmlformats.org/officeDocument/2006/relationships/hyperlink" Target="http://go.mail.ru/search_images?q=&#1084;&#1080;&#1085;&#1089;&#1082;&amp;us=5&amp;usln=1&amp;usstr=&#1084;&#1080;&#1085;&#1089;&#1082;&amp;hasnavig=0" TargetMode="External"/><Relationship Id="rId3" Type="http://schemas.openxmlformats.org/officeDocument/2006/relationships/hyperlink" Target="http://blog.i.ua/user/3632512/682551" TargetMode="External"/><Relationship Id="rId7" Type="http://schemas.openxmlformats.org/officeDocument/2006/relationships/hyperlink" Target="http://go.mail.ru/search_images?q=&#1083;&#1077;&#1085;&#1080;&#1085;&#1075;&#1088;&#1072;&#1076;&amp;us=4&amp;usln=3&amp;usstr=&#1083;&#1077;&#1085;&#1080;&amp;hasnavig" TargetMode="External"/><Relationship Id="rId12" Type="http://schemas.openxmlformats.org/officeDocument/2006/relationships/hyperlink" Target="http://go.mail.ru/search_images?q=&#1085;&#1086;&#1074;&#1086;&#1088;&#1086;&#1089;&#1089;&#1080;&#1081;&#1089;&#1082;&amp;us=6&amp;usln=1&amp;usstr=&#1085;&#1086;&#1074;&#1086;&#1088;&#1086;&amp;hasnavig=0" TargetMode="External"/><Relationship Id="rId2" Type="http://schemas.openxmlformats.org/officeDocument/2006/relationships/hyperlink" Target="http://www.etoretro.ru/pic73436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.mail.ru/search_images?q=&#1084;&#1086;&#1089;&#1082;&#1074;&#1072;&amp;us=2&amp;usln=3&amp;usstr=&#1084;&#1086;&amp;hasnavig=0" TargetMode="External"/><Relationship Id="rId11" Type="http://schemas.openxmlformats.org/officeDocument/2006/relationships/hyperlink" Target="http://go.mail.ru/search_images?q=&#1089;&#1077;&#1074;&#1072;&#1089;&#1090;&#1086;&#1087;&#1086;&#1083;&#1100;+&#1075;&#1086;&#1088;&#1086;&#1076;+&#1075;&#1077;&#1088;&#1086;&#1081;&amp;us=4&amp;usln=3&amp;usstr=&#1089;&#1077;&#1074;&#1072;&amp;hasnavig=0" TargetMode="External"/><Relationship Id="rId5" Type="http://schemas.openxmlformats.org/officeDocument/2006/relationships/hyperlink" Target="http://dedmaxopka.livejournal.com/33525.html" TargetMode="External"/><Relationship Id="rId15" Type="http://schemas.openxmlformats.org/officeDocument/2006/relationships/image" Target="../media/image37.jpeg"/><Relationship Id="rId10" Type="http://schemas.openxmlformats.org/officeDocument/2006/relationships/hyperlink" Target="http://go.mail.ru/search_images?q=&#1089;&#1084;&#1086;&#1083;&#1077;&#1085;&#1089;&#1082;&amp;us=3&amp;usln=2&amp;usstr=&#1089;&#1084;&#1086;&amp;hasnavig=0" TargetMode="External"/><Relationship Id="rId4" Type="http://schemas.openxmlformats.org/officeDocument/2006/relationships/hyperlink" Target="http://news.bcm.ru/russia/gallery/30" TargetMode="External"/><Relationship Id="rId9" Type="http://schemas.openxmlformats.org/officeDocument/2006/relationships/hyperlink" Target="http://go.mail.ru/search_images?q=&#1082;&#1077;&#1088;&#1095;&#1100;&amp;us=4&amp;usln=3&amp;usstr=&#1082;&#1077;&#1088;&#1095;&amp;hasnavig=0" TargetMode="External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4%D0%B6%D0%B8%D0%BC%D1%83%D1%88%D0%BA%D0%B0%D0%B9%D1%81%D0%BA%D0%B8%D0%B5_%D0%BA%D0%B0%D0%BC%D0%B5%D0%BD%D0%BE%D0%BB%D0%BE%D0%BC%D0%BD%D0%B8" TargetMode="External"/><Relationship Id="rId3" Type="http://schemas.openxmlformats.org/officeDocument/2006/relationships/hyperlink" Target="https://ru.wikipedia.org/wiki/%D0%93%D0%BE%D1%80%D0%BE%D0%B4-%D0%B3%D0%B5%D1%80%D0%BE%D0%B9" TargetMode="External"/><Relationship Id="rId7" Type="http://schemas.openxmlformats.org/officeDocument/2006/relationships/hyperlink" Target="https://ru.wikipedia.org/wiki/%D0%9A%D0%B5%D1%80%D1%87%D0%B5%D0%BD%D1%81%D0%BA%D0%BE-%D0%AD%D0%BB%D1%8C%D1%82%D0%B8%D0%B3%D0%B5%D0%BD%D1%81%D0%BA%D0%B0%D1%8F_%D0%B4%D0%B5%D1%81%D0%B0%D0%BD%D1%82%D0%BD%D0%B0%D1%8F_%D0%BE%D0%BF%D0%B5%D1%80%D0%B0%D1%86%D0%B8%D1%8F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5%D1%82%D0%B8%D0%B9_%D1%80%D0%B5%D0%B9%D1%85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ru.wikipedia.org/wiki/1973_%D0%B3%D0%BE%D0%B4" TargetMode="External"/><Relationship Id="rId10" Type="http://schemas.openxmlformats.org/officeDocument/2006/relationships/hyperlink" Target="https://commons.wikimedia.org/wiki/File:Nuvola_apps_mozilla.svg?uselang=ru" TargetMode="External"/><Relationship Id="rId4" Type="http://schemas.openxmlformats.org/officeDocument/2006/relationships/hyperlink" Target="https://ru.wikipedia.org/wiki/14_%D1%81%D0%B5%D0%BD%D1%82%D1%8F%D0%B1%D1%80%D1%8F" TargetMode="External"/><Relationship Id="rId9" Type="http://schemas.openxmlformats.org/officeDocument/2006/relationships/hyperlink" Target="https://ru.wikipedia.org/wiki/%D0%93%D0%B5%D1%80%D0%BE%D0%B9_%D0%A1%D0%BE%D0%B2%D0%B5%D1%82%D1%81%D0%BA%D0%BE%D0%B3%D0%BE_%D0%A1%D0%BE%D1%8E%D0%B7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3_%D0%B3%D0%BE%D0%B4" TargetMode="External"/><Relationship Id="rId2" Type="http://schemas.openxmlformats.org/officeDocument/2006/relationships/hyperlink" Target="https://ru.wikipedia.org/wiki/%D0%93%D0%BE%D1%80%D0%BE%D0%B4-%D0%B3%D0%B5%D1%80%D0%BE%D0%B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0%D0%BE%D0%B4-%D0%B3%D0%B5%D1%80%D0%BE%D0%B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1973_%D0%B3%D0%BE%D0%B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D%D0%B4-%D0%BB%D0%B8%D0%B7" TargetMode="External"/><Relationship Id="rId3" Type="http://schemas.openxmlformats.org/officeDocument/2006/relationships/hyperlink" Target="https://ru.wikipedia.org/wiki/1973_%D0%B3%D0%BE%D0%B4" TargetMode="External"/><Relationship Id="rId7" Type="http://schemas.openxmlformats.org/officeDocument/2006/relationships/hyperlink" Target="https://ru.wikipedia.org/wiki/%D0%90%D0%BD%D1%82%D0%B8%D0%B3%D0%B8%D1%82%D0%BB%D0%B5%D1%80%D0%BE%D0%B2%D1%81%D0%BA%D0%B0%D1%8F_%D0%BA%D0%BE%D0%B0%D0%BB%D0%B8%D1%86%D0%B8%D1%8F" TargetMode="External"/><Relationship Id="rId2" Type="http://schemas.openxmlformats.org/officeDocument/2006/relationships/hyperlink" Target="https://ru.wikipedia.org/wiki/%D0%93%D0%BE%D1%80%D0%BE%D0%B4-%D0%B3%D0%B5%D1%80%D0%BE%D0%B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3%D0%B8%D1%82%D0%BB%D0%B5%D1%80,_%D0%90%D0%B4%D0%BE%D0%BB%D1%8C%D1%84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s://ru.wikipedia.org/wiki/%D0%97%D0%B0%D0%BF%D0%BE%D0%BB%D1%8F%D1%80%D1%8C%D0%B5" TargetMode="External"/><Relationship Id="rId10" Type="http://schemas.openxmlformats.org/officeDocument/2006/relationships/hyperlink" Target="https://ru.wikipedia.org/wiki/%D0%9F%D0%B5%D1%82%D1%81%D0%B0%D0%BC%D0%BE-%D0%9A%D0%B8%D1%80%D0%BA%D0%B5%D0%BD%D0%B5%D1%81%D1%81%D0%BA%D0%B0%D1%8F_%D0%BE%D0%BF%D0%B5%D1%80%D0%B0%D1%86%D0%B8%D1%8F" TargetMode="External"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9" Type="http://schemas.openxmlformats.org/officeDocument/2006/relationships/hyperlink" Target="https://ru.wikipedia.org/wiki/%D0%A1%D1%82%D0%B0%D0%BB%D0%B8%D0%BD%D0%B3%D1%80%D0%B0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708400" y="333375"/>
            <a:ext cx="4916488" cy="2087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</a:t>
            </a: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звания Город – Герой </a:t>
            </a:r>
            <a:b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5 год"/>
              </a:rPr>
              <a:t>1965 года</a:t>
            </a:r>
            <a:endParaRPr lang="ru-RU" altLang="ru-RU" sz="2400" smtClean="0"/>
          </a:p>
        </p:txBody>
      </p:sp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755650" y="2565400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i="1"/>
              <a:t>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У стен советской столицы германские войска потерпели свое первое крупное поражение с начала боевых действий. Битва под Москвой продолжалась около 7 месяцев (203 дня и ночи) с 30 сентября 1941 года по 20 апреля 1942года</a:t>
            </a:r>
            <a:r>
              <a:rPr lang="ru-RU" altLang="ru-RU" i="1"/>
              <a:t>.</a:t>
            </a:r>
          </a:p>
        </p:txBody>
      </p:sp>
      <p:pic>
        <p:nvPicPr>
          <p:cNvPr id="37892" name="Picture 4" descr="http://www.stihi.ru/pics/2012/06/21/2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1"/>
          <a:stretch>
            <a:fillRect/>
          </a:stretch>
        </p:blipFill>
        <p:spPr bwMode="auto">
          <a:xfrm>
            <a:off x="1692275" y="4149725"/>
            <a:ext cx="3311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http://moscowwalks.ru/2011/warmoscow/image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" b="6667"/>
          <a:stretch>
            <a:fillRect/>
          </a:stretch>
        </p:blipFill>
        <p:spPr bwMode="auto">
          <a:xfrm>
            <a:off x="5435600" y="4221163"/>
            <a:ext cx="3306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Медалью &quot;За оборону Москвы&quot; - награждались все участники обороны Москвы. Учреждена Указом Президиума Верховного Совета СССР от 1 мая 1944 го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0" r="4961" b="5321"/>
          <a:stretch>
            <a:fillRect/>
          </a:stretch>
        </p:blipFill>
        <p:spPr bwMode="auto">
          <a:xfrm>
            <a:off x="395288" y="333375"/>
            <a:ext cx="30241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arfly.ru/wp/wp-content/uploads/2010/06/64-300x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2893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9986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35528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2996952"/>
            <a:ext cx="1887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  <a:endParaRPr lang="ru-RU" sz="2800" dirty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8891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21272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Мурманск. Героическо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836613"/>
            <a:ext cx="31337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8" descr="Мурманск. Героическое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0" descr="Мурманск. Героическое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7798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32273" y="3244334"/>
            <a:ext cx="1887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  <a:endParaRPr lang="ru-RU" sz="2800" dirty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3492500" y="274638"/>
            <a:ext cx="5194300" cy="1143000"/>
          </a:xfrm>
        </p:spPr>
        <p:txBody>
          <a:bodyPr/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Смоленск–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 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род-герой"/>
              </a:rPr>
              <a:t>Город-Герой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мая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73 год"/>
              </a:rPr>
              <a:t>1985 года</a:t>
            </a:r>
            <a:endParaRPr lang="ru-RU" altLang="ru-RU" sz="2400" dirty="0" smtClean="0"/>
          </a:p>
        </p:txBody>
      </p:sp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611188" y="2060575"/>
            <a:ext cx="81375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ВОВ Смоленск вновь явился ареной ожесточенных боев. Из всех стратегических направлений, на которых наступали вражеские войска, главным было смоленско-московское. Гитлеровское командование намеревалось в первые же недели военных действий захватить район Витебск – Могилев – Смоленск. И, окружив и уничтожив находившиеся в этом районе основные силы войск Западного фронта, открыть путь на Москву. В ночь с 28 на 29 июля 1941 г. Смоленск был подвергнут сильнейшей бомбардировке. 10 сентября 1941 г. фашисты полностью оккупировали Смоленщину. 26 месяцев и 10 дней враг силой утверждал здесь «новый порядок». В ходе Смоленской наступательной операции под кодовым названием «Суворов» 7–6 октября 1943 г. Смоленская область была полностью освобождена от фашистских захватчиков. В 6 часов утра 25 сентября 1943 г. над зданием гостиницы «Смоленск» был водружен красный флаг.</a:t>
            </a:r>
          </a:p>
        </p:txBody>
      </p:sp>
      <p:pic>
        <p:nvPicPr>
          <p:cNvPr id="54276" name="Picture 2" descr="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7368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3860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 descr="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295116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 descr="Подбитый советский танк Т-26 на площади Смирнова в Смоленске 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6703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548680"/>
            <a:ext cx="1792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</a:t>
            </a:r>
            <a:endParaRPr lang="ru-RU" sz="2800" dirty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539750" y="476250"/>
            <a:ext cx="8135938" cy="5256213"/>
          </a:xfrm>
          <a:prstGeom prst="ellipseRibbon">
            <a:avLst>
              <a:gd name="adj1" fmla="val 22056"/>
              <a:gd name="adj2" fmla="val 50000"/>
              <a:gd name="adj3" fmla="val 12500"/>
            </a:avLst>
          </a:prstGeom>
          <a:solidFill>
            <a:srgbClr val="8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</a:rPr>
              <a:t>Родина признательна своим героям. За массовый героизм, мужество и стойкость, проявленными советскими воинами и трудящимися городов в борьбе с немецко-фашистскими захватчиками в годы Великой Отечественной войны, Москва, Ленинград, Волгоград, Киев, Минск, Одесса, Севастополь, Новороссийск, Керчь, Тула удостоены почетного звания «Город-Герой», Брестская крепость – «Крепость-Герой» с вручением ордена Ленина и медали «Золотая Звезда».</a:t>
            </a:r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ИСТОЧНИКИ:</a:t>
            </a:r>
          </a:p>
        </p:txBody>
      </p:sp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323850" y="1484313"/>
            <a:ext cx="84963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/>
              <a:t>Фон презентации - </a:t>
            </a:r>
            <a:r>
              <a:rPr lang="en-US" altLang="ru-RU"/>
              <a:t>samseberepet.ucoz.ru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2"/>
              </a:rPr>
              <a:t>http://www.etoretro.ru/pic73436.htm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3"/>
              </a:rPr>
              <a:t>http://blog.i.ua/user/3632512/682551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4"/>
              </a:rPr>
              <a:t>http://news.bcm.ru/russia/gallery/30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5"/>
              </a:rPr>
              <a:t>http://dedmaxopka.livejournal.com/33525.html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6"/>
              </a:rPr>
              <a:t>http://go.mail.ru/search_images?q=</a:t>
            </a:r>
            <a:r>
              <a:rPr lang="ru-RU" altLang="ru-RU">
                <a:hlinkClick r:id="rId6"/>
              </a:rPr>
              <a:t>москва&amp;</a:t>
            </a:r>
            <a:r>
              <a:rPr lang="en-US" altLang="ru-RU">
                <a:hlinkClick r:id="rId6"/>
              </a:rPr>
              <a:t>us=2&amp;usln=3&amp;usstr=</a:t>
            </a:r>
            <a:r>
              <a:rPr lang="ru-RU" altLang="ru-RU">
                <a:hlinkClick r:id="rId6"/>
              </a:rPr>
              <a:t>мо&amp;</a:t>
            </a:r>
            <a:r>
              <a:rPr lang="en-US" altLang="ru-RU">
                <a:hlinkClick r:id="rId6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7"/>
              </a:rPr>
              <a:t>http://go.mail.ru/search_images?q=</a:t>
            </a:r>
            <a:r>
              <a:rPr lang="ru-RU" altLang="ru-RU">
                <a:hlinkClick r:id="rId7"/>
              </a:rPr>
              <a:t>ленинград&amp;</a:t>
            </a:r>
            <a:r>
              <a:rPr lang="en-US" altLang="ru-RU">
                <a:hlinkClick r:id="rId7"/>
              </a:rPr>
              <a:t>us=4&amp;usln=3&amp;usstr=</a:t>
            </a:r>
            <a:r>
              <a:rPr lang="ru-RU" altLang="ru-RU">
                <a:hlinkClick r:id="rId7"/>
              </a:rPr>
              <a:t>лени&amp;</a:t>
            </a:r>
            <a:r>
              <a:rPr lang="en-US" altLang="ru-RU">
                <a:hlinkClick r:id="rId7"/>
              </a:rPr>
              <a:t>hasnavig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8"/>
              </a:rPr>
              <a:t>http://go.mail.ru/search_images?q=</a:t>
            </a:r>
            <a:r>
              <a:rPr lang="ru-RU" altLang="ru-RU">
                <a:hlinkClick r:id="rId8"/>
              </a:rPr>
              <a:t>одесса&amp;</a:t>
            </a:r>
            <a:r>
              <a:rPr lang="en-US" altLang="ru-RU">
                <a:hlinkClick r:id="rId8"/>
              </a:rPr>
              <a:t>us=3&amp;usln=6&amp;usstr=</a:t>
            </a:r>
            <a:r>
              <a:rPr lang="ru-RU" altLang="ru-RU">
                <a:hlinkClick r:id="rId8"/>
              </a:rPr>
              <a:t>оде&amp;</a:t>
            </a:r>
            <a:r>
              <a:rPr lang="en-US" altLang="ru-RU">
                <a:hlinkClick r:id="rId8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9"/>
              </a:rPr>
              <a:t>http://go.mail.ru/search_images?q=</a:t>
            </a:r>
            <a:r>
              <a:rPr lang="ru-RU" altLang="ru-RU">
                <a:hlinkClick r:id="rId9"/>
              </a:rPr>
              <a:t>керчь&amp;</a:t>
            </a:r>
            <a:r>
              <a:rPr lang="en-US" altLang="ru-RU">
                <a:hlinkClick r:id="rId9"/>
              </a:rPr>
              <a:t>us=4&amp;usln=3&amp;usstr=</a:t>
            </a:r>
            <a:r>
              <a:rPr lang="ru-RU" altLang="ru-RU">
                <a:hlinkClick r:id="rId9"/>
              </a:rPr>
              <a:t>керч&amp;</a:t>
            </a:r>
            <a:r>
              <a:rPr lang="en-US" altLang="ru-RU">
                <a:hlinkClick r:id="rId9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10"/>
              </a:rPr>
              <a:t>http://go.mail.ru/search_images?q=</a:t>
            </a:r>
            <a:r>
              <a:rPr lang="ru-RU" altLang="ru-RU">
                <a:hlinkClick r:id="rId10"/>
              </a:rPr>
              <a:t>смоленск&amp;</a:t>
            </a:r>
            <a:r>
              <a:rPr lang="en-US" altLang="ru-RU">
                <a:hlinkClick r:id="rId10"/>
              </a:rPr>
              <a:t>us=3&amp;usln=2&amp;usstr=</a:t>
            </a:r>
            <a:r>
              <a:rPr lang="ru-RU" altLang="ru-RU">
                <a:hlinkClick r:id="rId10"/>
              </a:rPr>
              <a:t>смо&amp;</a:t>
            </a:r>
            <a:r>
              <a:rPr lang="en-US" altLang="ru-RU">
                <a:hlinkClick r:id="rId10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10"/>
              </a:rPr>
              <a:t>http://go.mail.ru/search_images?q=</a:t>
            </a:r>
            <a:r>
              <a:rPr lang="ru-RU" altLang="ru-RU">
                <a:hlinkClick r:id="rId10"/>
              </a:rPr>
              <a:t>смоленск&amp;</a:t>
            </a:r>
            <a:r>
              <a:rPr lang="en-US" altLang="ru-RU">
                <a:hlinkClick r:id="rId10"/>
              </a:rPr>
              <a:t>us=3&amp;usln=2&amp;usstr=</a:t>
            </a:r>
            <a:r>
              <a:rPr lang="ru-RU" altLang="ru-RU">
                <a:hlinkClick r:id="rId10"/>
              </a:rPr>
              <a:t>смо&amp;</a:t>
            </a:r>
            <a:r>
              <a:rPr lang="en-US" altLang="ru-RU">
                <a:hlinkClick r:id="rId10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11"/>
              </a:rPr>
              <a:t>http://go.mail.ru/search_images?q=</a:t>
            </a:r>
            <a:r>
              <a:rPr lang="ru-RU" altLang="ru-RU">
                <a:hlinkClick r:id="rId11"/>
              </a:rPr>
              <a:t>севастополь+город+герой&amp;</a:t>
            </a:r>
            <a:r>
              <a:rPr lang="en-US" altLang="ru-RU">
                <a:hlinkClick r:id="rId11"/>
              </a:rPr>
              <a:t>us=4&amp;usln=3&amp;usstr=</a:t>
            </a:r>
            <a:r>
              <a:rPr lang="ru-RU" altLang="ru-RU">
                <a:hlinkClick r:id="rId11"/>
              </a:rPr>
              <a:t>сева&amp;</a:t>
            </a:r>
            <a:r>
              <a:rPr lang="en-US" altLang="ru-RU">
                <a:hlinkClick r:id="rId11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12"/>
              </a:rPr>
              <a:t>http://go.mail.ru/search_images?q=</a:t>
            </a:r>
            <a:r>
              <a:rPr lang="ru-RU" altLang="ru-RU">
                <a:hlinkClick r:id="rId12"/>
              </a:rPr>
              <a:t>новороссийск&amp;</a:t>
            </a:r>
            <a:r>
              <a:rPr lang="en-US" altLang="ru-RU">
                <a:hlinkClick r:id="rId12"/>
              </a:rPr>
              <a:t>us=6&amp;usln=1&amp;usstr=</a:t>
            </a:r>
            <a:r>
              <a:rPr lang="ru-RU" altLang="ru-RU">
                <a:hlinkClick r:id="rId12"/>
              </a:rPr>
              <a:t>новоро&amp;</a:t>
            </a:r>
            <a:r>
              <a:rPr lang="en-US" altLang="ru-RU">
                <a:hlinkClick r:id="rId12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>
                <a:hlinkClick r:id="rId13"/>
              </a:rPr>
              <a:t>http://go.mail.ru/search_images?q=</a:t>
            </a:r>
            <a:r>
              <a:rPr lang="ru-RU" altLang="ru-RU">
                <a:hlinkClick r:id="rId13"/>
              </a:rPr>
              <a:t>минск&amp;</a:t>
            </a:r>
            <a:r>
              <a:rPr lang="en-US" altLang="ru-RU">
                <a:hlinkClick r:id="rId13"/>
              </a:rPr>
              <a:t>us=5&amp;usln=1&amp;usstr=</a:t>
            </a:r>
            <a:r>
              <a:rPr lang="ru-RU" altLang="ru-RU">
                <a:hlinkClick r:id="rId13"/>
              </a:rPr>
              <a:t>минск&amp;</a:t>
            </a:r>
            <a:r>
              <a:rPr lang="en-US" altLang="ru-RU">
                <a:hlinkClick r:id="rId13"/>
              </a:rPr>
              <a:t>hasnavig=0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en-US" altLang="ru-RU"/>
              <a:t>http://go.mail.ru/search_images?q=</a:t>
            </a:r>
            <a:r>
              <a:rPr lang="ru-RU" altLang="ru-RU"/>
              <a:t>мунрманск</a:t>
            </a:r>
          </a:p>
          <a:p>
            <a:pPr eaLnBrk="1" hangingPunct="1">
              <a:buFontTx/>
              <a:buAutoNum type="arabicPeriod"/>
            </a:pPr>
            <a:endParaRPr lang="ru-RU" altLang="ru-RU"/>
          </a:p>
          <a:p>
            <a:pPr eaLnBrk="1" hangingPunct="1">
              <a:buFontTx/>
              <a:buAutoNum type="arabicPeriod"/>
            </a:pPr>
            <a:endParaRPr lang="ru-RU" altLang="ru-RU"/>
          </a:p>
          <a:p>
            <a:pPr eaLnBrk="1" hangingPunct="1">
              <a:buFontTx/>
              <a:buAutoNum type="arabicPeriod"/>
            </a:pPr>
            <a:endParaRPr lang="ru-RU" altLang="ru-RU"/>
          </a:p>
        </p:txBody>
      </p:sp>
      <p:pic>
        <p:nvPicPr>
          <p:cNvPr id="58372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6" descr="http://icmos.ru/uploads/thumbs/1304677663_9-may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395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1375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под Москвой стала главным военным событием первого года Великой Отечественной войны. </a:t>
            </a:r>
          </a:p>
          <a:p>
            <a:pPr algn="ctr" eaLnBrk="1" hangingPunct="1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 ней участвовало свыше трех миллионов человек, 22 тысячи орудий и минометов, около трех тысяч танков, более двух тысяч самолетов. Битва за Москву продолжалась 7 месяцев, т.е. 203 дня и ночи.</a:t>
            </a:r>
          </a:p>
          <a:p>
            <a:pPr algn="ctr" eaLnBrk="1" hangingPunct="1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германским войскам, считавшимся непобедимыми, было нанесено крупное поражение. Победой советских войск была ликвидирована смертельная угроза, нависшая над столицей нашей Родины.</a:t>
            </a:r>
          </a:p>
        </p:txBody>
      </p:sp>
      <p:pic>
        <p:nvPicPr>
          <p:cNvPr id="38915" name="Picture 2" descr="http://www.museum.ru/imgB.asp?576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21163"/>
            <a:ext cx="2846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pp.nashaucheba.ru/pars_docs/refs/113/11247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5" t="21420" r="50861" b="43300"/>
          <a:stretch>
            <a:fillRect/>
          </a:stretch>
        </p:blipFill>
        <p:spPr bwMode="auto">
          <a:xfrm>
            <a:off x="323850" y="765175"/>
            <a:ext cx="280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5619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 защиту родной Москвы</a:t>
            </a:r>
          </a:p>
        </p:txBody>
      </p:sp>
      <p:pic>
        <p:nvPicPr>
          <p:cNvPr id="39940" name="Picture 7" descr="goroda-geroi-Moskva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http://rpp.nashaucheba.ru/pars_docs/refs/113/11247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19" t="59219" r="7391" b="4240"/>
          <a:stretch>
            <a:fillRect/>
          </a:stretch>
        </p:blipFill>
        <p:spPr bwMode="auto">
          <a:xfrm>
            <a:off x="468313" y="3141663"/>
            <a:ext cx="25908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 descr="http://rpp.nashaucheba.ru/pars_docs/refs/113/112470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74" t="21420" r="7391" b="42039"/>
          <a:stretch>
            <a:fillRect/>
          </a:stretch>
        </p:blipFill>
        <p:spPr bwMode="auto">
          <a:xfrm>
            <a:off x="5724525" y="333375"/>
            <a:ext cx="30956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ВОВ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25892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 descr="У Дорогомиловской заста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738" y="4292600"/>
            <a:ext cx="2792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708400" y="404813"/>
            <a:ext cx="4978400" cy="15113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Керчь-</a:t>
            </a:r>
            <a:b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звание 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Город-герой"/>
              </a:rPr>
              <a:t>ород-Герой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4 сентября"/>
              </a:rPr>
              <a:t>14 сентября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973 год"/>
              </a:rPr>
              <a:t>1973 года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Содержимое 5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31958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Керчь стала ареной жестоких сражений между советскими и </a:t>
            </a:r>
            <a:r>
              <a:rPr lang="ru-RU" altLang="ru-RU" sz="2000" i="1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германскими</a:t>
            </a: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войсками. Линия фронта четырежды проходила через Керчь. В результате кровопролитных боёв город был практически полностью разрушен (разрушено более 85 % зданий). За время оккупации были убиты 15 тыс. мирных жителей. Из них 7 тыс. расстреляны в Багеровском рве. Более 14 тыс. угнаны в Германию. Золотыми буквами вписаны в историю города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000" i="1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Керченско-Эльтигенская десантная операция</a:t>
            </a: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подвиг защитников </a:t>
            </a:r>
            <a:r>
              <a:rPr lang="ru-RU" altLang="ru-RU" sz="2000" i="1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Аджимушкайских каменоломен</a:t>
            </a: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боях за Керчь 146 воинов удостоены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звания </a:t>
            </a:r>
            <a:r>
              <a:rPr lang="ru-RU" altLang="ru-RU" sz="2000" i="1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Героя Советского Союза</a:t>
            </a: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i="1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 </a:t>
            </a:r>
            <a:r>
              <a:rPr lang="ru-RU" alt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            11 апреля 1944 года советские войска освободили город.</a:t>
            </a:r>
          </a:p>
        </p:txBody>
      </p:sp>
      <p:pic>
        <p:nvPicPr>
          <p:cNvPr id="44036" name="Picture 4" descr="Nuvola apps mozilla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img11.nnm.ru/d/9/7/6/0/19b5ac08e5c48ff6480dcfbcd28_pre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5274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есто массовой гибели советских граждан (Аджимушкайский ров). Ноябрь-декабрь 1943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1660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Аджимушкайские каменоломни и Мемориальный ансамбль «Героям Аджимушкая». Май-октябрь 1942 г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42370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611188" y="404813"/>
            <a:ext cx="54006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вершине горы Митридат, там, где в день освобождения Керчи взвилось победное знамя, в честь бессмертного подвига советских воинов, павших в боях за Крым, воздвигнут обелиск Славы, горит Вечный огонь.</a:t>
            </a:r>
          </a:p>
        </p:txBody>
      </p:sp>
      <p:sp>
        <p:nvSpPr>
          <p:cNvPr id="7" name="AutoShape 8" descr="керчь 2"/>
          <p:cNvSpPr>
            <a:spLocks noChangeArrowheads="1"/>
          </p:cNvSpPr>
          <p:nvPr/>
        </p:nvSpPr>
        <p:spPr bwMode="auto">
          <a:xfrm>
            <a:off x="6227763" y="333375"/>
            <a:ext cx="2232025" cy="287972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140200" y="274638"/>
            <a:ext cx="4546600" cy="1641475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 –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 </a:t>
            </a: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род-герой"/>
              </a:rPr>
              <a:t>Город-Герой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июня </a:t>
            </a: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73 год"/>
              </a:rPr>
              <a:t>1974 года</a:t>
            </a:r>
            <a:endParaRPr lang="ru-RU" altLang="ru-RU" sz="2400" smtClean="0"/>
          </a:p>
        </p:txBody>
      </p:sp>
      <p:pic>
        <p:nvPicPr>
          <p:cNvPr id="46083" name="Picture 2" descr="карт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5" r="3899" b="3851"/>
          <a:stretch>
            <a:fillRect/>
          </a:stretch>
        </p:blipFill>
        <p:spPr bwMode="auto">
          <a:xfrm>
            <a:off x="395288" y="404813"/>
            <a:ext cx="3889375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Прямоугольник 3"/>
          <p:cNvSpPr>
            <a:spLocks noChangeArrowheads="1"/>
          </p:cNvSpPr>
          <p:nvPr/>
        </p:nvSpPr>
        <p:spPr bwMode="auto">
          <a:xfrm>
            <a:off x="4284663" y="1858963"/>
            <a:ext cx="41751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i="1">
                <a:latin typeface="Times New Roman" panose="02020603050405020304" pitchFamily="18" charset="0"/>
              </a:rPr>
              <a:t>С первых дней войны город оказался в центре боевых действий на направлении главного удара немецко-фашистских войск, рвавшихся к Москве. 25 июня 1941 года фашистские войска подошли к городу. В ожесточенных боях за город враг понес значительные потери, была снижена его ударная сила и темп продвижения на Восток. С 28 июня Минск — в оккупации. За время войны погибло около 70 тыс. минчан.</a:t>
            </a:r>
            <a:endParaRPr lang="ru-RU" altLang="ru-RU" sz="2000" i="1"/>
          </a:p>
        </p:txBody>
      </p:sp>
      <p:pic>
        <p:nvPicPr>
          <p:cNvPr id="46085" name="Picture 4" descr="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5987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19939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Заголовок 2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4986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 –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 </a:t>
            </a:r>
            <a:r>
              <a:rPr lang="ru-RU" alt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ород-герой"/>
              </a:rPr>
              <a:t>Город-Герой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7декабря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973 год"/>
              </a:rPr>
              <a:t>1976 года</a:t>
            </a:r>
            <a:endParaRPr lang="ru-RU" altLang="ru-RU" sz="2400" u="sng" dirty="0" smtClean="0"/>
          </a:p>
        </p:txBody>
      </p:sp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2771775" y="1700213"/>
            <a:ext cx="554513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 севернее города враг перерезал железную и шоссейную дороги, связывающие Тулу с Москвой. В этой критической обстановке защитники Тулы проявили мужество, стойкость и героизм. Сражаясь насмерть, они отстояли свой город.   Исчерпав свои наступательные возможности, противник начал отход.</a:t>
            </a:r>
          </a:p>
        </p:txBody>
      </p:sp>
      <p:sp>
        <p:nvSpPr>
          <p:cNvPr id="47109" name="Прямоугольник 6"/>
          <p:cNvSpPr>
            <a:spLocks noChangeArrowheads="1"/>
          </p:cNvSpPr>
          <p:nvPr/>
        </p:nvSpPr>
        <p:spPr bwMode="auto">
          <a:xfrm>
            <a:off x="539750" y="3573463"/>
            <a:ext cx="8353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Тулы сорвала замыслы противника овладеть Москвой до начала зимы. Сопротивление ее защитников обеспечило устойчивость войск левого крыла Западного фронта на дальних южных подступах к столице. Оно также способствовало стабилизации положения на Брянском фронте.</a:t>
            </a:r>
            <a:b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1941 г. войска левого крыла Западного фронта в ходе Тульской наступательной операции разгромили ударную танковую группировку немецко-фашистских войск. Угроза столице Советского государства с юга была ликвидирована. 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Тула - Группа бойцов истребительного батальона Тульского оружейного зав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2496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http://www.a-lubyanka.ru/images/pubs/portfolio/2011/01/stalingr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477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stat.shurf.ru/fest/images/users/0/th_7c248cc2fd7e4567b33f36382dc5d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1894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2996952"/>
            <a:ext cx="957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  <a:endParaRPr lang="ru-RU" sz="2800" dirty="0"/>
          </a:p>
        </p:txBody>
      </p:sp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звание 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род-герой"/>
              </a:rPr>
              <a:t>Город-Герой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мая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73 год"/>
              </a:rPr>
              <a:t>1985 года</a:t>
            </a:r>
            <a:endParaRPr lang="ru-RU" altLang="ru-RU" sz="2400" b="1" dirty="0" smtClean="0"/>
          </a:p>
        </p:txBody>
      </p:sp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323850" y="1844675"/>
            <a:ext cx="84963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000" b="1" i="1"/>
              <a:t>В ходе </a:t>
            </a:r>
            <a:r>
              <a:rPr lang="ru-RU" altLang="ru-RU" sz="2000" b="1" i="1">
                <a:hlinkClick r:id="rId4" tooltip="Великая Отечественная война"/>
              </a:rPr>
              <a:t>ВОВ</a:t>
            </a:r>
            <a:r>
              <a:rPr lang="ru-RU" altLang="ru-RU" sz="2000" b="1" i="1"/>
              <a:t> Мурманск неоднократно подвергался атакам с суши и с воздуха. Дислоцированная в </a:t>
            </a:r>
            <a:r>
              <a:rPr lang="ru-RU" altLang="ru-RU" sz="2000" b="1" i="1">
                <a:hlinkClick r:id="rId5" tooltip="Заполярье"/>
              </a:rPr>
              <a:t>Заполярье</a:t>
            </a:r>
            <a:r>
              <a:rPr lang="ru-RU" altLang="ru-RU" sz="2000" b="1" i="1"/>
              <a:t> 150-тысячная германская армия имела директиву </a:t>
            </a:r>
            <a:r>
              <a:rPr lang="ru-RU" altLang="ru-RU" sz="2000" b="1" i="1">
                <a:hlinkClick r:id="rId6" tooltip="Гитлер, Адольф"/>
              </a:rPr>
              <a:t>Гитлера</a:t>
            </a:r>
            <a:r>
              <a:rPr lang="ru-RU" altLang="ru-RU" sz="2000" b="1" i="1"/>
              <a:t> захватить город и мурманский порт, через который шли грузы из </a:t>
            </a:r>
            <a:r>
              <a:rPr lang="ru-RU" altLang="ru-RU" sz="2000" b="1" i="1">
                <a:hlinkClick r:id="rId7" tooltip="Антигитлеровская коалиция"/>
              </a:rPr>
              <a:t>стран-союзниц</a:t>
            </a:r>
            <a:r>
              <a:rPr lang="ru-RU" altLang="ru-RU" sz="2000" b="1" i="1"/>
              <a:t> для снабжения страны и армии по </a:t>
            </a:r>
            <a:r>
              <a:rPr lang="ru-RU" altLang="ru-RU" sz="2000" b="1" i="1">
                <a:hlinkClick r:id="rId8" tooltip="Ленд-лиз"/>
              </a:rPr>
              <a:t>ленд-лизу</a:t>
            </a:r>
            <a:r>
              <a:rPr lang="ru-RU" altLang="ru-RU" sz="2000" b="1" i="1"/>
              <a:t>. По расчётам немецкого командования, Мурманск должен был быть взят за несколько суток. Дважды — в июле и сентябре немецкие войска предпринимали генеральное наступление на Мурманск, однако оба наступления провалились. После того как город отразил наступления, враг атаковал его с воздуха, совершая в отдельные дни до пятнадцати-восемнадцати налётов . По количеству и плотности нанесённых по городу бомбовых ударов среди советских городов Мурманск уступает лишь </a:t>
            </a:r>
            <a:r>
              <a:rPr lang="ru-RU" altLang="ru-RU" sz="2000" b="1" i="1">
                <a:hlinkClick r:id="rId9" tooltip="Сталинград"/>
              </a:rPr>
              <a:t>Сталинграду</a:t>
            </a:r>
            <a:r>
              <a:rPr lang="ru-RU" altLang="ru-RU" sz="2000" b="1" i="1"/>
              <a:t>. </a:t>
            </a:r>
          </a:p>
          <a:p>
            <a:pPr algn="ctr" eaLnBrk="1" hangingPunct="1"/>
            <a:r>
              <a:rPr lang="ru-RU" altLang="ru-RU" sz="2000" b="1" i="1"/>
              <a:t>7 октября 1944 года советские войска начали в Заполярье </a:t>
            </a:r>
            <a:r>
              <a:rPr lang="ru-RU" altLang="ru-RU" sz="2000" b="1" i="1">
                <a:hlinkClick r:id="rId10" tooltip="Петсамо-Киркенесская операция"/>
              </a:rPr>
              <a:t>Петсамо-Киркенесскую наступательную операцию</a:t>
            </a:r>
            <a:r>
              <a:rPr lang="ru-RU" altLang="ru-RU" sz="2000" b="1" i="1"/>
              <a:t>, и угроза Мурманску была снята.</a:t>
            </a:r>
          </a:p>
        </p:txBody>
      </p:sp>
      <p:pic>
        <p:nvPicPr>
          <p:cNvPr id="51204" name="Picture 2" descr="http://warfly.ru/wp/wp-content/uploads/2010/06/6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24479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640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Москва –  присвоение звания Город – Герой  8 мая 1965 года</vt:lpstr>
      <vt:lpstr>Слайд 2</vt:lpstr>
      <vt:lpstr>Все на защиту родной Москвы</vt:lpstr>
      <vt:lpstr>Керчь-  присвоено звание  Город-Герой   14 сентября 1973 года</vt:lpstr>
      <vt:lpstr>Слайд 5</vt:lpstr>
      <vt:lpstr>Минск –  присвоено звание Город-Герой   26 июня 1974 года</vt:lpstr>
      <vt:lpstr>Тула –  присвоено звание Город-Герой   7декабря 1976 года</vt:lpstr>
      <vt:lpstr>Слайд 8</vt:lpstr>
      <vt:lpstr>Мурманск–  присвоено звание Город-Герой   6 мая 1985 года</vt:lpstr>
      <vt:lpstr>Слайд 10</vt:lpstr>
      <vt:lpstr>Слайд 11</vt:lpstr>
      <vt:lpstr>Смоленск–  присвоено звание Город-Герой   6 мая 1985 года</vt:lpstr>
      <vt:lpstr>Слайд 13</vt:lpstr>
      <vt:lpstr>Слайд 14</vt:lpstr>
      <vt:lpstr>ИСТОЧНИКИ: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Ткачева</dc:creator>
  <cp:lastModifiedBy>Технология</cp:lastModifiedBy>
  <cp:revision>157</cp:revision>
  <dcterms:created xsi:type="dcterms:W3CDTF">2013-05-31T18:43:09Z</dcterms:created>
  <dcterms:modified xsi:type="dcterms:W3CDTF">2015-04-28T12:13:01Z</dcterms:modified>
</cp:coreProperties>
</file>