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8" r:id="rId9"/>
    <p:sldId id="259" r:id="rId10"/>
    <p:sldId id="260" r:id="rId11"/>
    <p:sldId id="261" r:id="rId12"/>
    <p:sldId id="262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5A2B-D1CE-4AC6-AA99-F260F2C7FE69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91250-9FA4-4636-A7FD-8D0AD007C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1250-9FA4-4636-A7FD-8D0AD007C5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1250-9FA4-4636-A7FD-8D0AD007C51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CAEB3-739C-41AD-9D1F-FA8DCC9A07A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5BAB6-3B12-4CF6-9458-987865A70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andex.ru/images/search?source=wiz&amp;img_url=http://thumbs.dreamstime.com/z/bull-moose-pond-alaska-20384762.jpg&amp;_=1430160561585&amp;p=1&amp;text=%D0%BA%D0%B0%D1%80%D1%82%D0%B8%D0%BD%D0%BA%D0%B0%20%D0%BB%D0%BE%D1%81%D1%8C%20%D0%BD%D0%B0%20%D0%B1%D0%B5%D0%BB%D0%BE%D0%BC%20%D1%84%D0%BE%D0%BD%D0%B5&amp;redircnt=1430160559.1&amp;noreask=1&amp;pos=37&amp;rpt=simage&amp;lr=2&amp;pin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yandex.ru/images/search?text=%D0%BA%D0%B0%D1%80%D1%82%D0%B8%D0%BD%D0%BA%D0%B0%20%D0%BC%D0%B5%D0%B4%D0%B2%D0%B5%D0%B4%D1%8F&amp;img_url=http://ctv7.ru/sites/default/files/medved_4.jpg&amp;pos=0&amp;rpt=simage&amp;stype=image&amp;lr=2&amp;noreask=1&amp;source=wi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768" y="1916832"/>
            <a:ext cx="6480720" cy="4780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/>
              <a:t>МЯГКИЙ  ЗНАК  КАК ПОКАЗАТЕЛЬ МЯГКОСТИ СОГЛАСНОГО  ЗВУКА</a:t>
            </a:r>
            <a:endParaRPr lang="ru-RU" sz="6000" b="1" i="1" dirty="0"/>
          </a:p>
        </p:txBody>
      </p:sp>
      <p:pic>
        <p:nvPicPr>
          <p:cNvPr id="2059" name="Picture 11" descr="Алфавит для девочек: Буква Ь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20467"/>
            <a:ext cx="3637533" cy="3637533"/>
          </a:xfrm>
          <a:prstGeom prst="rect">
            <a:avLst/>
          </a:prstGeom>
          <a:noFill/>
        </p:spPr>
      </p:pic>
      <p:pic>
        <p:nvPicPr>
          <p:cNvPr id="9218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245" y="692696"/>
            <a:ext cx="3831755" cy="68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згляд, кошка, рысь - (картинка, изображение, фото, обои 478145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85592"/>
            <a:ext cx="4860032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9862" y="1998975"/>
            <a:ext cx="83225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Меньше тигра, больше кошки,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ушами кисти-рожки..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3" y="3573016"/>
          <a:ext cx="3312366" cy="720080"/>
        </p:xfrm>
        <a:graphic>
          <a:graphicData uri="http://schemas.openxmlformats.org/drawingml/2006/table">
            <a:tbl>
              <a:tblPr/>
              <a:tblGrid>
                <a:gridCol w="828091"/>
                <a:gridCol w="759084"/>
                <a:gridCol w="702255"/>
                <a:gridCol w="1022936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5013177"/>
            <a:ext cx="3754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1 слог,</a:t>
            </a:r>
          </a:p>
          <a:p>
            <a:r>
              <a:rPr lang="ru-RU" sz="3600" b="1" i="1" dirty="0" smtClean="0"/>
              <a:t>4 буквы, 3 звука.</a:t>
            </a:r>
            <a:endParaRPr lang="ru-RU" sz="3600" b="1" i="1" dirty="0"/>
          </a:p>
        </p:txBody>
      </p:sp>
      <p:pic>
        <p:nvPicPr>
          <p:cNvPr id="8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245" y="692696"/>
            <a:ext cx="3831755" cy="68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2-tub-ru.yandex.net/i?id=ae6a4f5801872251348c92acb3a8c43e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64904"/>
            <a:ext cx="5220072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988839"/>
            <a:ext cx="8424936" cy="17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Ходит по лесу красавец,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Ходит смело и легко,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Рога раскинув широко.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3789040"/>
          <a:ext cx="3096344" cy="936104"/>
        </p:xfrm>
        <a:graphic>
          <a:graphicData uri="http://schemas.openxmlformats.org/drawingml/2006/table">
            <a:tbl>
              <a:tblPr/>
              <a:tblGrid>
                <a:gridCol w="774086"/>
                <a:gridCol w="774086"/>
                <a:gridCol w="774086"/>
                <a:gridCol w="774086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085185"/>
            <a:ext cx="4435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  1слог,</a:t>
            </a:r>
          </a:p>
          <a:p>
            <a:r>
              <a:rPr lang="ru-RU" sz="3600" b="1" i="1" dirty="0" smtClean="0"/>
              <a:t> 4 буквы, 3 звука.</a:t>
            </a:r>
            <a:endParaRPr lang="ru-RU" sz="3600" b="1" i="1" dirty="0"/>
          </a:p>
        </p:txBody>
      </p:sp>
      <p:pic>
        <p:nvPicPr>
          <p:cNvPr id="7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245" y="692696"/>
            <a:ext cx="3831755" cy="68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ш информационный гид - Мясной союз www.myasnoy-soyuz.ru &quot; Страница 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57600"/>
            <a:ext cx="38946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1795646"/>
            <a:ext cx="6408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Спит или купается.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не раздевается.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и ночь на ножках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Красные сапожки.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4293096"/>
          <a:ext cx="3888432" cy="720080"/>
        </p:xfrm>
        <a:graphic>
          <a:graphicData uri="http://schemas.openxmlformats.org/drawingml/2006/table">
            <a:tbl>
              <a:tblPr/>
              <a:tblGrid>
                <a:gridCol w="972108"/>
                <a:gridCol w="972108"/>
                <a:gridCol w="972108"/>
                <a:gridCol w="972108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01317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 слог,</a:t>
            </a:r>
          </a:p>
          <a:p>
            <a:r>
              <a:rPr lang="ru-RU" sz="3600" b="1" dirty="0" smtClean="0"/>
              <a:t>4 буквы, 3 звука.</a:t>
            </a:r>
            <a:endParaRPr lang="ru-RU" sz="3600" b="1" dirty="0"/>
          </a:p>
        </p:txBody>
      </p:sp>
      <p:pic>
        <p:nvPicPr>
          <p:cNvPr id="7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3831755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831755" cy="7920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916832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МЯГКОСТЬ </a:t>
            </a:r>
            <a:r>
              <a:rPr lang="ru-RU" sz="4400" b="1" dirty="0" smtClean="0"/>
              <a:t>      согласных  звуков обозначается </a:t>
            </a:r>
            <a:r>
              <a:rPr lang="ru-RU" sz="4400" b="1" dirty="0" smtClean="0"/>
              <a:t>на</a:t>
            </a:r>
          </a:p>
          <a:p>
            <a:pPr algn="ctr"/>
            <a:r>
              <a:rPr lang="ru-RU" sz="4400" b="1" dirty="0" smtClean="0"/>
              <a:t> </a:t>
            </a:r>
            <a:r>
              <a:rPr lang="ru-RU" sz="4400" b="1" dirty="0" smtClean="0"/>
              <a:t>письме  буквами </a:t>
            </a:r>
            <a:r>
              <a:rPr lang="ru-RU" sz="4400" b="1" i="1" dirty="0" smtClean="0">
                <a:solidFill>
                  <a:srgbClr val="C00000"/>
                </a:solidFill>
              </a:rPr>
              <a:t>Е, Ё, Ю, Я,И,</a:t>
            </a:r>
          </a:p>
          <a:p>
            <a:pPr algn="ctr"/>
            <a:r>
              <a:rPr lang="ru-RU" sz="4400" b="1" i="1" dirty="0" smtClean="0"/>
              <a:t>а так же</a:t>
            </a:r>
            <a:endParaRPr lang="ru-RU" sz="4400" b="1" dirty="0" smtClean="0"/>
          </a:p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мягким знаком </a:t>
            </a:r>
            <a:r>
              <a:rPr lang="ru-RU" sz="4400" b="1" dirty="0" smtClean="0">
                <a:solidFill>
                  <a:srgbClr val="00B050"/>
                </a:solidFill>
              </a:rPr>
              <a:t>(Ь)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831755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844824"/>
            <a:ext cx="577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492896"/>
            <a:ext cx="4368001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068960"/>
            <a:ext cx="7688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916832"/>
            <a:ext cx="8136904" cy="29523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060849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Мел -</a:t>
            </a:r>
            <a:r>
              <a:rPr lang="ru-RU" sz="7200" b="1" i="1" dirty="0" smtClean="0"/>
              <a:t> </a:t>
            </a:r>
            <a:endParaRPr lang="ru-RU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234888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 слог, 3 буквы, 3 звука.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42900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Мель</a:t>
            </a:r>
            <a:r>
              <a:rPr lang="ru-RU" sz="6000" b="1" dirty="0" smtClean="0"/>
              <a:t> -</a:t>
            </a:r>
            <a:r>
              <a:rPr lang="ru-RU" sz="7200" b="1" dirty="0" smtClean="0"/>
              <a:t> </a:t>
            </a:r>
            <a:endParaRPr lang="ru-RU" sz="7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3717032"/>
            <a:ext cx="6264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1 слог, 4 буквы, 3 звука.</a:t>
            </a:r>
            <a:endParaRPr lang="ru-RU" sz="4400" b="1" dirty="0"/>
          </a:p>
        </p:txBody>
      </p:sp>
      <p:pic>
        <p:nvPicPr>
          <p:cNvPr id="15362" name="Picture 2" descr="Мел на асфальте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3784385" cy="2129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Скачать обои море, мель, закат, корабль бесплатно для рабочего стола в разрешении 1920x1200 - картинка 481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345638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245" y="692696"/>
            <a:ext cx="3831755" cy="68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06084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Шест-</a:t>
            </a:r>
            <a:r>
              <a:rPr lang="ru-RU" sz="7200" b="1" i="1" dirty="0" smtClean="0"/>
              <a:t> 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276872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1 слог, 4 буквы, 4 звука.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501009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Шесть</a:t>
            </a:r>
            <a:r>
              <a:rPr lang="ru-RU" sz="6000" b="1" dirty="0" smtClean="0"/>
              <a:t>-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645024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1 слог, 5 букв, 4 звука.</a:t>
            </a:r>
            <a:endParaRPr lang="ru-RU" sz="4400" b="1" dirty="0"/>
          </a:p>
        </p:txBody>
      </p:sp>
      <p:pic>
        <p:nvPicPr>
          <p:cNvPr id="17412" name="Picture 4" descr="Прыгнуть в высоту. Шест и другие виды спорта Dimambo - мир новос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4323804" cy="185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SYMBOL * Картинка"/>
          <p:cNvPicPr>
            <a:picLocks noChangeAspect="1" noChangeArrowheads="1"/>
          </p:cNvPicPr>
          <p:nvPr/>
        </p:nvPicPr>
        <p:blipFill>
          <a:blip r:embed="rId3" cstate="print"/>
          <a:srcRect l="10850" t="12626" r="8511" b="6735"/>
          <a:stretch>
            <a:fillRect/>
          </a:stretch>
        </p:blipFill>
        <p:spPr bwMode="auto">
          <a:xfrm>
            <a:off x="4757768" y="4293096"/>
            <a:ext cx="394050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92696"/>
            <a:ext cx="3831755" cy="68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44824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/>
              <a:t>галка</a:t>
            </a:r>
            <a:endParaRPr lang="ru-RU" sz="6600" b="1" i="1" dirty="0"/>
          </a:p>
        </p:txBody>
      </p:sp>
      <p:pic>
        <p:nvPicPr>
          <p:cNvPr id="1032" name="Picture 8" descr="https://im2-tub-ru.yandex.net/i?id=1945d6c5ccdaa4ed8a2e4246fd99b387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833706" cy="271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11960" y="1772816"/>
            <a:ext cx="4608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     </a:t>
            </a:r>
            <a:r>
              <a:rPr lang="ru-RU" sz="6600" b="1" i="1" dirty="0" smtClean="0"/>
              <a:t>галька</a:t>
            </a:r>
            <a:r>
              <a:rPr lang="ru-RU" sz="6000" b="1" dirty="0" smtClean="0"/>
              <a:t>             </a:t>
            </a:r>
            <a:endParaRPr lang="ru-RU" sz="6000" b="1" dirty="0"/>
          </a:p>
        </p:txBody>
      </p:sp>
      <p:pic>
        <p:nvPicPr>
          <p:cNvPr id="9" name="Picture 10" descr="https://im0-tub-ru.yandex.net/i?id=d23c3d3f8ee8b2f260c4f242894c24d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66695"/>
            <a:ext cx="3660998" cy="2559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078" y="710629"/>
            <a:ext cx="3831755" cy="68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16832"/>
            <a:ext cx="3623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/>
              <a:t>банька</a:t>
            </a:r>
            <a:endParaRPr lang="ru-RU" sz="6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1844824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/>
              <a:t>банка</a:t>
            </a:r>
            <a:endParaRPr lang="ru-RU" sz="6600" b="1" i="1" dirty="0"/>
          </a:p>
        </p:txBody>
      </p:sp>
      <p:pic>
        <p:nvPicPr>
          <p:cNvPr id="23554" name="Picture 2" descr="https://im2-tub-ru.yandex.net/i?id=0387337c717734d009a50ad21df7f047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43410"/>
            <a:ext cx="3744416" cy="3261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im2-tub-ru.yandex.net/i?id=b1e1afd9644ba970f7042dc2cdd45458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" y="3284984"/>
            <a:ext cx="4625794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245" y="692696"/>
            <a:ext cx="3831755" cy="68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16832"/>
            <a:ext cx="278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полка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844824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полька</a:t>
            </a:r>
            <a:endParaRPr lang="ru-RU" sz="6600" b="1" dirty="0"/>
          </a:p>
        </p:txBody>
      </p:sp>
      <p:pic>
        <p:nvPicPr>
          <p:cNvPr id="24582" name="Picture 6" descr="TUMBA.SU - ТВ тумба TV-01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117260" cy="2691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Полька Отдыхай .com.ua :) Взгляни на жизнь с улыбкой!"/>
          <p:cNvPicPr>
            <a:picLocks noChangeAspect="1" noChangeArrowheads="1"/>
          </p:cNvPicPr>
          <p:nvPr/>
        </p:nvPicPr>
        <p:blipFill>
          <a:blip r:embed="rId3" cstate="print"/>
          <a:srcRect l="12665" t="4878" r="12335"/>
          <a:stretch>
            <a:fillRect/>
          </a:stretch>
        </p:blipFill>
        <p:spPr bwMode="auto">
          <a:xfrm>
            <a:off x="4932040" y="3025053"/>
            <a:ext cx="3528392" cy="335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245" y="692696"/>
            <a:ext cx="3831755" cy="68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60848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00B050"/>
                </a:solidFill>
              </a:rPr>
              <a:t>МЯГКОСТЬ</a:t>
            </a:r>
            <a:r>
              <a:rPr lang="ru-RU" sz="4800" b="1" u="sng" dirty="0" smtClean="0">
                <a:solidFill>
                  <a:srgbClr val="00B050"/>
                </a:solidFill>
              </a:rPr>
              <a:t> </a:t>
            </a:r>
            <a:r>
              <a:rPr lang="ru-RU" sz="4800" b="1" dirty="0" smtClean="0"/>
              <a:t>      согласных  звуков обозначается на письме  буквами </a:t>
            </a:r>
            <a:r>
              <a:rPr lang="ru-RU" sz="5400" b="1" i="1" dirty="0" smtClean="0">
                <a:solidFill>
                  <a:srgbClr val="C00000"/>
                </a:solidFill>
              </a:rPr>
              <a:t>Е, Ё, Ю, Я,И,</a:t>
            </a:r>
          </a:p>
          <a:p>
            <a:pPr algn="ctr"/>
            <a:r>
              <a:rPr lang="ru-RU" sz="5400" b="1" i="1" dirty="0" smtClean="0"/>
              <a:t>а</a:t>
            </a:r>
            <a:r>
              <a:rPr lang="ru-RU" sz="5400" b="1" i="1" dirty="0" smtClean="0"/>
              <a:t> так же</a:t>
            </a:r>
            <a:endParaRPr lang="ru-RU" sz="4800" b="1" dirty="0" smtClean="0"/>
          </a:p>
          <a:p>
            <a:pPr algn="ctr"/>
            <a:r>
              <a:rPr lang="ru-RU" sz="6000" b="1" u="sng" dirty="0" smtClean="0">
                <a:solidFill>
                  <a:srgbClr val="00B050"/>
                </a:solidFill>
              </a:rPr>
              <a:t>мягким знаком </a:t>
            </a:r>
            <a:r>
              <a:rPr lang="ru-RU" sz="4800" b="1" dirty="0" smtClean="0">
                <a:solidFill>
                  <a:srgbClr val="00B050"/>
                </a:solidFill>
              </a:rPr>
              <a:t>(Ь)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245" y="692696"/>
            <a:ext cx="3652243" cy="68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83529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работы в группе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05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Работай в группе дружно, помни – вы одна команда.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 бойся высказывать свое мнение.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Работай тихо, не старайся всех перекричать.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Уважай мнение других участников группы.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Думай сам, а не рассчитывай на других.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Отвечай громко, чётко, ясно.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случае неправильного  ответа группы не вини никого.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Помни, каждый имеет право на ошибку.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не можете выбрать того, кто будет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представлять вашу команду, то примените считалочку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или жребий.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im0-tub-ru.yandex.net/i?id=19416df9575931cb2a59fcc339d44429&amp;n=24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788024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3528" y="1794546"/>
            <a:ext cx="813690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34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Летом  по  лесу  гуляет,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Зимой  в  берлоге  отдыхает.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7" y="4293096"/>
          <a:ext cx="3490289" cy="792088"/>
        </p:xfrm>
        <a:graphic>
          <a:graphicData uri="http://schemas.openxmlformats.org/drawingml/2006/table">
            <a:tbl>
              <a:tblPr/>
              <a:tblGrid>
                <a:gridCol w="432049"/>
                <a:gridCol w="566465"/>
                <a:gridCol w="453871"/>
                <a:gridCol w="453871"/>
                <a:gridCol w="544643"/>
                <a:gridCol w="544643"/>
                <a:gridCol w="494747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01" marR="66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518158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2 слога, </a:t>
            </a:r>
          </a:p>
          <a:p>
            <a:r>
              <a:rPr lang="ru-RU" sz="3600" b="1" i="1" dirty="0" smtClean="0"/>
              <a:t>7 букв, 6 звуков.</a:t>
            </a:r>
            <a:endParaRPr lang="ru-RU" sz="3600" b="1" i="1" dirty="0"/>
          </a:p>
        </p:txBody>
      </p:sp>
      <p:pic>
        <p:nvPicPr>
          <p:cNvPr id="7" name="Picture 2" descr="Блестящие картинки с орнаментами smiles24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764704"/>
            <a:ext cx="3831755" cy="68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295</Words>
  <Application>Microsoft Office PowerPoint</Application>
  <PresentationFormat>Экран (4:3)</PresentationFormat>
  <Paragraphs>75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33</cp:revision>
  <dcterms:created xsi:type="dcterms:W3CDTF">2015-04-27T19:00:54Z</dcterms:created>
  <dcterms:modified xsi:type="dcterms:W3CDTF">2015-04-28T21:35:11Z</dcterms:modified>
</cp:coreProperties>
</file>