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gif" ContentType="image/gif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21"/>
  </p:notesMasterIdLst>
  <p:sldIdLst>
    <p:sldId id="261" r:id="rId2"/>
    <p:sldId id="286" r:id="rId3"/>
    <p:sldId id="264" r:id="rId4"/>
    <p:sldId id="265" r:id="rId5"/>
    <p:sldId id="266" r:id="rId6"/>
    <p:sldId id="267" r:id="rId7"/>
    <p:sldId id="291" r:id="rId8"/>
    <p:sldId id="289" r:id="rId9"/>
    <p:sldId id="278" r:id="rId10"/>
    <p:sldId id="280" r:id="rId11"/>
    <p:sldId id="279" r:id="rId12"/>
    <p:sldId id="290" r:id="rId13"/>
    <p:sldId id="288" r:id="rId14"/>
    <p:sldId id="275" r:id="rId15"/>
    <p:sldId id="273" r:id="rId16"/>
    <p:sldId id="277" r:id="rId17"/>
    <p:sldId id="292" r:id="rId18"/>
    <p:sldId id="293" r:id="rId19"/>
    <p:sldId id="28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A84BA5D8-633C-489D-951D-ECCABEED5E8E}">
          <p14:sldIdLst>
            <p14:sldId id="261"/>
            <p14:sldId id="286"/>
            <p14:sldId id="264"/>
            <p14:sldId id="265"/>
            <p14:sldId id="266"/>
            <p14:sldId id="267"/>
            <p14:sldId id="278"/>
            <p14:sldId id="279"/>
            <p14:sldId id="280"/>
            <p14:sldId id="288"/>
          </p14:sldIdLst>
        </p14:section>
        <p14:section name="Задание для педагогв" id="{97088B7E-FD7B-4DBE-9E0A-FA30DCFCBE79}">
          <p14:sldIdLst>
            <p14:sldId id="275"/>
            <p14:sldId id="273"/>
            <p14:sldId id="277"/>
            <p14:sldId id="28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322" autoAdjust="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14E389-C04B-4F95-94CA-B4A05079C155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82E8D3D2-3343-416E-B3A5-8CDA8114048F}">
      <dgm:prSet/>
      <dgm:spPr/>
      <dgm:t>
        <a:bodyPr/>
        <a:lstStyle/>
        <a:p>
          <a:pPr algn="ctr" rtl="0"/>
          <a:r>
            <a:rPr lang="ru-RU" b="1" dirty="0" smtClean="0"/>
            <a:t>Это целенаправленный процесс формирования творческой личности, способной воспринимать, чувствовать, оценивать прекрасное и создавать художественные ценности</a:t>
          </a:r>
        </a:p>
        <a:p>
          <a:pPr algn="r" rtl="0"/>
          <a:r>
            <a:rPr lang="ru-RU" b="1" dirty="0" smtClean="0"/>
            <a:t> (Д.Б. Лихачёв)</a:t>
          </a:r>
          <a:endParaRPr lang="ru-RU" b="1" dirty="0"/>
        </a:p>
      </dgm:t>
    </dgm:pt>
    <dgm:pt modelId="{571ABA2E-D406-4821-A3D8-6795671CF511}" type="parTrans" cxnId="{06B9562E-28BA-4FFA-BE32-196DB383262E}">
      <dgm:prSet/>
      <dgm:spPr/>
      <dgm:t>
        <a:bodyPr/>
        <a:lstStyle/>
        <a:p>
          <a:endParaRPr lang="ru-RU"/>
        </a:p>
      </dgm:t>
    </dgm:pt>
    <dgm:pt modelId="{9A67E8B2-F09C-4934-A58C-B58618DFAC20}" type="sibTrans" cxnId="{06B9562E-28BA-4FFA-BE32-196DB383262E}">
      <dgm:prSet/>
      <dgm:spPr/>
      <dgm:t>
        <a:bodyPr/>
        <a:lstStyle/>
        <a:p>
          <a:endParaRPr lang="ru-RU"/>
        </a:p>
      </dgm:t>
    </dgm:pt>
    <dgm:pt modelId="{DA436984-ECC5-4D8F-93ED-C7D4C0CC2F00}">
      <dgm:prSet/>
      <dgm:spPr/>
      <dgm:t>
        <a:bodyPr/>
        <a:lstStyle/>
        <a:p>
          <a:pPr algn="ctr" rtl="0"/>
          <a:r>
            <a:rPr lang="ru-RU" b="1" dirty="0" smtClean="0"/>
            <a:t>Это система мероприятий , направленных на выработку и совершенствование в человеке способности воспринимать, правильно понимать, ценить и создавать прекрасное и    возвышенное в искусстве.        (Краткий словарь по эстетике</a:t>
          </a:r>
          <a:r>
            <a:rPr lang="ru-RU" dirty="0" smtClean="0"/>
            <a:t>) </a:t>
          </a:r>
          <a:endParaRPr lang="ru-RU" dirty="0"/>
        </a:p>
      </dgm:t>
    </dgm:pt>
    <dgm:pt modelId="{821EFF95-D7C6-4390-89EC-D856B2050699}" type="parTrans" cxnId="{51A4A38C-01F2-4A59-BFFC-3C75D6B5E855}">
      <dgm:prSet/>
      <dgm:spPr/>
      <dgm:t>
        <a:bodyPr/>
        <a:lstStyle/>
        <a:p>
          <a:endParaRPr lang="ru-RU"/>
        </a:p>
      </dgm:t>
    </dgm:pt>
    <dgm:pt modelId="{83C3727A-1DB0-4FB6-9F13-85EBEFD24A4C}" type="sibTrans" cxnId="{51A4A38C-01F2-4A59-BFFC-3C75D6B5E855}">
      <dgm:prSet/>
      <dgm:spPr/>
      <dgm:t>
        <a:bodyPr/>
        <a:lstStyle/>
        <a:p>
          <a:endParaRPr lang="ru-RU"/>
        </a:p>
      </dgm:t>
    </dgm:pt>
    <dgm:pt modelId="{9C11CE38-7C7D-4B20-A1B6-AEC6B0E8893A}">
      <dgm:prSet/>
      <dgm:spPr/>
      <dgm:t>
        <a:bodyPr/>
        <a:lstStyle/>
        <a:p>
          <a:pPr algn="ctr" rtl="0"/>
          <a:r>
            <a:rPr lang="ru-RU" b="1" dirty="0" smtClean="0"/>
            <a:t>Целенаправленный процесс формирования творчески активной личности ребёнка, способного воспринимать и оценивать прекрасное, трагическое, комическое, безобразное в жизни и искусстве, жить, творить по «законам красоты».       (Карл Маркс)</a:t>
          </a:r>
          <a:endParaRPr lang="ru-RU" b="1" dirty="0"/>
        </a:p>
      </dgm:t>
    </dgm:pt>
    <dgm:pt modelId="{D76C58B7-8F3A-43A5-842E-2EE3AAB3DCAA}" type="sibTrans" cxnId="{89123A1D-E2AB-428C-8F64-2E7EBC142F10}">
      <dgm:prSet/>
      <dgm:spPr/>
      <dgm:t>
        <a:bodyPr/>
        <a:lstStyle/>
        <a:p>
          <a:endParaRPr lang="ru-RU"/>
        </a:p>
      </dgm:t>
    </dgm:pt>
    <dgm:pt modelId="{13411D17-4387-45A7-A07D-FA7EA869E655}" type="parTrans" cxnId="{89123A1D-E2AB-428C-8F64-2E7EBC142F10}">
      <dgm:prSet/>
      <dgm:spPr/>
      <dgm:t>
        <a:bodyPr/>
        <a:lstStyle/>
        <a:p>
          <a:endParaRPr lang="ru-RU"/>
        </a:p>
      </dgm:t>
    </dgm:pt>
    <dgm:pt modelId="{59A3ACED-C0E1-4231-BD75-95CDBC890670}" type="pres">
      <dgm:prSet presAssocID="{C014E389-C04B-4F95-94CA-B4A05079C15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D751D5-CD25-443A-B85E-B362A457F567}" type="pres">
      <dgm:prSet presAssocID="{82E8D3D2-3343-416E-B3A5-8CDA8114048F}" presName="parentText" presStyleLbl="node1" presStyleIdx="0" presStyleCnt="3" custLinFactNeighborX="126" custLinFactNeighborY="-6003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14B9D3-E8CC-4732-A86A-063899B52048}" type="pres">
      <dgm:prSet presAssocID="{9A67E8B2-F09C-4934-A58C-B58618DFAC20}" presName="spacer" presStyleCnt="0"/>
      <dgm:spPr/>
    </dgm:pt>
    <dgm:pt modelId="{F50D07F0-D2DB-44DF-B3B2-BDB033427B3B}" type="pres">
      <dgm:prSet presAssocID="{DA436984-ECC5-4D8F-93ED-C7D4C0CC2F00}" presName="parentText" presStyleLbl="node1" presStyleIdx="1" presStyleCnt="3" custLinFactNeighborX="126" custLinFactNeighborY="423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2AFCEB-B355-4B24-9E27-E2AB3C27E9DF}" type="pres">
      <dgm:prSet presAssocID="{83C3727A-1DB0-4FB6-9F13-85EBEFD24A4C}" presName="spacer" presStyleCnt="0"/>
      <dgm:spPr/>
    </dgm:pt>
    <dgm:pt modelId="{0B09EDC1-CA01-463D-BEC5-6A9A6F079E0F}" type="pres">
      <dgm:prSet presAssocID="{9C11CE38-7C7D-4B20-A1B6-AEC6B0E8893A}" presName="parentText" presStyleLbl="node1" presStyleIdx="2" presStyleCnt="3" custLinFactY="9824" custLinFactNeighborX="12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8D97AA-598F-45F4-A847-795AB3180949}" type="presOf" srcId="{C014E389-C04B-4F95-94CA-B4A05079C155}" destId="{59A3ACED-C0E1-4231-BD75-95CDBC890670}" srcOrd="0" destOrd="0" presId="urn:microsoft.com/office/officeart/2005/8/layout/vList2"/>
    <dgm:cxn modelId="{56C4812A-0D78-48CF-A6FA-91A60DA3442F}" type="presOf" srcId="{DA436984-ECC5-4D8F-93ED-C7D4C0CC2F00}" destId="{F50D07F0-D2DB-44DF-B3B2-BDB033427B3B}" srcOrd="0" destOrd="0" presId="urn:microsoft.com/office/officeart/2005/8/layout/vList2"/>
    <dgm:cxn modelId="{51A4A38C-01F2-4A59-BFFC-3C75D6B5E855}" srcId="{C014E389-C04B-4F95-94CA-B4A05079C155}" destId="{DA436984-ECC5-4D8F-93ED-C7D4C0CC2F00}" srcOrd="1" destOrd="0" parTransId="{821EFF95-D7C6-4390-89EC-D856B2050699}" sibTransId="{83C3727A-1DB0-4FB6-9F13-85EBEFD24A4C}"/>
    <dgm:cxn modelId="{06B9562E-28BA-4FFA-BE32-196DB383262E}" srcId="{C014E389-C04B-4F95-94CA-B4A05079C155}" destId="{82E8D3D2-3343-416E-B3A5-8CDA8114048F}" srcOrd="0" destOrd="0" parTransId="{571ABA2E-D406-4821-A3D8-6795671CF511}" sibTransId="{9A67E8B2-F09C-4934-A58C-B58618DFAC20}"/>
    <dgm:cxn modelId="{89123A1D-E2AB-428C-8F64-2E7EBC142F10}" srcId="{C014E389-C04B-4F95-94CA-B4A05079C155}" destId="{9C11CE38-7C7D-4B20-A1B6-AEC6B0E8893A}" srcOrd="2" destOrd="0" parTransId="{13411D17-4387-45A7-A07D-FA7EA869E655}" sibTransId="{D76C58B7-8F3A-43A5-842E-2EE3AAB3DCAA}"/>
    <dgm:cxn modelId="{0665D0D3-832B-4C36-A7AD-8FB550C60B21}" type="presOf" srcId="{9C11CE38-7C7D-4B20-A1B6-AEC6B0E8893A}" destId="{0B09EDC1-CA01-463D-BEC5-6A9A6F079E0F}" srcOrd="0" destOrd="0" presId="urn:microsoft.com/office/officeart/2005/8/layout/vList2"/>
    <dgm:cxn modelId="{2DD7FBA5-6FA2-4BE6-8C90-87D371E8806A}" type="presOf" srcId="{82E8D3D2-3343-416E-B3A5-8CDA8114048F}" destId="{62D751D5-CD25-443A-B85E-B362A457F567}" srcOrd="0" destOrd="0" presId="urn:microsoft.com/office/officeart/2005/8/layout/vList2"/>
    <dgm:cxn modelId="{97D53728-2B8E-4D8B-87F3-2189A8C0A9E5}" type="presParOf" srcId="{59A3ACED-C0E1-4231-BD75-95CDBC890670}" destId="{62D751D5-CD25-443A-B85E-B362A457F567}" srcOrd="0" destOrd="0" presId="urn:microsoft.com/office/officeart/2005/8/layout/vList2"/>
    <dgm:cxn modelId="{C1E45BAA-C35F-4316-8060-DFE5096BAB5C}" type="presParOf" srcId="{59A3ACED-C0E1-4231-BD75-95CDBC890670}" destId="{9D14B9D3-E8CC-4732-A86A-063899B52048}" srcOrd="1" destOrd="0" presId="urn:microsoft.com/office/officeart/2005/8/layout/vList2"/>
    <dgm:cxn modelId="{370D54FC-38D8-4B98-A012-F042A8C93B2A}" type="presParOf" srcId="{59A3ACED-C0E1-4231-BD75-95CDBC890670}" destId="{F50D07F0-D2DB-44DF-B3B2-BDB033427B3B}" srcOrd="2" destOrd="0" presId="urn:microsoft.com/office/officeart/2005/8/layout/vList2"/>
    <dgm:cxn modelId="{64916409-800E-4BD9-AAA8-FE6D6F89DF18}" type="presParOf" srcId="{59A3ACED-C0E1-4231-BD75-95CDBC890670}" destId="{A32AFCEB-B355-4B24-9E27-E2AB3C27E9DF}" srcOrd="3" destOrd="0" presId="urn:microsoft.com/office/officeart/2005/8/layout/vList2"/>
    <dgm:cxn modelId="{9AB17838-E073-4EC9-8219-4C066412E287}" type="presParOf" srcId="{59A3ACED-C0E1-4231-BD75-95CDBC890670}" destId="{0B09EDC1-CA01-463D-BEC5-6A9A6F079E0F}" srcOrd="4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86BC69-1F5E-4B22-9F80-1E86184B87E9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9386BAF0-2E01-460B-8365-CCE8B78689FD}">
      <dgm:prSet custT="1"/>
      <dgm:spPr/>
      <dgm:t>
        <a:bodyPr/>
        <a:lstStyle/>
        <a:p>
          <a:pPr rtl="0"/>
          <a:r>
            <a:rPr lang="ru-RU" sz="2500" b="1" dirty="0" smtClean="0"/>
            <a:t>1)</a:t>
          </a:r>
          <a:r>
            <a:rPr lang="ru-RU" sz="2500" dirty="0" smtClean="0"/>
            <a:t> </a:t>
          </a:r>
          <a:r>
            <a:rPr lang="ru-RU" sz="2500" b="1" dirty="0" smtClean="0"/>
            <a:t>это процесс целенаправленного воздействия.</a:t>
          </a:r>
          <a:endParaRPr lang="ru-RU" sz="2500" dirty="0"/>
        </a:p>
      </dgm:t>
    </dgm:pt>
    <dgm:pt modelId="{46D589F3-05AC-4FF6-8344-176ACAC93ED5}" type="parTrans" cxnId="{462A90AE-AD1A-4B1C-BD3E-9855A69C5359}">
      <dgm:prSet/>
      <dgm:spPr/>
      <dgm:t>
        <a:bodyPr/>
        <a:lstStyle/>
        <a:p>
          <a:endParaRPr lang="ru-RU"/>
        </a:p>
      </dgm:t>
    </dgm:pt>
    <dgm:pt modelId="{CA509C97-828F-4002-AF32-2CFAB660FD57}" type="sibTrans" cxnId="{462A90AE-AD1A-4B1C-BD3E-9855A69C5359}">
      <dgm:prSet/>
      <dgm:spPr/>
      <dgm:t>
        <a:bodyPr/>
        <a:lstStyle/>
        <a:p>
          <a:endParaRPr lang="ru-RU"/>
        </a:p>
      </dgm:t>
    </dgm:pt>
    <dgm:pt modelId="{D148A0A7-C8F3-4FA5-B835-3B50091BF093}">
      <dgm:prSet/>
      <dgm:spPr/>
      <dgm:t>
        <a:bodyPr/>
        <a:lstStyle/>
        <a:p>
          <a:pPr rtl="0"/>
          <a:r>
            <a:rPr lang="ru-RU" b="1" dirty="0" smtClean="0"/>
            <a:t>2) это формирование способности воспринимать и видеть красоту в искусстве и жизни, оценивать ее.</a:t>
          </a:r>
          <a:endParaRPr lang="ru-RU" dirty="0"/>
        </a:p>
      </dgm:t>
    </dgm:pt>
    <dgm:pt modelId="{3288F672-8B0E-4B29-9EC8-4063CF2813A2}" type="parTrans" cxnId="{3CC7DAEE-C8F0-4660-922C-E7AF442AA5BC}">
      <dgm:prSet/>
      <dgm:spPr/>
      <dgm:t>
        <a:bodyPr/>
        <a:lstStyle/>
        <a:p>
          <a:endParaRPr lang="ru-RU"/>
        </a:p>
      </dgm:t>
    </dgm:pt>
    <dgm:pt modelId="{5B7DDD28-C73B-400E-A49B-8963438D8658}" type="sibTrans" cxnId="{3CC7DAEE-C8F0-4660-922C-E7AF442AA5BC}">
      <dgm:prSet/>
      <dgm:spPr/>
      <dgm:t>
        <a:bodyPr/>
        <a:lstStyle/>
        <a:p>
          <a:endParaRPr lang="ru-RU"/>
        </a:p>
      </dgm:t>
    </dgm:pt>
    <dgm:pt modelId="{E44BC3B9-9AE3-41E0-9FA8-83519377974F}">
      <dgm:prSet/>
      <dgm:spPr/>
      <dgm:t>
        <a:bodyPr/>
        <a:lstStyle/>
        <a:p>
          <a:pPr rtl="0"/>
          <a:r>
            <a:rPr lang="ru-RU" b="1" dirty="0" smtClean="0"/>
            <a:t>3) задача эстетического воспитания - формирование эстетических вкусов и идеалов личности. </a:t>
          </a:r>
          <a:endParaRPr lang="ru-RU" dirty="0"/>
        </a:p>
      </dgm:t>
    </dgm:pt>
    <dgm:pt modelId="{06335200-5D07-49A8-B902-8BB972B96E7D}" type="parTrans" cxnId="{281BEA93-CF0D-4C09-8298-B74361AE0B6E}">
      <dgm:prSet/>
      <dgm:spPr/>
      <dgm:t>
        <a:bodyPr/>
        <a:lstStyle/>
        <a:p>
          <a:endParaRPr lang="ru-RU"/>
        </a:p>
      </dgm:t>
    </dgm:pt>
    <dgm:pt modelId="{1EBD8E33-9FD7-4870-B448-60515ADC355E}" type="sibTrans" cxnId="{281BEA93-CF0D-4C09-8298-B74361AE0B6E}">
      <dgm:prSet/>
      <dgm:spPr/>
      <dgm:t>
        <a:bodyPr/>
        <a:lstStyle/>
        <a:p>
          <a:endParaRPr lang="ru-RU"/>
        </a:p>
      </dgm:t>
    </dgm:pt>
    <dgm:pt modelId="{A623E22D-7818-4474-953B-715638D7001D}">
      <dgm:prSet/>
      <dgm:spPr/>
      <dgm:t>
        <a:bodyPr/>
        <a:lstStyle/>
        <a:p>
          <a:pPr rtl="0"/>
          <a:r>
            <a:rPr lang="ru-RU" b="1" dirty="0" smtClean="0"/>
            <a:t>4) развитие способности к самостоятельному творчеству и созданию прекрасного.</a:t>
          </a:r>
          <a:endParaRPr lang="ru-RU" dirty="0"/>
        </a:p>
      </dgm:t>
    </dgm:pt>
    <dgm:pt modelId="{41BE2AC5-D380-4DC1-BB3E-1AC3A07D4444}" type="parTrans" cxnId="{D42CE0E6-FB0F-4904-B5AA-4C5BA851F1CB}">
      <dgm:prSet/>
      <dgm:spPr/>
      <dgm:t>
        <a:bodyPr/>
        <a:lstStyle/>
        <a:p>
          <a:endParaRPr lang="ru-RU"/>
        </a:p>
      </dgm:t>
    </dgm:pt>
    <dgm:pt modelId="{4C41724A-5178-49A0-A745-BD1901123808}" type="sibTrans" cxnId="{D42CE0E6-FB0F-4904-B5AA-4C5BA851F1CB}">
      <dgm:prSet/>
      <dgm:spPr/>
      <dgm:t>
        <a:bodyPr/>
        <a:lstStyle/>
        <a:p>
          <a:endParaRPr lang="ru-RU"/>
        </a:p>
      </dgm:t>
    </dgm:pt>
    <dgm:pt modelId="{B8DC7C44-882B-4972-A2EF-429A36ADF1AD}" type="pres">
      <dgm:prSet presAssocID="{2B86BC69-1F5E-4B22-9F80-1E86184B87E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CA6D66-260A-4463-B0FB-C462D3049870}" type="pres">
      <dgm:prSet presAssocID="{9386BAF0-2E01-460B-8365-CCE8B78689F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F27BA3-91E3-468E-B018-5F4277EB47E7}" type="pres">
      <dgm:prSet presAssocID="{CA509C97-828F-4002-AF32-2CFAB660FD57}" presName="spacer" presStyleCnt="0"/>
      <dgm:spPr/>
    </dgm:pt>
    <dgm:pt modelId="{37566D53-D875-4301-966C-B3C57091C564}" type="pres">
      <dgm:prSet presAssocID="{D148A0A7-C8F3-4FA5-B835-3B50091BF09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327E3C-E0E4-4106-88C0-C1EFD7A5CB27}" type="pres">
      <dgm:prSet presAssocID="{5B7DDD28-C73B-400E-A49B-8963438D8658}" presName="spacer" presStyleCnt="0"/>
      <dgm:spPr/>
    </dgm:pt>
    <dgm:pt modelId="{89A02E19-1D97-40FB-A93E-F063D1C439C0}" type="pres">
      <dgm:prSet presAssocID="{E44BC3B9-9AE3-41E0-9FA8-83519377974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CB9825-47CF-468C-B085-20F539C55583}" type="pres">
      <dgm:prSet presAssocID="{1EBD8E33-9FD7-4870-B448-60515ADC355E}" presName="spacer" presStyleCnt="0"/>
      <dgm:spPr/>
    </dgm:pt>
    <dgm:pt modelId="{71AA09B9-DD39-43E0-B08C-F00A55256355}" type="pres">
      <dgm:prSet presAssocID="{A623E22D-7818-4474-953B-715638D7001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C7DAEE-C8F0-4660-922C-E7AF442AA5BC}" srcId="{2B86BC69-1F5E-4B22-9F80-1E86184B87E9}" destId="{D148A0A7-C8F3-4FA5-B835-3B50091BF093}" srcOrd="1" destOrd="0" parTransId="{3288F672-8B0E-4B29-9EC8-4063CF2813A2}" sibTransId="{5B7DDD28-C73B-400E-A49B-8963438D8658}"/>
    <dgm:cxn modelId="{D42CE0E6-FB0F-4904-B5AA-4C5BA851F1CB}" srcId="{2B86BC69-1F5E-4B22-9F80-1E86184B87E9}" destId="{A623E22D-7818-4474-953B-715638D7001D}" srcOrd="3" destOrd="0" parTransId="{41BE2AC5-D380-4DC1-BB3E-1AC3A07D4444}" sibTransId="{4C41724A-5178-49A0-A745-BD1901123808}"/>
    <dgm:cxn modelId="{43B75266-FDA8-483C-8440-01F138599663}" type="presOf" srcId="{9386BAF0-2E01-460B-8365-CCE8B78689FD}" destId="{64CA6D66-260A-4463-B0FB-C462D3049870}" srcOrd="0" destOrd="0" presId="urn:microsoft.com/office/officeart/2005/8/layout/vList2"/>
    <dgm:cxn modelId="{0796F64E-5B72-4E9C-A417-D58A45E48EC3}" type="presOf" srcId="{A623E22D-7818-4474-953B-715638D7001D}" destId="{71AA09B9-DD39-43E0-B08C-F00A55256355}" srcOrd="0" destOrd="0" presId="urn:microsoft.com/office/officeart/2005/8/layout/vList2"/>
    <dgm:cxn modelId="{281BEA93-CF0D-4C09-8298-B74361AE0B6E}" srcId="{2B86BC69-1F5E-4B22-9F80-1E86184B87E9}" destId="{E44BC3B9-9AE3-41E0-9FA8-83519377974F}" srcOrd="2" destOrd="0" parTransId="{06335200-5D07-49A8-B902-8BB972B96E7D}" sibTransId="{1EBD8E33-9FD7-4870-B448-60515ADC355E}"/>
    <dgm:cxn modelId="{53FB54CB-8BB1-408E-8156-399A094E2B08}" type="presOf" srcId="{D148A0A7-C8F3-4FA5-B835-3B50091BF093}" destId="{37566D53-D875-4301-966C-B3C57091C564}" srcOrd="0" destOrd="0" presId="urn:microsoft.com/office/officeart/2005/8/layout/vList2"/>
    <dgm:cxn modelId="{01CE6E95-43BC-459B-9703-2921B7356606}" type="presOf" srcId="{E44BC3B9-9AE3-41E0-9FA8-83519377974F}" destId="{89A02E19-1D97-40FB-A93E-F063D1C439C0}" srcOrd="0" destOrd="0" presId="urn:microsoft.com/office/officeart/2005/8/layout/vList2"/>
    <dgm:cxn modelId="{9C605D1A-5A1D-4888-B6B7-AF2BCFC2695A}" type="presOf" srcId="{2B86BC69-1F5E-4B22-9F80-1E86184B87E9}" destId="{B8DC7C44-882B-4972-A2EF-429A36ADF1AD}" srcOrd="0" destOrd="0" presId="urn:microsoft.com/office/officeart/2005/8/layout/vList2"/>
    <dgm:cxn modelId="{462A90AE-AD1A-4B1C-BD3E-9855A69C5359}" srcId="{2B86BC69-1F5E-4B22-9F80-1E86184B87E9}" destId="{9386BAF0-2E01-460B-8365-CCE8B78689FD}" srcOrd="0" destOrd="0" parTransId="{46D589F3-05AC-4FF6-8344-176ACAC93ED5}" sibTransId="{CA509C97-828F-4002-AF32-2CFAB660FD57}"/>
    <dgm:cxn modelId="{8818C3A7-031F-4338-BC13-70C0D903B309}" type="presParOf" srcId="{B8DC7C44-882B-4972-A2EF-429A36ADF1AD}" destId="{64CA6D66-260A-4463-B0FB-C462D3049870}" srcOrd="0" destOrd="0" presId="urn:microsoft.com/office/officeart/2005/8/layout/vList2"/>
    <dgm:cxn modelId="{8874B04B-1B80-4A99-B09B-4F445357E70B}" type="presParOf" srcId="{B8DC7C44-882B-4972-A2EF-429A36ADF1AD}" destId="{63F27BA3-91E3-468E-B018-5F4277EB47E7}" srcOrd="1" destOrd="0" presId="urn:microsoft.com/office/officeart/2005/8/layout/vList2"/>
    <dgm:cxn modelId="{720291D0-1730-4A7D-921A-0F5B5351F8AF}" type="presParOf" srcId="{B8DC7C44-882B-4972-A2EF-429A36ADF1AD}" destId="{37566D53-D875-4301-966C-B3C57091C564}" srcOrd="2" destOrd="0" presId="urn:microsoft.com/office/officeart/2005/8/layout/vList2"/>
    <dgm:cxn modelId="{1D91917D-FA28-4ED8-BF65-B0636DDF7F2F}" type="presParOf" srcId="{B8DC7C44-882B-4972-A2EF-429A36ADF1AD}" destId="{4C327E3C-E0E4-4106-88C0-C1EFD7A5CB27}" srcOrd="3" destOrd="0" presId="urn:microsoft.com/office/officeart/2005/8/layout/vList2"/>
    <dgm:cxn modelId="{24D03E40-0FA3-478F-9450-A14D728FECAF}" type="presParOf" srcId="{B8DC7C44-882B-4972-A2EF-429A36ADF1AD}" destId="{89A02E19-1D97-40FB-A93E-F063D1C439C0}" srcOrd="4" destOrd="0" presId="urn:microsoft.com/office/officeart/2005/8/layout/vList2"/>
    <dgm:cxn modelId="{6DACB193-27EE-4001-9DB8-91C28EDEE9F0}" type="presParOf" srcId="{B8DC7C44-882B-4972-A2EF-429A36ADF1AD}" destId="{A5CB9825-47CF-468C-B085-20F539C55583}" srcOrd="5" destOrd="0" presId="urn:microsoft.com/office/officeart/2005/8/layout/vList2"/>
    <dgm:cxn modelId="{A58B0581-7A95-452B-9FA0-FB680E2C0689}" type="presParOf" srcId="{B8DC7C44-882B-4972-A2EF-429A36ADF1AD}" destId="{71AA09B9-DD39-43E0-B08C-F00A55256355}" srcOrd="6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5F4FA8-D5E4-4409-BDDD-E30928D204A2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1EA679-953C-4D80-97C7-86FB7DEC562A}">
      <dgm:prSet/>
      <dgm:spPr/>
      <dgm:t>
        <a:bodyPr/>
        <a:lstStyle/>
        <a:p>
          <a:pPr rtl="0"/>
          <a:r>
            <a:rPr lang="ru-RU" b="1" i="1" smtClean="0"/>
            <a:t>Первая группа задач </a:t>
          </a:r>
          <a:r>
            <a:rPr lang="ru-RU" i="1" smtClean="0"/>
            <a:t>направлена на формирование эстетического отношения детей к окружающему: развивать умение видеть и чувствовать красоту в природе, поступках, искусстве, понимать прекрасное; воспитывать художественный вкус, потребность в познании прекрасного.</a:t>
          </a:r>
          <a:endParaRPr lang="ru-RU"/>
        </a:p>
      </dgm:t>
    </dgm:pt>
    <dgm:pt modelId="{DA4C3FAE-FCE2-4E70-BD21-E8AC9E801D3B}" type="parTrans" cxnId="{7850B547-B7DF-4DD6-951D-A9F14D604F68}">
      <dgm:prSet/>
      <dgm:spPr/>
      <dgm:t>
        <a:bodyPr/>
        <a:lstStyle/>
        <a:p>
          <a:endParaRPr lang="ru-RU"/>
        </a:p>
      </dgm:t>
    </dgm:pt>
    <dgm:pt modelId="{DDD23D88-854B-4732-B9BF-990B10FE5F89}" type="sibTrans" cxnId="{7850B547-B7DF-4DD6-951D-A9F14D604F68}">
      <dgm:prSet/>
      <dgm:spPr/>
      <dgm:t>
        <a:bodyPr/>
        <a:lstStyle/>
        <a:p>
          <a:endParaRPr lang="ru-RU"/>
        </a:p>
      </dgm:t>
    </dgm:pt>
    <dgm:pt modelId="{6C220521-5266-402B-B345-FE63AF8BD546}">
      <dgm:prSet/>
      <dgm:spPr/>
      <dgm:t>
        <a:bodyPr/>
        <a:lstStyle/>
        <a:p>
          <a:pPr rtl="0"/>
          <a:r>
            <a:rPr lang="ru-RU" b="1" i="1" dirty="0" smtClean="0"/>
            <a:t>Вторая группа задач </a:t>
          </a:r>
          <a:r>
            <a:rPr lang="ru-RU" i="1" dirty="0" smtClean="0"/>
            <a:t>направлена на формирование художественных умений в области разных искусств: обучению детей рисованию, лепке, пению, движениям под музыку, развитие словесного творчества.</a:t>
          </a:r>
          <a:endParaRPr lang="ru-RU" dirty="0"/>
        </a:p>
      </dgm:t>
    </dgm:pt>
    <dgm:pt modelId="{4346D74D-6258-44DD-A08B-5537C1EFDBA5}" type="parTrans" cxnId="{138F8770-CC36-48A3-8EBC-B1ACA6038D53}">
      <dgm:prSet/>
      <dgm:spPr/>
      <dgm:t>
        <a:bodyPr/>
        <a:lstStyle/>
        <a:p>
          <a:endParaRPr lang="ru-RU"/>
        </a:p>
      </dgm:t>
    </dgm:pt>
    <dgm:pt modelId="{FD716058-6575-4C5F-AAC4-B5AF98225561}" type="sibTrans" cxnId="{138F8770-CC36-48A3-8EBC-B1ACA6038D53}">
      <dgm:prSet/>
      <dgm:spPr/>
      <dgm:t>
        <a:bodyPr/>
        <a:lstStyle/>
        <a:p>
          <a:endParaRPr lang="ru-RU"/>
        </a:p>
      </dgm:t>
    </dgm:pt>
    <dgm:pt modelId="{AC86A2E8-0374-486C-9795-26AD040C9A50}" type="pres">
      <dgm:prSet presAssocID="{AE5F4FA8-D5E4-4409-BDDD-E30928D204A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1E275A-93AB-4CD6-BCE2-DDA0DB02F830}" type="pres">
      <dgm:prSet presAssocID="{331EA679-953C-4D80-97C7-86FB7DEC562A}" presName="circle1" presStyleLbl="node1" presStyleIdx="0" presStyleCnt="2"/>
      <dgm:spPr/>
    </dgm:pt>
    <dgm:pt modelId="{728689EF-FD99-40D6-A56B-1D412D0FA13E}" type="pres">
      <dgm:prSet presAssocID="{331EA679-953C-4D80-97C7-86FB7DEC562A}" presName="space" presStyleCnt="0"/>
      <dgm:spPr/>
    </dgm:pt>
    <dgm:pt modelId="{7667F265-5A8B-4526-B3DA-909B70B60DA9}" type="pres">
      <dgm:prSet presAssocID="{331EA679-953C-4D80-97C7-86FB7DEC562A}" presName="rect1" presStyleLbl="alignAcc1" presStyleIdx="0" presStyleCnt="2"/>
      <dgm:spPr/>
      <dgm:t>
        <a:bodyPr/>
        <a:lstStyle/>
        <a:p>
          <a:endParaRPr lang="ru-RU"/>
        </a:p>
      </dgm:t>
    </dgm:pt>
    <dgm:pt modelId="{E3B13ADC-04B3-4308-A7C3-59EAFDBF2573}" type="pres">
      <dgm:prSet presAssocID="{6C220521-5266-402B-B345-FE63AF8BD546}" presName="vertSpace2" presStyleLbl="node1" presStyleIdx="0" presStyleCnt="2"/>
      <dgm:spPr/>
    </dgm:pt>
    <dgm:pt modelId="{9B8B1560-444F-42AE-8CA4-D723F71E3951}" type="pres">
      <dgm:prSet presAssocID="{6C220521-5266-402B-B345-FE63AF8BD546}" presName="circle2" presStyleLbl="node1" presStyleIdx="1" presStyleCnt="2"/>
      <dgm:spPr/>
    </dgm:pt>
    <dgm:pt modelId="{52892BB0-8F6E-40A9-9119-EB736D43A421}" type="pres">
      <dgm:prSet presAssocID="{6C220521-5266-402B-B345-FE63AF8BD546}" presName="rect2" presStyleLbl="alignAcc1" presStyleIdx="1" presStyleCnt="2"/>
      <dgm:spPr/>
      <dgm:t>
        <a:bodyPr/>
        <a:lstStyle/>
        <a:p>
          <a:endParaRPr lang="ru-RU"/>
        </a:p>
      </dgm:t>
    </dgm:pt>
    <dgm:pt modelId="{611A6D9E-C4AE-4CF2-A570-91052A14CC82}" type="pres">
      <dgm:prSet presAssocID="{331EA679-953C-4D80-97C7-86FB7DEC562A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5F3EA5-73F5-4DE1-A6E2-1381D1853389}" type="pres">
      <dgm:prSet presAssocID="{6C220521-5266-402B-B345-FE63AF8BD546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8838F6-AB7C-4329-9A19-6F429842A3A4}" type="presOf" srcId="{331EA679-953C-4D80-97C7-86FB7DEC562A}" destId="{611A6D9E-C4AE-4CF2-A570-91052A14CC82}" srcOrd="1" destOrd="0" presId="urn:microsoft.com/office/officeart/2005/8/layout/target3"/>
    <dgm:cxn modelId="{97E02415-75EF-4C08-8593-4E77ACF883F9}" type="presOf" srcId="{6C220521-5266-402B-B345-FE63AF8BD546}" destId="{52892BB0-8F6E-40A9-9119-EB736D43A421}" srcOrd="0" destOrd="0" presId="urn:microsoft.com/office/officeart/2005/8/layout/target3"/>
    <dgm:cxn modelId="{7710BCA5-9934-4E16-8CB2-4920C26763C6}" type="presOf" srcId="{AE5F4FA8-D5E4-4409-BDDD-E30928D204A2}" destId="{AC86A2E8-0374-486C-9795-26AD040C9A50}" srcOrd="0" destOrd="0" presId="urn:microsoft.com/office/officeart/2005/8/layout/target3"/>
    <dgm:cxn modelId="{31633E92-5DDE-4913-8286-653180CA3E2F}" type="presOf" srcId="{331EA679-953C-4D80-97C7-86FB7DEC562A}" destId="{7667F265-5A8B-4526-B3DA-909B70B60DA9}" srcOrd="0" destOrd="0" presId="urn:microsoft.com/office/officeart/2005/8/layout/target3"/>
    <dgm:cxn modelId="{138F8770-CC36-48A3-8EBC-B1ACA6038D53}" srcId="{AE5F4FA8-D5E4-4409-BDDD-E30928D204A2}" destId="{6C220521-5266-402B-B345-FE63AF8BD546}" srcOrd="1" destOrd="0" parTransId="{4346D74D-6258-44DD-A08B-5537C1EFDBA5}" sibTransId="{FD716058-6575-4C5F-AAC4-B5AF98225561}"/>
    <dgm:cxn modelId="{7850B547-B7DF-4DD6-951D-A9F14D604F68}" srcId="{AE5F4FA8-D5E4-4409-BDDD-E30928D204A2}" destId="{331EA679-953C-4D80-97C7-86FB7DEC562A}" srcOrd="0" destOrd="0" parTransId="{DA4C3FAE-FCE2-4E70-BD21-E8AC9E801D3B}" sibTransId="{DDD23D88-854B-4732-B9BF-990B10FE5F89}"/>
    <dgm:cxn modelId="{1A944B3F-9A6E-4EAF-B520-81FB48B0AB38}" type="presOf" srcId="{6C220521-5266-402B-B345-FE63AF8BD546}" destId="{775F3EA5-73F5-4DE1-A6E2-1381D1853389}" srcOrd="1" destOrd="0" presId="urn:microsoft.com/office/officeart/2005/8/layout/target3"/>
    <dgm:cxn modelId="{6A371B12-3F25-4331-BD7D-FE47B8E8BCDB}" type="presParOf" srcId="{AC86A2E8-0374-486C-9795-26AD040C9A50}" destId="{2A1E275A-93AB-4CD6-BCE2-DDA0DB02F830}" srcOrd="0" destOrd="0" presId="urn:microsoft.com/office/officeart/2005/8/layout/target3"/>
    <dgm:cxn modelId="{934CE05A-6581-40BE-900F-68844D69BA24}" type="presParOf" srcId="{AC86A2E8-0374-486C-9795-26AD040C9A50}" destId="{728689EF-FD99-40D6-A56B-1D412D0FA13E}" srcOrd="1" destOrd="0" presId="urn:microsoft.com/office/officeart/2005/8/layout/target3"/>
    <dgm:cxn modelId="{1C605A18-0CFC-4101-8D28-066F755EB0F2}" type="presParOf" srcId="{AC86A2E8-0374-486C-9795-26AD040C9A50}" destId="{7667F265-5A8B-4526-B3DA-909B70B60DA9}" srcOrd="2" destOrd="0" presId="urn:microsoft.com/office/officeart/2005/8/layout/target3"/>
    <dgm:cxn modelId="{B1DA8E54-9457-46AA-BBAC-B99E2A39FA83}" type="presParOf" srcId="{AC86A2E8-0374-486C-9795-26AD040C9A50}" destId="{E3B13ADC-04B3-4308-A7C3-59EAFDBF2573}" srcOrd="3" destOrd="0" presId="urn:microsoft.com/office/officeart/2005/8/layout/target3"/>
    <dgm:cxn modelId="{59AE6B7E-4176-4ED4-BF3C-E8E506F790FA}" type="presParOf" srcId="{AC86A2E8-0374-486C-9795-26AD040C9A50}" destId="{9B8B1560-444F-42AE-8CA4-D723F71E3951}" srcOrd="4" destOrd="0" presId="urn:microsoft.com/office/officeart/2005/8/layout/target3"/>
    <dgm:cxn modelId="{5DA8E869-437F-4C2A-B319-0AC6B943D7BE}" type="presParOf" srcId="{AC86A2E8-0374-486C-9795-26AD040C9A50}" destId="{52892BB0-8F6E-40A9-9119-EB736D43A421}" srcOrd="5" destOrd="0" presId="urn:microsoft.com/office/officeart/2005/8/layout/target3"/>
    <dgm:cxn modelId="{730FDA8B-267D-405F-A7A1-E61967BD0B91}" type="presParOf" srcId="{AC86A2E8-0374-486C-9795-26AD040C9A50}" destId="{611A6D9E-C4AE-4CF2-A570-91052A14CC82}" srcOrd="6" destOrd="0" presId="urn:microsoft.com/office/officeart/2005/8/layout/target3"/>
    <dgm:cxn modelId="{A3E0D2ED-0517-4D8B-BB96-5B2894CF4383}" type="presParOf" srcId="{AC86A2E8-0374-486C-9795-26AD040C9A50}" destId="{775F3EA5-73F5-4DE1-A6E2-1381D1853389}" srcOrd="7" destOrd="0" presId="urn:microsoft.com/office/officeart/2005/8/layout/target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AB11BE-C6A8-465C-8E4B-4C7BCD8072BB}" type="doc">
      <dgm:prSet loTypeId="urn:microsoft.com/office/officeart/2005/8/layout/hProcess9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74B5C241-C4ED-43F9-917A-A01D78B71CE3}">
      <dgm:prSet/>
      <dgm:spPr/>
      <dgm:t>
        <a:bodyPr/>
        <a:lstStyle/>
        <a:p>
          <a:pPr rtl="0"/>
          <a:r>
            <a:rPr lang="ru-RU" dirty="0" smtClean="0"/>
            <a:t>Жить в красоте</a:t>
          </a:r>
          <a:endParaRPr lang="ru-RU" dirty="0"/>
        </a:p>
      </dgm:t>
    </dgm:pt>
    <dgm:pt modelId="{8BC54FCB-92E1-4807-A389-F698C83C413C}" type="parTrans" cxnId="{1B064A9B-D83C-4CF7-AC4D-179D4329051A}">
      <dgm:prSet/>
      <dgm:spPr/>
      <dgm:t>
        <a:bodyPr/>
        <a:lstStyle/>
        <a:p>
          <a:endParaRPr lang="ru-RU"/>
        </a:p>
      </dgm:t>
    </dgm:pt>
    <dgm:pt modelId="{AC7B6A24-07A9-4C18-A824-0D63BE36EAEF}" type="sibTrans" cxnId="{1B064A9B-D83C-4CF7-AC4D-179D4329051A}">
      <dgm:prSet/>
      <dgm:spPr/>
      <dgm:t>
        <a:bodyPr/>
        <a:lstStyle/>
        <a:p>
          <a:endParaRPr lang="ru-RU"/>
        </a:p>
      </dgm:t>
    </dgm:pt>
    <dgm:pt modelId="{15C8954D-EF12-4BD4-B2E4-17B15F7967BC}">
      <dgm:prSet/>
      <dgm:spPr/>
      <dgm:t>
        <a:bodyPr/>
        <a:lstStyle/>
        <a:p>
          <a:pPr rtl="0"/>
          <a:r>
            <a:rPr lang="ru-RU" dirty="0" smtClean="0"/>
            <a:t>Замечать красоту</a:t>
          </a:r>
          <a:endParaRPr lang="ru-RU" dirty="0"/>
        </a:p>
      </dgm:t>
    </dgm:pt>
    <dgm:pt modelId="{197C5E80-9490-4820-B706-93D7BA4D3D95}" type="parTrans" cxnId="{AE393A88-0A57-40A8-BB66-17D8EF429D60}">
      <dgm:prSet/>
      <dgm:spPr/>
      <dgm:t>
        <a:bodyPr/>
        <a:lstStyle/>
        <a:p>
          <a:endParaRPr lang="ru-RU"/>
        </a:p>
      </dgm:t>
    </dgm:pt>
    <dgm:pt modelId="{6BECFF7E-05EC-4CAA-BCE0-EF1B1EE03935}" type="sibTrans" cxnId="{AE393A88-0A57-40A8-BB66-17D8EF429D60}">
      <dgm:prSet/>
      <dgm:spPr/>
      <dgm:t>
        <a:bodyPr/>
        <a:lstStyle/>
        <a:p>
          <a:endParaRPr lang="ru-RU"/>
        </a:p>
      </dgm:t>
    </dgm:pt>
    <dgm:pt modelId="{006649B7-6076-43E2-888B-07D59C430194}">
      <dgm:prSet/>
      <dgm:spPr/>
      <dgm:t>
        <a:bodyPr/>
        <a:lstStyle/>
        <a:p>
          <a:pPr rtl="0"/>
          <a:r>
            <a:rPr lang="ru-RU" dirty="0" smtClean="0"/>
            <a:t>Поддерживать и создавать красоту вокруг себя</a:t>
          </a:r>
          <a:endParaRPr lang="ru-RU" dirty="0"/>
        </a:p>
      </dgm:t>
    </dgm:pt>
    <dgm:pt modelId="{FF1A22CF-0AB7-45E7-9F67-FAE41AEB6A01}" type="parTrans" cxnId="{0C3A9C1B-4DD0-4362-8CB9-5E394A28209A}">
      <dgm:prSet/>
      <dgm:spPr/>
      <dgm:t>
        <a:bodyPr/>
        <a:lstStyle/>
        <a:p>
          <a:endParaRPr lang="ru-RU"/>
        </a:p>
      </dgm:t>
    </dgm:pt>
    <dgm:pt modelId="{7D67A95B-59B4-4BE4-9D1C-92EFA01A75C4}" type="sibTrans" cxnId="{0C3A9C1B-4DD0-4362-8CB9-5E394A28209A}">
      <dgm:prSet/>
      <dgm:spPr/>
      <dgm:t>
        <a:bodyPr/>
        <a:lstStyle/>
        <a:p>
          <a:endParaRPr lang="ru-RU"/>
        </a:p>
      </dgm:t>
    </dgm:pt>
    <dgm:pt modelId="{740A5DD2-608F-43C6-9B6B-E283C23A8254}" type="pres">
      <dgm:prSet presAssocID="{FFAB11BE-C6A8-465C-8E4B-4C7BCD8072BB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48CFB8-B476-4C11-9526-790657D6917E}" type="pres">
      <dgm:prSet presAssocID="{FFAB11BE-C6A8-465C-8E4B-4C7BCD8072BB}" presName="arrow" presStyleLbl="bgShp" presStyleIdx="0" presStyleCnt="1"/>
      <dgm:spPr/>
    </dgm:pt>
    <dgm:pt modelId="{86AE463F-34F3-442B-B007-A05B3E5C5901}" type="pres">
      <dgm:prSet presAssocID="{FFAB11BE-C6A8-465C-8E4B-4C7BCD8072BB}" presName="linearProcess" presStyleCnt="0"/>
      <dgm:spPr/>
    </dgm:pt>
    <dgm:pt modelId="{C04B5B63-450D-4E60-86A9-070CFF59AADF}" type="pres">
      <dgm:prSet presAssocID="{74B5C241-C4ED-43F9-917A-A01D78B71CE3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1A0195-9A91-4B8F-B13B-80BA792DD6C8}" type="pres">
      <dgm:prSet presAssocID="{AC7B6A24-07A9-4C18-A824-0D63BE36EAEF}" presName="sibTrans" presStyleCnt="0"/>
      <dgm:spPr/>
    </dgm:pt>
    <dgm:pt modelId="{B822591C-D97C-4B1A-8F51-5B32FD1BB29B}" type="pres">
      <dgm:prSet presAssocID="{15C8954D-EF12-4BD4-B2E4-17B15F7967BC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CFD5CD-A303-47D4-A0A1-397F1E529147}" type="pres">
      <dgm:prSet presAssocID="{6BECFF7E-05EC-4CAA-BCE0-EF1B1EE03935}" presName="sibTrans" presStyleCnt="0"/>
      <dgm:spPr/>
    </dgm:pt>
    <dgm:pt modelId="{53FAE3B9-E939-4FFD-BDAD-533191CBBACE}" type="pres">
      <dgm:prSet presAssocID="{006649B7-6076-43E2-888B-07D59C430194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393A88-0A57-40A8-BB66-17D8EF429D60}" srcId="{FFAB11BE-C6A8-465C-8E4B-4C7BCD8072BB}" destId="{15C8954D-EF12-4BD4-B2E4-17B15F7967BC}" srcOrd="1" destOrd="0" parTransId="{197C5E80-9490-4820-B706-93D7BA4D3D95}" sibTransId="{6BECFF7E-05EC-4CAA-BCE0-EF1B1EE03935}"/>
    <dgm:cxn modelId="{A40DC3E9-5D4F-435E-830B-92BF7DFCF1D6}" type="presOf" srcId="{15C8954D-EF12-4BD4-B2E4-17B15F7967BC}" destId="{B822591C-D97C-4B1A-8F51-5B32FD1BB29B}" srcOrd="0" destOrd="0" presId="urn:microsoft.com/office/officeart/2005/8/layout/hProcess9"/>
    <dgm:cxn modelId="{0C3A9C1B-4DD0-4362-8CB9-5E394A28209A}" srcId="{FFAB11BE-C6A8-465C-8E4B-4C7BCD8072BB}" destId="{006649B7-6076-43E2-888B-07D59C430194}" srcOrd="2" destOrd="0" parTransId="{FF1A22CF-0AB7-45E7-9F67-FAE41AEB6A01}" sibTransId="{7D67A95B-59B4-4BE4-9D1C-92EFA01A75C4}"/>
    <dgm:cxn modelId="{1BBF3939-40F1-45F6-B4A2-B405D387295F}" type="presOf" srcId="{74B5C241-C4ED-43F9-917A-A01D78B71CE3}" destId="{C04B5B63-450D-4E60-86A9-070CFF59AADF}" srcOrd="0" destOrd="0" presId="urn:microsoft.com/office/officeart/2005/8/layout/hProcess9"/>
    <dgm:cxn modelId="{1B064A9B-D83C-4CF7-AC4D-179D4329051A}" srcId="{FFAB11BE-C6A8-465C-8E4B-4C7BCD8072BB}" destId="{74B5C241-C4ED-43F9-917A-A01D78B71CE3}" srcOrd="0" destOrd="0" parTransId="{8BC54FCB-92E1-4807-A389-F698C83C413C}" sibTransId="{AC7B6A24-07A9-4C18-A824-0D63BE36EAEF}"/>
    <dgm:cxn modelId="{6C761FF8-6B68-42F7-9390-0ED57C7DAC2C}" type="presOf" srcId="{FFAB11BE-C6A8-465C-8E4B-4C7BCD8072BB}" destId="{740A5DD2-608F-43C6-9B6B-E283C23A8254}" srcOrd="0" destOrd="0" presId="urn:microsoft.com/office/officeart/2005/8/layout/hProcess9"/>
    <dgm:cxn modelId="{E4393D5B-64AF-45F0-9C70-A54A4123CBD0}" type="presOf" srcId="{006649B7-6076-43E2-888B-07D59C430194}" destId="{53FAE3B9-E939-4FFD-BDAD-533191CBBACE}" srcOrd="0" destOrd="0" presId="urn:microsoft.com/office/officeart/2005/8/layout/hProcess9"/>
    <dgm:cxn modelId="{C57405AD-1C49-4247-BC9F-F6FF1D077E58}" type="presParOf" srcId="{740A5DD2-608F-43C6-9B6B-E283C23A8254}" destId="{9B48CFB8-B476-4C11-9526-790657D6917E}" srcOrd="0" destOrd="0" presId="urn:microsoft.com/office/officeart/2005/8/layout/hProcess9"/>
    <dgm:cxn modelId="{13AD89B9-F109-47D4-85F6-884AE7B2EA3B}" type="presParOf" srcId="{740A5DD2-608F-43C6-9B6B-E283C23A8254}" destId="{86AE463F-34F3-442B-B007-A05B3E5C5901}" srcOrd="1" destOrd="0" presId="urn:microsoft.com/office/officeart/2005/8/layout/hProcess9"/>
    <dgm:cxn modelId="{73BD42E1-590C-4569-9880-D413B3C08718}" type="presParOf" srcId="{86AE463F-34F3-442B-B007-A05B3E5C5901}" destId="{C04B5B63-450D-4E60-86A9-070CFF59AADF}" srcOrd="0" destOrd="0" presId="urn:microsoft.com/office/officeart/2005/8/layout/hProcess9"/>
    <dgm:cxn modelId="{9222F0FD-840F-40A6-A25E-7DBB70A8AA23}" type="presParOf" srcId="{86AE463F-34F3-442B-B007-A05B3E5C5901}" destId="{921A0195-9A91-4B8F-B13B-80BA792DD6C8}" srcOrd="1" destOrd="0" presId="urn:microsoft.com/office/officeart/2005/8/layout/hProcess9"/>
    <dgm:cxn modelId="{F26F8D23-1452-497B-8BC1-6D3745BB52E4}" type="presParOf" srcId="{86AE463F-34F3-442B-B007-A05B3E5C5901}" destId="{B822591C-D97C-4B1A-8F51-5B32FD1BB29B}" srcOrd="2" destOrd="0" presId="urn:microsoft.com/office/officeart/2005/8/layout/hProcess9"/>
    <dgm:cxn modelId="{B6076825-6A57-4FE5-B0A5-4F2597C21843}" type="presParOf" srcId="{86AE463F-34F3-442B-B007-A05B3E5C5901}" destId="{04CFD5CD-A303-47D4-A0A1-397F1E529147}" srcOrd="3" destOrd="0" presId="urn:microsoft.com/office/officeart/2005/8/layout/hProcess9"/>
    <dgm:cxn modelId="{5FDF6986-F6B9-4D8A-A761-4DE1A4ECD540}" type="presParOf" srcId="{86AE463F-34F3-442B-B007-A05B3E5C5901}" destId="{53FAE3B9-E939-4FFD-BDAD-533191CBBACE}" srcOrd="4" destOrd="0" presId="urn:microsoft.com/office/officeart/2005/8/layout/hProcess9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ED12DA0-A29E-4ECD-8169-904245BFAE19}" type="doc">
      <dgm:prSet loTypeId="urn:microsoft.com/office/officeart/2005/8/layout/vList5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7720DC3E-6F3B-4066-9D15-4BC7EFB4E88F}">
      <dgm:prSet/>
      <dgm:spPr/>
      <dgm:t>
        <a:bodyPr/>
        <a:lstStyle/>
        <a:p>
          <a:pPr rtl="0"/>
          <a:r>
            <a:rPr lang="ru-RU" dirty="0" smtClean="0"/>
            <a:t>Эстетически продуманное предметно-пространственное окружение улучшает педагогический процесс.</a:t>
          </a:r>
          <a:endParaRPr lang="ru-RU" dirty="0"/>
        </a:p>
      </dgm:t>
    </dgm:pt>
    <dgm:pt modelId="{799F5CD7-A10C-4167-83C0-553516C18A79}" type="parTrans" cxnId="{2960C4B6-51EA-4256-9092-913C5E89F750}">
      <dgm:prSet/>
      <dgm:spPr/>
      <dgm:t>
        <a:bodyPr/>
        <a:lstStyle/>
        <a:p>
          <a:endParaRPr lang="ru-RU"/>
        </a:p>
      </dgm:t>
    </dgm:pt>
    <dgm:pt modelId="{AB2EC272-3420-4D0E-81BF-CD927EB162C5}" type="sibTrans" cxnId="{2960C4B6-51EA-4256-9092-913C5E89F750}">
      <dgm:prSet/>
      <dgm:spPr/>
      <dgm:t>
        <a:bodyPr/>
        <a:lstStyle/>
        <a:p>
          <a:endParaRPr lang="ru-RU"/>
        </a:p>
      </dgm:t>
    </dgm:pt>
    <dgm:pt modelId="{C891E14F-BDA1-4419-AE5F-FB6181EDAEC8}">
      <dgm:prSet/>
      <dgm:spPr/>
      <dgm:t>
        <a:bodyPr/>
        <a:lstStyle/>
        <a:p>
          <a:pPr rtl="0"/>
          <a:r>
            <a:rPr lang="ru-RU" dirty="0" smtClean="0"/>
            <a:t>Целенаправленное и систематическое ознакомление детей с эстетическими качествами предметной среды обогащает их знаниями, формирует художественный вкус.</a:t>
          </a:r>
          <a:endParaRPr lang="ru-RU" dirty="0"/>
        </a:p>
      </dgm:t>
    </dgm:pt>
    <dgm:pt modelId="{87727483-7A31-42FD-AED7-1BB8C6981B2C}" type="parTrans" cxnId="{4E37744E-E017-4582-B796-35688FFD9640}">
      <dgm:prSet/>
      <dgm:spPr/>
      <dgm:t>
        <a:bodyPr/>
        <a:lstStyle/>
        <a:p>
          <a:endParaRPr lang="ru-RU"/>
        </a:p>
      </dgm:t>
    </dgm:pt>
    <dgm:pt modelId="{EA8F481C-D8FE-4F02-854B-4A29DFAF3258}" type="sibTrans" cxnId="{4E37744E-E017-4582-B796-35688FFD9640}">
      <dgm:prSet/>
      <dgm:spPr/>
      <dgm:t>
        <a:bodyPr/>
        <a:lstStyle/>
        <a:p>
          <a:endParaRPr lang="ru-RU"/>
        </a:p>
      </dgm:t>
    </dgm:pt>
    <dgm:pt modelId="{E66F3CD7-9AEF-4624-B76D-A17466914231}">
      <dgm:prSet/>
      <dgm:spPr/>
      <dgm:t>
        <a:bodyPr/>
        <a:lstStyle/>
        <a:p>
          <a:pPr rtl="0"/>
          <a:r>
            <a:rPr lang="ru-RU" dirty="0" smtClean="0"/>
            <a:t>Эффективность работы по эстетическому воспитанию во многом определяется участием детей в создании красивого окружения.</a:t>
          </a:r>
          <a:endParaRPr lang="ru-RU" dirty="0"/>
        </a:p>
      </dgm:t>
    </dgm:pt>
    <dgm:pt modelId="{4A7DF4EE-7D0F-4D8B-971C-8CC57EF1B3A5}" type="parTrans" cxnId="{5CC82030-EA30-4FB3-9B43-A84073B16EEF}">
      <dgm:prSet/>
      <dgm:spPr/>
      <dgm:t>
        <a:bodyPr/>
        <a:lstStyle/>
        <a:p>
          <a:endParaRPr lang="ru-RU"/>
        </a:p>
      </dgm:t>
    </dgm:pt>
    <dgm:pt modelId="{1DCC2BF9-B0BF-4127-A39D-89A82C64E074}" type="sibTrans" cxnId="{5CC82030-EA30-4FB3-9B43-A84073B16EEF}">
      <dgm:prSet/>
      <dgm:spPr/>
      <dgm:t>
        <a:bodyPr/>
        <a:lstStyle/>
        <a:p>
          <a:endParaRPr lang="ru-RU"/>
        </a:p>
      </dgm:t>
    </dgm:pt>
    <dgm:pt modelId="{13367753-CF1A-4A46-9032-E5D19D654DB3}">
      <dgm:prSet/>
      <dgm:spPr/>
      <dgm:t>
        <a:bodyPr/>
        <a:lstStyle/>
        <a:p>
          <a:pPr rtl="0"/>
          <a:r>
            <a:rPr lang="ru-RU" dirty="0" smtClean="0"/>
            <a:t>Художественное оформление детского сада, групповых комнат должно решаться в комплексе, в полном соответствии с требованиями концепции дошкольного воспитания.</a:t>
          </a:r>
          <a:endParaRPr lang="ru-RU" dirty="0"/>
        </a:p>
      </dgm:t>
    </dgm:pt>
    <dgm:pt modelId="{7E7590DD-5C6C-40AF-97F0-8DFBE24C71E9}" type="parTrans" cxnId="{C15D3FD2-55E5-40FA-8991-164FE8AC7D5E}">
      <dgm:prSet/>
      <dgm:spPr/>
      <dgm:t>
        <a:bodyPr/>
        <a:lstStyle/>
        <a:p>
          <a:endParaRPr lang="ru-RU"/>
        </a:p>
      </dgm:t>
    </dgm:pt>
    <dgm:pt modelId="{3771DF1D-F4AB-4B3E-B29A-9E3BCC7839AE}" type="sibTrans" cxnId="{C15D3FD2-55E5-40FA-8991-164FE8AC7D5E}">
      <dgm:prSet/>
      <dgm:spPr/>
      <dgm:t>
        <a:bodyPr/>
        <a:lstStyle/>
        <a:p>
          <a:endParaRPr lang="ru-RU"/>
        </a:p>
      </dgm:t>
    </dgm:pt>
    <dgm:pt modelId="{4A40F8EA-758C-4BB8-94B3-620D36254F88}">
      <dgm:prSet/>
      <dgm:spPr/>
      <dgm:t>
        <a:bodyPr/>
        <a:lstStyle/>
        <a:p>
          <a:pPr rtl="0"/>
          <a:r>
            <a:rPr lang="ru-RU" dirty="0" smtClean="0"/>
            <a:t>Важные качества обстановки детского сада – это привлекательно, информативность, доступность всех её компонентов для каждого ребёнка и для всего коллектива в целом.</a:t>
          </a:r>
          <a:endParaRPr lang="ru-RU" dirty="0"/>
        </a:p>
      </dgm:t>
    </dgm:pt>
    <dgm:pt modelId="{4ECE9FBC-4959-4033-A819-C8FE58037381}" type="parTrans" cxnId="{711B4A29-A52E-4107-8B8E-A633A15A50E5}">
      <dgm:prSet/>
      <dgm:spPr/>
      <dgm:t>
        <a:bodyPr/>
        <a:lstStyle/>
        <a:p>
          <a:endParaRPr lang="ru-RU"/>
        </a:p>
      </dgm:t>
    </dgm:pt>
    <dgm:pt modelId="{0CA0D4D2-FEF1-42F6-AE4A-8604B4DC0D35}" type="sibTrans" cxnId="{711B4A29-A52E-4107-8B8E-A633A15A50E5}">
      <dgm:prSet/>
      <dgm:spPr/>
      <dgm:t>
        <a:bodyPr/>
        <a:lstStyle/>
        <a:p>
          <a:endParaRPr lang="ru-RU"/>
        </a:p>
      </dgm:t>
    </dgm:pt>
    <dgm:pt modelId="{5204778A-522A-4AD5-A669-5888ECED24BA}">
      <dgm:prSet/>
      <dgm:spPr/>
      <dgm:t>
        <a:bodyPr/>
        <a:lstStyle/>
        <a:p>
          <a:pPr rtl="0"/>
          <a:r>
            <a:rPr lang="ru-RU" dirty="0" smtClean="0"/>
            <a:t>Эстетическое оформление детского сада предполагает эмоционально – образную основу обстановки, её местный колорит.</a:t>
          </a:r>
          <a:endParaRPr lang="ru-RU" dirty="0"/>
        </a:p>
      </dgm:t>
    </dgm:pt>
    <dgm:pt modelId="{AFBFD298-F2A9-4811-A867-DD3D1C5FE89C}" type="parTrans" cxnId="{99313E6D-95B8-4816-B6E9-7804B4D51B63}">
      <dgm:prSet/>
      <dgm:spPr/>
      <dgm:t>
        <a:bodyPr/>
        <a:lstStyle/>
        <a:p>
          <a:endParaRPr lang="ru-RU"/>
        </a:p>
      </dgm:t>
    </dgm:pt>
    <dgm:pt modelId="{11AB3017-668D-4A87-978C-E45187C02A5D}" type="sibTrans" cxnId="{99313E6D-95B8-4816-B6E9-7804B4D51B63}">
      <dgm:prSet/>
      <dgm:spPr/>
      <dgm:t>
        <a:bodyPr/>
        <a:lstStyle/>
        <a:p>
          <a:endParaRPr lang="ru-RU"/>
        </a:p>
      </dgm:t>
    </dgm:pt>
    <dgm:pt modelId="{5FD1DB22-43FA-4150-8683-6C29F53A396A}" type="pres">
      <dgm:prSet presAssocID="{DED12DA0-A29E-4ECD-8169-904245BFAE1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95355C-12F0-43F7-B9E4-DD919F295769}" type="pres">
      <dgm:prSet presAssocID="{7720DC3E-6F3B-4066-9D15-4BC7EFB4E88F}" presName="linNode" presStyleCnt="0"/>
      <dgm:spPr/>
    </dgm:pt>
    <dgm:pt modelId="{FE16F0CA-511D-4C72-9708-433C88356BF6}" type="pres">
      <dgm:prSet presAssocID="{7720DC3E-6F3B-4066-9D15-4BC7EFB4E88F}" presName="parentText" presStyleLbl="node1" presStyleIdx="0" presStyleCnt="6" custScaleX="277778" custLinFactNeighborX="-637" custLinFactNeighborY="574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01ABCD-D92D-4F6D-9D7A-30758D34BAF7}" type="pres">
      <dgm:prSet presAssocID="{AB2EC272-3420-4D0E-81BF-CD927EB162C5}" presName="sp" presStyleCnt="0"/>
      <dgm:spPr/>
    </dgm:pt>
    <dgm:pt modelId="{02093A32-EC6B-489F-BD03-1C472BBDF8F8}" type="pres">
      <dgm:prSet presAssocID="{C891E14F-BDA1-4419-AE5F-FB6181EDAEC8}" presName="linNode" presStyleCnt="0"/>
      <dgm:spPr/>
    </dgm:pt>
    <dgm:pt modelId="{CA0E24FB-C33A-4847-850E-1E108C626707}" type="pres">
      <dgm:prSet presAssocID="{C891E14F-BDA1-4419-AE5F-FB6181EDAEC8}" presName="parentText" presStyleLbl="node1" presStyleIdx="1" presStyleCnt="6" custScaleX="277778" custLinFactNeighborX="637" custLinFactNeighborY="-54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1C099A-46D9-4BC4-8CE3-5DBA92DBD09C}" type="pres">
      <dgm:prSet presAssocID="{EA8F481C-D8FE-4F02-854B-4A29DFAF3258}" presName="sp" presStyleCnt="0"/>
      <dgm:spPr/>
    </dgm:pt>
    <dgm:pt modelId="{6B86B855-1DAC-4A6B-B0F6-8C8C6B2A9904}" type="pres">
      <dgm:prSet presAssocID="{E66F3CD7-9AEF-4624-B76D-A17466914231}" presName="linNode" presStyleCnt="0"/>
      <dgm:spPr/>
    </dgm:pt>
    <dgm:pt modelId="{1C0CCF77-9A5B-452B-92EA-56C7D9FC1EE9}" type="pres">
      <dgm:prSet presAssocID="{E66F3CD7-9AEF-4624-B76D-A17466914231}" presName="parentText" presStyleLbl="node1" presStyleIdx="2" presStyleCnt="6" custScaleX="277778" custLinFactNeighborX="-1101" custLinFactNeighborY="302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1B4ED9-52E2-4C53-BB5B-E356C000A196}" type="pres">
      <dgm:prSet presAssocID="{1DCC2BF9-B0BF-4127-A39D-89A82C64E074}" presName="sp" presStyleCnt="0"/>
      <dgm:spPr/>
    </dgm:pt>
    <dgm:pt modelId="{F6850CD1-5209-4AA5-BACE-EB3A45123689}" type="pres">
      <dgm:prSet presAssocID="{13367753-CF1A-4A46-9032-E5D19D654DB3}" presName="linNode" presStyleCnt="0"/>
      <dgm:spPr/>
    </dgm:pt>
    <dgm:pt modelId="{91072D1E-3833-4763-A462-F52A6E66AE0E}" type="pres">
      <dgm:prSet presAssocID="{13367753-CF1A-4A46-9032-E5D19D654DB3}" presName="parentText" presStyleLbl="node1" presStyleIdx="3" presStyleCnt="6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53E527-EFFC-49EE-AB6C-117D74EEEBC8}" type="pres">
      <dgm:prSet presAssocID="{3771DF1D-F4AB-4B3E-B29A-9E3BCC7839AE}" presName="sp" presStyleCnt="0"/>
      <dgm:spPr/>
    </dgm:pt>
    <dgm:pt modelId="{4FF256DE-0FD2-411D-A619-57DAC9EEE7B4}" type="pres">
      <dgm:prSet presAssocID="{4A40F8EA-758C-4BB8-94B3-620D36254F88}" presName="linNode" presStyleCnt="0"/>
      <dgm:spPr/>
    </dgm:pt>
    <dgm:pt modelId="{C762EF98-64FE-4B87-81C8-8DD756D5CE95}" type="pres">
      <dgm:prSet presAssocID="{4A40F8EA-758C-4BB8-94B3-620D36254F88}" presName="parentText" presStyleLbl="node1" presStyleIdx="4" presStyleCnt="6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A57616-B500-4C94-8BED-E66124CD6DFA}" type="pres">
      <dgm:prSet presAssocID="{0CA0D4D2-FEF1-42F6-AE4A-8604B4DC0D35}" presName="sp" presStyleCnt="0"/>
      <dgm:spPr/>
    </dgm:pt>
    <dgm:pt modelId="{AC87906B-E71A-4BC1-B6F2-92A677EF4776}" type="pres">
      <dgm:prSet presAssocID="{5204778A-522A-4AD5-A669-5888ECED24BA}" presName="linNode" presStyleCnt="0"/>
      <dgm:spPr/>
    </dgm:pt>
    <dgm:pt modelId="{B55FAA2D-BB4B-4ADE-AECA-E8D4804643B5}" type="pres">
      <dgm:prSet presAssocID="{5204778A-522A-4AD5-A669-5888ECED24BA}" presName="parentText" presStyleLbl="node1" presStyleIdx="5" presStyleCnt="6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1B4A29-A52E-4107-8B8E-A633A15A50E5}" srcId="{DED12DA0-A29E-4ECD-8169-904245BFAE19}" destId="{4A40F8EA-758C-4BB8-94B3-620D36254F88}" srcOrd="4" destOrd="0" parTransId="{4ECE9FBC-4959-4033-A819-C8FE58037381}" sibTransId="{0CA0D4D2-FEF1-42F6-AE4A-8604B4DC0D35}"/>
    <dgm:cxn modelId="{99313E6D-95B8-4816-B6E9-7804B4D51B63}" srcId="{DED12DA0-A29E-4ECD-8169-904245BFAE19}" destId="{5204778A-522A-4AD5-A669-5888ECED24BA}" srcOrd="5" destOrd="0" parTransId="{AFBFD298-F2A9-4811-A867-DD3D1C5FE89C}" sibTransId="{11AB3017-668D-4A87-978C-E45187C02A5D}"/>
    <dgm:cxn modelId="{E417DE21-1985-485A-A57F-1EBEB65901F6}" type="presOf" srcId="{DED12DA0-A29E-4ECD-8169-904245BFAE19}" destId="{5FD1DB22-43FA-4150-8683-6C29F53A396A}" srcOrd="0" destOrd="0" presId="urn:microsoft.com/office/officeart/2005/8/layout/vList5"/>
    <dgm:cxn modelId="{5B00BDB9-2CF4-4E2D-86C5-DD0AF4C7228D}" type="presOf" srcId="{C891E14F-BDA1-4419-AE5F-FB6181EDAEC8}" destId="{CA0E24FB-C33A-4847-850E-1E108C626707}" srcOrd="0" destOrd="0" presId="urn:microsoft.com/office/officeart/2005/8/layout/vList5"/>
    <dgm:cxn modelId="{1C6E8D6C-1EB3-4247-8E3C-643A1A66F3D7}" type="presOf" srcId="{13367753-CF1A-4A46-9032-E5D19D654DB3}" destId="{91072D1E-3833-4763-A462-F52A6E66AE0E}" srcOrd="0" destOrd="0" presId="urn:microsoft.com/office/officeart/2005/8/layout/vList5"/>
    <dgm:cxn modelId="{2960C4B6-51EA-4256-9092-913C5E89F750}" srcId="{DED12DA0-A29E-4ECD-8169-904245BFAE19}" destId="{7720DC3E-6F3B-4066-9D15-4BC7EFB4E88F}" srcOrd="0" destOrd="0" parTransId="{799F5CD7-A10C-4167-83C0-553516C18A79}" sibTransId="{AB2EC272-3420-4D0E-81BF-CD927EB162C5}"/>
    <dgm:cxn modelId="{4477CF89-211E-4108-A550-7BD2DF1FA01E}" type="presOf" srcId="{4A40F8EA-758C-4BB8-94B3-620D36254F88}" destId="{C762EF98-64FE-4B87-81C8-8DD756D5CE95}" srcOrd="0" destOrd="0" presId="urn:microsoft.com/office/officeart/2005/8/layout/vList5"/>
    <dgm:cxn modelId="{C15D3FD2-55E5-40FA-8991-164FE8AC7D5E}" srcId="{DED12DA0-A29E-4ECD-8169-904245BFAE19}" destId="{13367753-CF1A-4A46-9032-E5D19D654DB3}" srcOrd="3" destOrd="0" parTransId="{7E7590DD-5C6C-40AF-97F0-8DFBE24C71E9}" sibTransId="{3771DF1D-F4AB-4B3E-B29A-9E3BCC7839AE}"/>
    <dgm:cxn modelId="{5CC82030-EA30-4FB3-9B43-A84073B16EEF}" srcId="{DED12DA0-A29E-4ECD-8169-904245BFAE19}" destId="{E66F3CD7-9AEF-4624-B76D-A17466914231}" srcOrd="2" destOrd="0" parTransId="{4A7DF4EE-7D0F-4D8B-971C-8CC57EF1B3A5}" sibTransId="{1DCC2BF9-B0BF-4127-A39D-89A82C64E074}"/>
    <dgm:cxn modelId="{51E9275F-AD12-415C-AD90-C086225859C9}" type="presOf" srcId="{E66F3CD7-9AEF-4624-B76D-A17466914231}" destId="{1C0CCF77-9A5B-452B-92EA-56C7D9FC1EE9}" srcOrd="0" destOrd="0" presId="urn:microsoft.com/office/officeart/2005/8/layout/vList5"/>
    <dgm:cxn modelId="{4E37744E-E017-4582-B796-35688FFD9640}" srcId="{DED12DA0-A29E-4ECD-8169-904245BFAE19}" destId="{C891E14F-BDA1-4419-AE5F-FB6181EDAEC8}" srcOrd="1" destOrd="0" parTransId="{87727483-7A31-42FD-AED7-1BB8C6981B2C}" sibTransId="{EA8F481C-D8FE-4F02-854B-4A29DFAF3258}"/>
    <dgm:cxn modelId="{6D89A459-EB4B-44B2-91E8-817B74003391}" type="presOf" srcId="{5204778A-522A-4AD5-A669-5888ECED24BA}" destId="{B55FAA2D-BB4B-4ADE-AECA-E8D4804643B5}" srcOrd="0" destOrd="0" presId="urn:microsoft.com/office/officeart/2005/8/layout/vList5"/>
    <dgm:cxn modelId="{8000E439-7ACC-454D-AB2E-1CBDE572849E}" type="presOf" srcId="{7720DC3E-6F3B-4066-9D15-4BC7EFB4E88F}" destId="{FE16F0CA-511D-4C72-9708-433C88356BF6}" srcOrd="0" destOrd="0" presId="urn:microsoft.com/office/officeart/2005/8/layout/vList5"/>
    <dgm:cxn modelId="{871D9F6F-0984-4B68-8052-2FB0335FB270}" type="presParOf" srcId="{5FD1DB22-43FA-4150-8683-6C29F53A396A}" destId="{B195355C-12F0-43F7-B9E4-DD919F295769}" srcOrd="0" destOrd="0" presId="urn:microsoft.com/office/officeart/2005/8/layout/vList5"/>
    <dgm:cxn modelId="{D3BD7BF0-B038-4742-AFE4-513CA0032400}" type="presParOf" srcId="{B195355C-12F0-43F7-B9E4-DD919F295769}" destId="{FE16F0CA-511D-4C72-9708-433C88356BF6}" srcOrd="0" destOrd="0" presId="urn:microsoft.com/office/officeart/2005/8/layout/vList5"/>
    <dgm:cxn modelId="{CDA89D50-C8A3-40BA-BF43-7E67BB2F9880}" type="presParOf" srcId="{5FD1DB22-43FA-4150-8683-6C29F53A396A}" destId="{C501ABCD-D92D-4F6D-9D7A-30758D34BAF7}" srcOrd="1" destOrd="0" presId="urn:microsoft.com/office/officeart/2005/8/layout/vList5"/>
    <dgm:cxn modelId="{C64BCE19-B2E8-488E-9980-14645FF9D76C}" type="presParOf" srcId="{5FD1DB22-43FA-4150-8683-6C29F53A396A}" destId="{02093A32-EC6B-489F-BD03-1C472BBDF8F8}" srcOrd="2" destOrd="0" presId="urn:microsoft.com/office/officeart/2005/8/layout/vList5"/>
    <dgm:cxn modelId="{94A31FDD-C601-40EC-985B-A9F57DAE8CBD}" type="presParOf" srcId="{02093A32-EC6B-489F-BD03-1C472BBDF8F8}" destId="{CA0E24FB-C33A-4847-850E-1E108C626707}" srcOrd="0" destOrd="0" presId="urn:microsoft.com/office/officeart/2005/8/layout/vList5"/>
    <dgm:cxn modelId="{A28DFE93-C12B-4E37-A1E7-A39659ADAF7F}" type="presParOf" srcId="{5FD1DB22-43FA-4150-8683-6C29F53A396A}" destId="{7E1C099A-46D9-4BC4-8CE3-5DBA92DBD09C}" srcOrd="3" destOrd="0" presId="urn:microsoft.com/office/officeart/2005/8/layout/vList5"/>
    <dgm:cxn modelId="{5D2DC15F-E662-4213-8C21-56D5C371E497}" type="presParOf" srcId="{5FD1DB22-43FA-4150-8683-6C29F53A396A}" destId="{6B86B855-1DAC-4A6B-B0F6-8C8C6B2A9904}" srcOrd="4" destOrd="0" presId="urn:microsoft.com/office/officeart/2005/8/layout/vList5"/>
    <dgm:cxn modelId="{42E3935C-D167-4F67-AA03-3B62CBD09A82}" type="presParOf" srcId="{6B86B855-1DAC-4A6B-B0F6-8C8C6B2A9904}" destId="{1C0CCF77-9A5B-452B-92EA-56C7D9FC1EE9}" srcOrd="0" destOrd="0" presId="urn:microsoft.com/office/officeart/2005/8/layout/vList5"/>
    <dgm:cxn modelId="{7B8C5892-8FE1-4E4B-914F-9FC9F92B6401}" type="presParOf" srcId="{5FD1DB22-43FA-4150-8683-6C29F53A396A}" destId="{D81B4ED9-52E2-4C53-BB5B-E356C000A196}" srcOrd="5" destOrd="0" presId="urn:microsoft.com/office/officeart/2005/8/layout/vList5"/>
    <dgm:cxn modelId="{45858AB5-03C1-4580-A5D4-19A9A48456DE}" type="presParOf" srcId="{5FD1DB22-43FA-4150-8683-6C29F53A396A}" destId="{F6850CD1-5209-4AA5-BACE-EB3A45123689}" srcOrd="6" destOrd="0" presId="urn:microsoft.com/office/officeart/2005/8/layout/vList5"/>
    <dgm:cxn modelId="{4B17C4F8-2694-454C-A4E5-75EFFC2EA781}" type="presParOf" srcId="{F6850CD1-5209-4AA5-BACE-EB3A45123689}" destId="{91072D1E-3833-4763-A462-F52A6E66AE0E}" srcOrd="0" destOrd="0" presId="urn:microsoft.com/office/officeart/2005/8/layout/vList5"/>
    <dgm:cxn modelId="{009EF3AB-CC60-44D6-BBCE-8CBD7436E1E5}" type="presParOf" srcId="{5FD1DB22-43FA-4150-8683-6C29F53A396A}" destId="{9753E527-EFFC-49EE-AB6C-117D74EEEBC8}" srcOrd="7" destOrd="0" presId="urn:microsoft.com/office/officeart/2005/8/layout/vList5"/>
    <dgm:cxn modelId="{6C1940E6-B09D-4087-89F5-D74F1559A8BA}" type="presParOf" srcId="{5FD1DB22-43FA-4150-8683-6C29F53A396A}" destId="{4FF256DE-0FD2-411D-A619-57DAC9EEE7B4}" srcOrd="8" destOrd="0" presId="urn:microsoft.com/office/officeart/2005/8/layout/vList5"/>
    <dgm:cxn modelId="{CA3C75EC-4278-42E8-AB5B-05CF689C5A60}" type="presParOf" srcId="{4FF256DE-0FD2-411D-A619-57DAC9EEE7B4}" destId="{C762EF98-64FE-4B87-81C8-8DD756D5CE95}" srcOrd="0" destOrd="0" presId="urn:microsoft.com/office/officeart/2005/8/layout/vList5"/>
    <dgm:cxn modelId="{F3864136-010B-4322-8824-14A5D0E66793}" type="presParOf" srcId="{5FD1DB22-43FA-4150-8683-6C29F53A396A}" destId="{C9A57616-B500-4C94-8BED-E66124CD6DFA}" srcOrd="9" destOrd="0" presId="urn:microsoft.com/office/officeart/2005/8/layout/vList5"/>
    <dgm:cxn modelId="{5216B874-0AE7-4FA6-9AB0-100770357A35}" type="presParOf" srcId="{5FD1DB22-43FA-4150-8683-6C29F53A396A}" destId="{AC87906B-E71A-4BC1-B6F2-92A677EF4776}" srcOrd="10" destOrd="0" presId="urn:microsoft.com/office/officeart/2005/8/layout/vList5"/>
    <dgm:cxn modelId="{6AE8D344-F0D4-4BE1-A7D9-3AB95017085D}" type="presParOf" srcId="{AC87906B-E71A-4BC1-B6F2-92A677EF4776}" destId="{B55FAA2D-BB4B-4ADE-AECA-E8D4804643B5}" srcOrd="0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D751D5-CD25-443A-B85E-B362A457F567}">
      <dsp:nvSpPr>
        <dsp:cNvPr id="0" name=""/>
        <dsp:cNvSpPr/>
      </dsp:nvSpPr>
      <dsp:spPr>
        <a:xfrm>
          <a:off x="0" y="108018"/>
          <a:ext cx="8229600" cy="13782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Это целенаправленный процесс формирования творческой личности, способной воспринимать, чувствовать, оценивать прекрасное и создавать художественные ценности</a:t>
          </a:r>
        </a:p>
        <a:p>
          <a:pPr lvl="0" algn="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 (Д.Б. Лихачёв)</a:t>
          </a:r>
          <a:endParaRPr lang="ru-RU" sz="1900" b="1" kern="1200" dirty="0"/>
        </a:p>
      </dsp:txBody>
      <dsp:txXfrm>
        <a:off x="67281" y="175299"/>
        <a:ext cx="8095038" cy="1243697"/>
      </dsp:txXfrm>
    </dsp:sp>
    <dsp:sp modelId="{F50D07F0-D2DB-44DF-B3B2-BDB033427B3B}">
      <dsp:nvSpPr>
        <dsp:cNvPr id="0" name=""/>
        <dsp:cNvSpPr/>
      </dsp:nvSpPr>
      <dsp:spPr>
        <a:xfrm>
          <a:off x="0" y="1597005"/>
          <a:ext cx="8229600" cy="13782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Это система мероприятий , направленных на выработку и совершенствование в человеке способности воспринимать, правильно понимать, ценить и создавать прекрасное и    возвышенное в искусстве.        (Краткий словарь по эстетике</a:t>
          </a:r>
          <a:r>
            <a:rPr lang="ru-RU" sz="1900" kern="1200" dirty="0" smtClean="0"/>
            <a:t>) </a:t>
          </a:r>
          <a:endParaRPr lang="ru-RU" sz="1900" kern="1200" dirty="0"/>
        </a:p>
      </dsp:txBody>
      <dsp:txXfrm>
        <a:off x="67281" y="1664286"/>
        <a:ext cx="8095038" cy="1243697"/>
      </dsp:txXfrm>
    </dsp:sp>
    <dsp:sp modelId="{0B09EDC1-CA01-463D-BEC5-6A9A6F079E0F}">
      <dsp:nvSpPr>
        <dsp:cNvPr id="0" name=""/>
        <dsp:cNvSpPr/>
      </dsp:nvSpPr>
      <dsp:spPr>
        <a:xfrm>
          <a:off x="0" y="3147703"/>
          <a:ext cx="8229600" cy="13782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Целенаправленный процесс формирования творчески активной личности ребёнка, способного воспринимать и оценивать прекрасное, трагическое, комическое, безобразное в жизни и искусстве, жить, творить по «законам красоты».       (Карл Маркс)</a:t>
          </a:r>
          <a:endParaRPr lang="ru-RU" sz="1900" b="1" kern="1200" dirty="0"/>
        </a:p>
      </dsp:txBody>
      <dsp:txXfrm>
        <a:off x="67281" y="3214984"/>
        <a:ext cx="8095038" cy="12436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CA6D66-260A-4463-B0FB-C462D3049870}">
      <dsp:nvSpPr>
        <dsp:cNvPr id="0" name=""/>
        <dsp:cNvSpPr/>
      </dsp:nvSpPr>
      <dsp:spPr>
        <a:xfrm>
          <a:off x="0" y="509739"/>
          <a:ext cx="8507288" cy="91742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1)</a:t>
          </a:r>
          <a:r>
            <a:rPr lang="ru-RU" sz="2500" kern="1200" dirty="0" smtClean="0"/>
            <a:t> </a:t>
          </a:r>
          <a:r>
            <a:rPr lang="ru-RU" sz="2500" b="1" kern="1200" dirty="0" smtClean="0"/>
            <a:t>это процесс целенаправленного воздействия.</a:t>
          </a:r>
          <a:endParaRPr lang="ru-RU" sz="2500" kern="1200" dirty="0"/>
        </a:p>
      </dsp:txBody>
      <dsp:txXfrm>
        <a:off x="44785" y="554524"/>
        <a:ext cx="8417718" cy="827856"/>
      </dsp:txXfrm>
    </dsp:sp>
    <dsp:sp modelId="{37566D53-D875-4301-966C-B3C57091C564}">
      <dsp:nvSpPr>
        <dsp:cNvPr id="0" name=""/>
        <dsp:cNvSpPr/>
      </dsp:nvSpPr>
      <dsp:spPr>
        <a:xfrm>
          <a:off x="0" y="1496285"/>
          <a:ext cx="8507288" cy="91742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2) это формирование способности воспринимать и видеть красоту в искусстве и жизни, оценивать ее.</a:t>
          </a:r>
          <a:endParaRPr lang="ru-RU" sz="2400" kern="1200" dirty="0"/>
        </a:p>
      </dsp:txBody>
      <dsp:txXfrm>
        <a:off x="44785" y="1541070"/>
        <a:ext cx="8417718" cy="827856"/>
      </dsp:txXfrm>
    </dsp:sp>
    <dsp:sp modelId="{89A02E19-1D97-40FB-A93E-F063D1C439C0}">
      <dsp:nvSpPr>
        <dsp:cNvPr id="0" name=""/>
        <dsp:cNvSpPr/>
      </dsp:nvSpPr>
      <dsp:spPr>
        <a:xfrm>
          <a:off x="0" y="2482831"/>
          <a:ext cx="8507288" cy="91742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3) задача эстетического воспитания - формирование эстетических вкусов и идеалов личности. </a:t>
          </a:r>
          <a:endParaRPr lang="ru-RU" sz="2400" kern="1200" dirty="0"/>
        </a:p>
      </dsp:txBody>
      <dsp:txXfrm>
        <a:off x="44785" y="2527616"/>
        <a:ext cx="8417718" cy="827856"/>
      </dsp:txXfrm>
    </dsp:sp>
    <dsp:sp modelId="{71AA09B9-DD39-43E0-B08C-F00A55256355}">
      <dsp:nvSpPr>
        <dsp:cNvPr id="0" name=""/>
        <dsp:cNvSpPr/>
      </dsp:nvSpPr>
      <dsp:spPr>
        <a:xfrm>
          <a:off x="0" y="3469378"/>
          <a:ext cx="8507288" cy="91742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4) развитие способности к самостоятельному творчеству и созданию прекрасного.</a:t>
          </a:r>
          <a:endParaRPr lang="ru-RU" sz="2400" kern="1200" dirty="0"/>
        </a:p>
      </dsp:txBody>
      <dsp:txXfrm>
        <a:off x="44785" y="3514163"/>
        <a:ext cx="8417718" cy="8278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1E275A-93AB-4CD6-BCE2-DDA0DB02F830}">
      <dsp:nvSpPr>
        <dsp:cNvPr id="0" name=""/>
        <dsp:cNvSpPr/>
      </dsp:nvSpPr>
      <dsp:spPr>
        <a:xfrm>
          <a:off x="0" y="0"/>
          <a:ext cx="4525963" cy="452596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67F265-5A8B-4526-B3DA-909B70B60DA9}">
      <dsp:nvSpPr>
        <dsp:cNvPr id="0" name=""/>
        <dsp:cNvSpPr/>
      </dsp:nvSpPr>
      <dsp:spPr>
        <a:xfrm>
          <a:off x="2262981" y="0"/>
          <a:ext cx="5966618" cy="45259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1" kern="1200" smtClean="0"/>
            <a:t>Первая группа задач </a:t>
          </a:r>
          <a:r>
            <a:rPr lang="ru-RU" sz="2100" i="1" kern="1200" smtClean="0"/>
            <a:t>направлена на формирование эстетического отношения детей к окружающему: развивать умение видеть и чувствовать красоту в природе, поступках, искусстве, понимать прекрасное; воспитывать художественный вкус, потребность в познании прекрасного.</a:t>
          </a:r>
          <a:endParaRPr lang="ru-RU" sz="2100" kern="1200"/>
        </a:p>
      </dsp:txBody>
      <dsp:txXfrm>
        <a:off x="2262981" y="0"/>
        <a:ext cx="5966618" cy="2149832"/>
      </dsp:txXfrm>
    </dsp:sp>
    <dsp:sp modelId="{9B8B1560-444F-42AE-8CA4-D723F71E3951}">
      <dsp:nvSpPr>
        <dsp:cNvPr id="0" name=""/>
        <dsp:cNvSpPr/>
      </dsp:nvSpPr>
      <dsp:spPr>
        <a:xfrm>
          <a:off x="1188065" y="2149832"/>
          <a:ext cx="2149832" cy="214983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892BB0-8F6E-40A9-9119-EB736D43A421}">
      <dsp:nvSpPr>
        <dsp:cNvPr id="0" name=""/>
        <dsp:cNvSpPr/>
      </dsp:nvSpPr>
      <dsp:spPr>
        <a:xfrm>
          <a:off x="2262981" y="2149832"/>
          <a:ext cx="5966618" cy="21498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1" kern="1200" dirty="0" smtClean="0"/>
            <a:t>Вторая группа задач </a:t>
          </a:r>
          <a:r>
            <a:rPr lang="ru-RU" sz="2100" i="1" kern="1200" dirty="0" smtClean="0"/>
            <a:t>направлена на формирование художественных умений в области разных искусств: обучению детей рисованию, лепке, пению, движениям под музыку, развитие словесного творчества.</a:t>
          </a:r>
          <a:endParaRPr lang="ru-RU" sz="2100" kern="1200" dirty="0"/>
        </a:p>
      </dsp:txBody>
      <dsp:txXfrm>
        <a:off x="2262981" y="2149832"/>
        <a:ext cx="5966618" cy="21498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16F0CA-511D-4C72-9708-433C88356BF6}">
      <dsp:nvSpPr>
        <dsp:cNvPr id="0" name=""/>
        <dsp:cNvSpPr/>
      </dsp:nvSpPr>
      <dsp:spPr>
        <a:xfrm>
          <a:off x="0" y="42851"/>
          <a:ext cx="8221569" cy="72375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Эстетически продуманное предметно-пространственное окружение улучшает педагогический процесс.</a:t>
          </a:r>
          <a:endParaRPr lang="ru-RU" sz="1500" kern="1200" dirty="0"/>
        </a:p>
      </dsp:txBody>
      <dsp:txXfrm>
        <a:off x="35331" y="78182"/>
        <a:ext cx="8150907" cy="653094"/>
      </dsp:txXfrm>
    </dsp:sp>
    <dsp:sp modelId="{CA0E24FB-C33A-4847-850E-1E108C626707}">
      <dsp:nvSpPr>
        <dsp:cNvPr id="0" name=""/>
        <dsp:cNvSpPr/>
      </dsp:nvSpPr>
      <dsp:spPr>
        <a:xfrm>
          <a:off x="8030" y="757228"/>
          <a:ext cx="8221569" cy="72375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Целенаправленное и систематическое ознакомление детей с эстетическими качествами предметной среды обогащает их знаниями, формирует художественный вкус.</a:t>
          </a:r>
          <a:endParaRPr lang="ru-RU" sz="1500" kern="1200" dirty="0"/>
        </a:p>
      </dsp:txBody>
      <dsp:txXfrm>
        <a:off x="43361" y="792559"/>
        <a:ext cx="8150907" cy="653094"/>
      </dsp:txXfrm>
    </dsp:sp>
    <dsp:sp modelId="{1C0CCF77-9A5B-452B-92EA-56C7D9FC1EE9}">
      <dsp:nvSpPr>
        <dsp:cNvPr id="0" name=""/>
        <dsp:cNvSpPr/>
      </dsp:nvSpPr>
      <dsp:spPr>
        <a:xfrm>
          <a:off x="0" y="1543046"/>
          <a:ext cx="8221569" cy="72375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Эффективность работы по эстетическому воспитанию во многом определяется участием детей в создании красивого окружения.</a:t>
          </a:r>
          <a:endParaRPr lang="ru-RU" sz="1500" kern="1200" dirty="0"/>
        </a:p>
      </dsp:txBody>
      <dsp:txXfrm>
        <a:off x="35331" y="1578377"/>
        <a:ext cx="8150907" cy="653094"/>
      </dsp:txXfrm>
    </dsp:sp>
    <dsp:sp modelId="{91072D1E-3833-4763-A462-F52A6E66AE0E}">
      <dsp:nvSpPr>
        <dsp:cNvPr id="0" name=""/>
        <dsp:cNvSpPr/>
      </dsp:nvSpPr>
      <dsp:spPr>
        <a:xfrm>
          <a:off x="4015" y="2281075"/>
          <a:ext cx="8221569" cy="72375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Художественное оформление детского сада, групповых комнат должно решаться в комплексе, в полном соответствии с требованиями концепции дошкольного воспитания.</a:t>
          </a:r>
          <a:endParaRPr lang="ru-RU" sz="1500" kern="1200" dirty="0"/>
        </a:p>
      </dsp:txBody>
      <dsp:txXfrm>
        <a:off x="39346" y="2316406"/>
        <a:ext cx="8150907" cy="653094"/>
      </dsp:txXfrm>
    </dsp:sp>
    <dsp:sp modelId="{C762EF98-64FE-4B87-81C8-8DD756D5CE95}">
      <dsp:nvSpPr>
        <dsp:cNvPr id="0" name=""/>
        <dsp:cNvSpPr/>
      </dsp:nvSpPr>
      <dsp:spPr>
        <a:xfrm>
          <a:off x="4015" y="3041019"/>
          <a:ext cx="8221569" cy="72375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Важные качества обстановки детского сада – это привлекательно, информативность, доступность всех её компонентов для каждого ребёнка и для всего коллектива в целом.</a:t>
          </a:r>
          <a:endParaRPr lang="ru-RU" sz="1500" kern="1200" dirty="0"/>
        </a:p>
      </dsp:txBody>
      <dsp:txXfrm>
        <a:off x="39346" y="3076350"/>
        <a:ext cx="8150907" cy="653094"/>
      </dsp:txXfrm>
    </dsp:sp>
    <dsp:sp modelId="{B55FAA2D-BB4B-4ADE-AECA-E8D4804643B5}">
      <dsp:nvSpPr>
        <dsp:cNvPr id="0" name=""/>
        <dsp:cNvSpPr/>
      </dsp:nvSpPr>
      <dsp:spPr>
        <a:xfrm>
          <a:off x="4015" y="3800963"/>
          <a:ext cx="8221569" cy="72375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Эстетическое оформление детского сада предполагает эмоционально – образную основу обстановки, её местный колорит.</a:t>
          </a:r>
          <a:endParaRPr lang="ru-RU" sz="1500" kern="1200" dirty="0"/>
        </a:p>
      </dsp:txBody>
      <dsp:txXfrm>
        <a:off x="39346" y="3836294"/>
        <a:ext cx="8150907" cy="6530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48CFB8-B476-4C11-9526-790657D6917E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4B5B63-450D-4E60-86A9-070CFF59AADF}">
      <dsp:nvSpPr>
        <dsp:cNvPr id="0" name=""/>
        <dsp:cNvSpPr/>
      </dsp:nvSpPr>
      <dsp:spPr>
        <a:xfrm>
          <a:off x="4118" y="1357788"/>
          <a:ext cx="1981051" cy="181038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Жить в красоте</a:t>
          </a:r>
          <a:endParaRPr lang="ru-RU" sz="1900" kern="1200" dirty="0"/>
        </a:p>
      </dsp:txBody>
      <dsp:txXfrm>
        <a:off x="92494" y="1446164"/>
        <a:ext cx="1804299" cy="1633633"/>
      </dsp:txXfrm>
    </dsp:sp>
    <dsp:sp modelId="{B822591C-D97C-4B1A-8F51-5B32FD1BB29B}">
      <dsp:nvSpPr>
        <dsp:cNvPr id="0" name=""/>
        <dsp:cNvSpPr/>
      </dsp:nvSpPr>
      <dsp:spPr>
        <a:xfrm>
          <a:off x="2084222" y="1357788"/>
          <a:ext cx="1981051" cy="181038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Замечать красоту</a:t>
          </a:r>
          <a:endParaRPr lang="ru-RU" sz="1900" kern="1200" dirty="0"/>
        </a:p>
      </dsp:txBody>
      <dsp:txXfrm>
        <a:off x="2172598" y="1446164"/>
        <a:ext cx="1804299" cy="1633633"/>
      </dsp:txXfrm>
    </dsp:sp>
    <dsp:sp modelId="{53FAE3B9-E939-4FFD-BDAD-533191CBBACE}">
      <dsp:nvSpPr>
        <dsp:cNvPr id="0" name=""/>
        <dsp:cNvSpPr/>
      </dsp:nvSpPr>
      <dsp:spPr>
        <a:xfrm>
          <a:off x="4164326" y="1357788"/>
          <a:ext cx="1981051" cy="181038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Поддерживать и создавать красоту вокруг себя</a:t>
          </a:r>
          <a:endParaRPr lang="ru-RU" sz="1900" kern="1200" dirty="0"/>
        </a:p>
      </dsp:txBody>
      <dsp:txXfrm>
        <a:off x="4252702" y="1446164"/>
        <a:ext cx="1804299" cy="1633633"/>
      </dsp:txXfrm>
    </dsp:sp>
    <dsp:sp modelId="{EAF4DF66-D45D-4CF7-A199-2D56CB58F029}">
      <dsp:nvSpPr>
        <dsp:cNvPr id="0" name=""/>
        <dsp:cNvSpPr/>
      </dsp:nvSpPr>
      <dsp:spPr>
        <a:xfrm>
          <a:off x="6244430" y="1357788"/>
          <a:ext cx="1981051" cy="181038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делают эстетику быта средством эстетического воспитания</a:t>
          </a:r>
          <a:endParaRPr lang="ru-RU" sz="1900" kern="1200" dirty="0" smtClean="0"/>
        </a:p>
      </dsp:txBody>
      <dsp:txXfrm>
        <a:off x="6332806" y="1446164"/>
        <a:ext cx="1804299" cy="16336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B51667-8F84-4008-AA53-4299E57E84DF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C7026E-38DF-4E14-963B-2CD36EB410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4554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7026E-38DF-4E14-963B-2CD36EB4104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49055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7026E-38DF-4E14-963B-2CD36EB4104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7207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7026E-38DF-4E14-963B-2CD36EB4104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7026E-38DF-4E14-963B-2CD36EB41040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63327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7026E-38DF-4E14-963B-2CD36EB41040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44304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Найти  репродукции картин И.Е. Репина.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7026E-38DF-4E14-963B-2CD36EB41040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99977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A500E-EBF2-4B88-A5FD-CEBB238F57D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7784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ADC62-2029-47CB-B268-F068E8136DE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4277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9B071-14B6-4463-A25D-67445F65319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6966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762000" y="304800"/>
            <a:ext cx="75438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2590800" y="60960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962400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34200" y="60960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4E765-B873-4036-9222-90ABDF79DC5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395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C3DCD-B4C4-4F13-8525-FD411E35982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2645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67318-EC8C-42A2-B79D-DF4E02AACFF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1754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4DFCD-FD7F-4C3A-88EE-B6283FBA77C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4966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10AFE-B715-4306-937D-C9DBF85E2CF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3802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25E19-5281-4547-A691-5336931EAF1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1908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A00E2-F600-4E58-ACF6-D9414625036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31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FAC03-E564-4556-A64F-4B6D80A1942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233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7F11A-7264-4400-8D07-5C40FEA638F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8832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634A8-1531-4D11-8B77-0E2B1750FF07}" type="slidenum">
              <a:rPr lang="ru-RU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035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hyperlink" Target="http://www.narodrusi.ru/_ph/21/758975407.jpg" TargetMode="External"/><Relationship Id="rId4" Type="http://schemas.openxmlformats.org/officeDocument/2006/relationships/image" Target="../media/image6.jpeg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festival.1september.ru/articles/528376/img1.gif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8206680" cy="4032447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tx1"/>
                </a:solidFill>
              </a:rPr>
              <a:t>Педагогический совет № 4</a:t>
            </a:r>
            <a:br>
              <a:rPr lang="ru-RU" sz="4000" b="1" dirty="0" smtClean="0">
                <a:solidFill>
                  <a:schemeClr val="tx1"/>
                </a:solidFill>
              </a:rPr>
            </a:br>
            <a:r>
              <a:rPr lang="ru-RU" sz="4000" b="1" dirty="0" smtClean="0">
                <a:solidFill>
                  <a:schemeClr val="tx1"/>
                </a:solidFill>
              </a:rPr>
              <a:t> на тему: </a:t>
            </a:r>
            <a:br>
              <a:rPr lang="ru-RU" sz="4000" b="1" dirty="0" smtClean="0">
                <a:solidFill>
                  <a:schemeClr val="tx1"/>
                </a:solidFill>
              </a:rPr>
            </a:br>
            <a:r>
              <a:rPr lang="ru-RU" sz="4000" b="1" dirty="0" smtClean="0">
                <a:solidFill>
                  <a:schemeClr val="tx1"/>
                </a:solidFill>
              </a:rPr>
              <a:t>«Красота  - это то, что создает человек»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38002" y="3717032"/>
            <a:ext cx="5866446" cy="2832720"/>
          </a:xfrm>
        </p:spPr>
        <p:txBody>
          <a:bodyPr/>
          <a:lstStyle/>
          <a:p>
            <a:pPr algn="r"/>
            <a:r>
              <a:rPr lang="ru-RU" sz="2400" dirty="0" smtClean="0"/>
              <a:t> </a:t>
            </a:r>
            <a:endParaRPr lang="ru-RU" sz="2400" dirty="0"/>
          </a:p>
          <a:p>
            <a:pPr algn="r"/>
            <a:r>
              <a:rPr lang="ru-RU" sz="2400" dirty="0" smtClean="0"/>
              <a:t>Уразова О.В.</a:t>
            </a:r>
            <a:endParaRPr lang="ru-RU" sz="2400" dirty="0"/>
          </a:p>
          <a:p>
            <a:pPr algn="r"/>
            <a:r>
              <a:rPr lang="ru-RU" sz="2400" dirty="0"/>
              <a:t> </a:t>
            </a:r>
            <a:r>
              <a:rPr lang="ru-RU" sz="2400" dirty="0" smtClean="0"/>
              <a:t>старший </a:t>
            </a:r>
            <a:r>
              <a:rPr lang="ru-RU" sz="2400" dirty="0"/>
              <a:t>воспитатель</a:t>
            </a:r>
          </a:p>
          <a:p>
            <a:pPr algn="r"/>
            <a:r>
              <a:rPr lang="ru-RU" sz="2400" dirty="0" err="1" smtClean="0"/>
              <a:t>Сп</a:t>
            </a:r>
            <a:r>
              <a:rPr lang="ru-RU" sz="2400" dirty="0" smtClean="0"/>
              <a:t> – «Детский сад  №1 «Одуванчик» </a:t>
            </a:r>
          </a:p>
          <a:p>
            <a:pPr algn="r"/>
            <a:r>
              <a:rPr lang="ru-RU" sz="2400" dirty="0" smtClean="0"/>
              <a:t>с. Большая </a:t>
            </a:r>
            <a:r>
              <a:rPr lang="ru-RU" sz="2400" dirty="0" smtClean="0"/>
              <a:t>– Глушица</a:t>
            </a:r>
            <a:endParaRPr lang="ru-RU" sz="2400" dirty="0" smtClean="0"/>
          </a:p>
          <a:p>
            <a:pPr algn="r"/>
            <a:r>
              <a:rPr lang="ru-RU" sz="2400" dirty="0" smtClean="0"/>
              <a:t>2015 </a:t>
            </a:r>
            <a:r>
              <a:rPr lang="ru-RU" sz="2400" dirty="0"/>
              <a:t>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302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Три правила: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Необходимо помнить: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>
                <a:latin typeface="+mj-lt"/>
              </a:rPr>
              <a:t>Сообщение воспитателя </a:t>
            </a:r>
            <a:r>
              <a:rPr lang="ru-RU" dirty="0" err="1" smtClean="0">
                <a:latin typeface="+mj-lt"/>
              </a:rPr>
              <a:t>Ямщиковой</a:t>
            </a:r>
            <a:r>
              <a:rPr lang="ru-RU" dirty="0" smtClean="0">
                <a:latin typeface="+mj-lt"/>
              </a:rPr>
              <a:t>  Е.А.</a:t>
            </a:r>
            <a:r>
              <a:rPr lang="ru-RU" dirty="0" smtClean="0"/>
              <a:t> </a:t>
            </a:r>
          </a:p>
          <a:p>
            <a:pPr algn="ctr">
              <a:buNone/>
            </a:pPr>
            <a:r>
              <a:rPr lang="ru-RU" sz="4400" b="1" dirty="0" smtClean="0">
                <a:latin typeface="+mj-lt"/>
              </a:rPr>
              <a:t>«Роль педагога в эстетическом воспитании детей»</a:t>
            </a:r>
            <a:endParaRPr lang="ru-RU" sz="4400" b="1" dirty="0">
              <a:latin typeface="+mj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Практическая часть: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40249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18" descr="220px-REPIN_portret_REP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12" y="3505934"/>
            <a:ext cx="2643206" cy="3352066"/>
          </a:xfrm>
          <a:prstGeom prst="rect">
            <a:avLst/>
          </a:prstGeom>
        </p:spPr>
      </p:pic>
      <p:pic>
        <p:nvPicPr>
          <p:cNvPr id="3" name="Picture 2" descr="http://im6-tub-ru.yandex.net/i?id=343362854-30-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634578"/>
            <a:ext cx="2571768" cy="3136302"/>
          </a:xfrm>
          <a:prstGeom prst="rect">
            <a:avLst/>
          </a:prstGeom>
          <a:noFill/>
        </p:spPr>
      </p:pic>
      <p:pic>
        <p:nvPicPr>
          <p:cNvPr id="4" name="Picture 4" descr="http://www.narodrusi.ru/_ph/21/1/758975407.jpg">
            <a:hlinkClick r:id="rId5" tooltip="Просмотры: 70 | Размеры: 794x900, 48.2Kb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3857628"/>
            <a:ext cx="2577126" cy="2643206"/>
          </a:xfrm>
          <a:prstGeom prst="rect">
            <a:avLst/>
          </a:prstGeom>
          <a:noFill/>
        </p:spPr>
      </p:pic>
      <p:pic>
        <p:nvPicPr>
          <p:cNvPr id="5" name="Содержимое 23" descr="myasoedov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2264" y="214290"/>
            <a:ext cx="2286016" cy="3085042"/>
          </a:xfrm>
          <a:prstGeom prst="rect">
            <a:avLst/>
          </a:prstGeom>
        </p:spPr>
      </p:pic>
      <p:pic>
        <p:nvPicPr>
          <p:cNvPr id="6" name="Содержимое 25" descr="surikov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86116" y="285728"/>
            <a:ext cx="2722430" cy="3071834"/>
          </a:xfrm>
          <a:prstGeom prst="rect">
            <a:avLst/>
          </a:prstGeom>
        </p:spPr>
      </p:pic>
      <p:pic>
        <p:nvPicPr>
          <p:cNvPr id="7" name="Содержимое 27" descr="1306206645_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4282" y="142852"/>
            <a:ext cx="2431182" cy="328614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6" descr="15232484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6959" y="142852"/>
            <a:ext cx="2667018" cy="3571900"/>
          </a:xfrm>
          <a:prstGeom prst="rect">
            <a:avLst/>
          </a:prstGeom>
        </p:spPr>
      </p:pic>
      <p:pic>
        <p:nvPicPr>
          <p:cNvPr id="3" name="Содержимое 9" descr="4539015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3857628"/>
            <a:ext cx="4041775" cy="2747093"/>
          </a:xfrm>
          <a:prstGeom prst="rect">
            <a:avLst/>
          </a:prstGeom>
        </p:spPr>
      </p:pic>
      <p:pic>
        <p:nvPicPr>
          <p:cNvPr id="4" name="Содержимое 11" descr="99660071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142852"/>
            <a:ext cx="2571768" cy="3580872"/>
          </a:xfrm>
          <a:prstGeom prst="rect">
            <a:avLst/>
          </a:prstGeom>
        </p:spPr>
      </p:pic>
      <p:pic>
        <p:nvPicPr>
          <p:cNvPr id="5" name="Содержимое 13" descr="44823781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44" y="3857628"/>
            <a:ext cx="4357718" cy="2786082"/>
          </a:xfrm>
          <a:prstGeom prst="rect">
            <a:avLst/>
          </a:prstGeom>
        </p:spPr>
      </p:pic>
      <p:pic>
        <p:nvPicPr>
          <p:cNvPr id="6" name="Содержимое 15" descr="3744022_REPIN_Ivan_Terrible26Ivan.jpg"/>
          <p:cNvPicPr>
            <a:picLocks noChangeAspect="1"/>
          </p:cNvPicPr>
          <p:nvPr/>
        </p:nvPicPr>
        <p:blipFill>
          <a:blip r:embed="rId7"/>
          <a:srcRect l="7070" r="13393"/>
          <a:stretch>
            <a:fillRect/>
          </a:stretch>
        </p:blipFill>
        <p:spPr>
          <a:xfrm>
            <a:off x="2857488" y="142852"/>
            <a:ext cx="3214710" cy="35719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9" descr="11712219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4214818"/>
            <a:ext cx="4040188" cy="223826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Содержимое 11" descr="image0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2714620"/>
            <a:ext cx="4040188" cy="39105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14" descr="1450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4942" y="142852"/>
            <a:ext cx="3813866" cy="2758697"/>
          </a:xfrm>
          <a:prstGeom prst="rect">
            <a:avLst/>
          </a:prstGeom>
        </p:spPr>
      </p:pic>
      <p:pic>
        <p:nvPicPr>
          <p:cNvPr id="5" name="Содержимое 17" descr="12203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44" y="142852"/>
            <a:ext cx="2857500" cy="2066925"/>
          </a:xfrm>
          <a:prstGeom prst="rect">
            <a:avLst/>
          </a:prstGeom>
        </p:spPr>
      </p:pic>
      <p:pic>
        <p:nvPicPr>
          <p:cNvPr id="6" name="Содержимое 21" descr="13403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4612" y="1500174"/>
            <a:ext cx="2857500" cy="206692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00042"/>
            <a:ext cx="750099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latin typeface="+mj-lt"/>
            </a:endParaRPr>
          </a:p>
          <a:p>
            <a:pPr algn="ctr"/>
            <a:r>
              <a:rPr lang="ru-RU" sz="3200" b="1" dirty="0" smtClean="0">
                <a:latin typeface="+mj-lt"/>
              </a:rPr>
              <a:t>Анализ анкетирования воспитателей по интерьеру групп</a:t>
            </a:r>
          </a:p>
          <a:p>
            <a:endParaRPr lang="ru-RU" sz="3200" b="1" dirty="0" smtClean="0">
              <a:latin typeface="+mj-lt"/>
            </a:endParaRPr>
          </a:p>
          <a:p>
            <a:endParaRPr lang="ru-RU" sz="3200" b="1" dirty="0" smtClean="0">
              <a:latin typeface="+mj-lt"/>
            </a:endParaRPr>
          </a:p>
          <a:p>
            <a:endParaRPr lang="ru-RU" sz="3200" b="1" dirty="0" smtClean="0">
              <a:latin typeface="+mj-lt"/>
            </a:endParaRPr>
          </a:p>
          <a:p>
            <a:pPr algn="ctr"/>
            <a:r>
              <a:rPr lang="ru-RU" sz="3200" b="1" dirty="0" smtClean="0">
                <a:latin typeface="+mj-lt"/>
              </a:rPr>
              <a:t>Результаты опроса детей по выявлению интереса к музыке  </a:t>
            </a:r>
            <a:endParaRPr lang="ru-RU" sz="3200" b="1" dirty="0">
              <a:latin typeface="+mj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500043"/>
            <a:ext cx="7358113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+mj-lt"/>
              </a:rPr>
              <a:t>Решение  педагогического совета</a:t>
            </a:r>
            <a:r>
              <a:rPr lang="ru-RU" sz="3200" dirty="0" smtClean="0">
                <a:latin typeface="+mj-lt"/>
              </a:rPr>
              <a:t>:</a:t>
            </a:r>
          </a:p>
          <a:p>
            <a:r>
              <a:rPr lang="ru-RU" sz="2000" dirty="0" smtClean="0">
                <a:latin typeface="+mj-lt"/>
              </a:rPr>
              <a:t> 1.</a:t>
            </a:r>
          </a:p>
          <a:p>
            <a:r>
              <a:rPr lang="ru-RU" sz="2000" dirty="0" smtClean="0">
                <a:latin typeface="+mj-lt"/>
              </a:rPr>
              <a:t> Продолжать работу по художественно –эстетическому воспитанию детей </a:t>
            </a:r>
          </a:p>
          <a:p>
            <a:r>
              <a:rPr lang="ru-RU" sz="2000" dirty="0" smtClean="0">
                <a:latin typeface="+mj-lt"/>
              </a:rPr>
              <a:t>Срок – постоянно   отв. – воспитатели групп </a:t>
            </a:r>
          </a:p>
          <a:p>
            <a:r>
              <a:rPr lang="ru-RU" sz="2000" dirty="0" smtClean="0">
                <a:latin typeface="+mj-lt"/>
              </a:rPr>
              <a:t>2.</a:t>
            </a:r>
          </a:p>
          <a:p>
            <a:r>
              <a:rPr lang="ru-RU" sz="2000" dirty="0" smtClean="0">
                <a:latin typeface="+mj-lt"/>
              </a:rPr>
              <a:t>Создать музыкальный уголок в средней группе№1</a:t>
            </a:r>
          </a:p>
          <a:p>
            <a:r>
              <a:rPr lang="ru-RU" sz="2000" dirty="0" smtClean="0">
                <a:latin typeface="+mj-lt"/>
              </a:rPr>
              <a:t>Срок – 10. 04. 2015г.  Ответ – </a:t>
            </a:r>
            <a:r>
              <a:rPr lang="ru-RU" sz="2000" dirty="0" err="1" smtClean="0">
                <a:latin typeface="+mj-lt"/>
              </a:rPr>
              <a:t>Ямщикова</a:t>
            </a:r>
            <a:r>
              <a:rPr lang="ru-RU" sz="2000" dirty="0" smtClean="0">
                <a:latin typeface="+mj-lt"/>
              </a:rPr>
              <a:t> Е.А.</a:t>
            </a:r>
          </a:p>
          <a:p>
            <a:r>
              <a:rPr lang="ru-RU" sz="2000" dirty="0" smtClean="0">
                <a:latin typeface="+mj-lt"/>
              </a:rPr>
              <a:t>3.</a:t>
            </a:r>
          </a:p>
          <a:p>
            <a:r>
              <a:rPr lang="ru-RU" sz="2000" dirty="0" smtClean="0">
                <a:latin typeface="+mj-lt"/>
              </a:rPr>
              <a:t>Пополнить  недостающими материалами и пособиями уголки по художественно – эстетической деятельности в группах и музыкальном кабинете </a:t>
            </a:r>
          </a:p>
          <a:p>
            <a:r>
              <a:rPr lang="ru-RU" sz="2000" dirty="0" smtClean="0">
                <a:latin typeface="+mj-lt"/>
              </a:rPr>
              <a:t>Срок  - 10.04.2015 г. </a:t>
            </a:r>
          </a:p>
          <a:p>
            <a:r>
              <a:rPr lang="ru-RU" sz="2000" dirty="0" smtClean="0">
                <a:latin typeface="+mj-lt"/>
              </a:rPr>
              <a:t>Ответ – педагоги групп, музыкальный руководитель</a:t>
            </a:r>
          </a:p>
          <a:p>
            <a:r>
              <a:rPr lang="ru-RU" sz="2000" dirty="0" smtClean="0">
                <a:latin typeface="+mj-lt"/>
              </a:rPr>
              <a:t>4.Подготовить для родителей консультации по художественно –эстетическому воспитанию детей</a:t>
            </a:r>
          </a:p>
          <a:p>
            <a:r>
              <a:rPr lang="ru-RU" sz="2000" dirty="0" smtClean="0">
                <a:latin typeface="+mj-lt"/>
              </a:rPr>
              <a:t>Срок – 15.04.2015г.</a:t>
            </a:r>
          </a:p>
          <a:p>
            <a:r>
              <a:rPr lang="ru-RU" sz="2000" dirty="0" smtClean="0">
                <a:latin typeface="+mj-lt"/>
              </a:rPr>
              <a:t>Ответ – воспитатели групп</a:t>
            </a:r>
          </a:p>
          <a:p>
            <a:r>
              <a:rPr lang="ru-RU" sz="2000" dirty="0" smtClean="0">
                <a:latin typeface="+mj-lt"/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algn="ctr">
              <a:buNone/>
            </a:pPr>
            <a:endParaRPr lang="ru-RU" sz="4800" dirty="0" smtClean="0"/>
          </a:p>
          <a:p>
            <a:pPr algn="ctr">
              <a:buNone/>
            </a:pPr>
            <a:endParaRPr lang="ru-RU" sz="4800" dirty="0" smtClean="0"/>
          </a:p>
          <a:p>
            <a:pPr algn="ctr">
              <a:buNone/>
            </a:pPr>
            <a:r>
              <a:rPr lang="ru-RU" sz="4800" dirty="0" smtClean="0"/>
              <a:t>Спасибо за внимание!!!</a:t>
            </a:r>
            <a:endParaRPr lang="ru-RU" sz="4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2160240"/>
          </a:xfrm>
        </p:spPr>
        <p:txBody>
          <a:bodyPr/>
          <a:lstStyle/>
          <a:p>
            <a:r>
              <a:rPr lang="ru-RU" dirty="0" smtClean="0"/>
              <a:t>Теоретическая часть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50984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64288" y="1052736"/>
            <a:ext cx="1368152" cy="864096"/>
          </a:xfrm>
        </p:spPr>
        <p:txBody>
          <a:bodyPr/>
          <a:lstStyle/>
          <a:p>
            <a:endParaRPr lang="ru-RU" sz="1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568952" cy="561662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	Идеи эстетического 					воспитания зародились в 				глубокой древности во 					времена Платона и </a:t>
            </a:r>
            <a:r>
              <a:rPr lang="ru-RU" dirty="0"/>
              <a:t>	</a:t>
            </a:r>
            <a:r>
              <a:rPr lang="ru-RU" dirty="0" smtClean="0"/>
              <a:t>				Аристотеля. </a:t>
            </a:r>
          </a:p>
          <a:p>
            <a:pPr marL="0" indent="0" algn="r">
              <a:buNone/>
            </a:pPr>
            <a:r>
              <a:rPr lang="ru-RU" dirty="0" smtClean="0"/>
              <a:t>                              Термин </a:t>
            </a:r>
            <a:r>
              <a:rPr lang="ru-RU" b="1" i="1" dirty="0" smtClean="0"/>
              <a:t>«эстетика»</a:t>
            </a:r>
            <a:r>
              <a:rPr lang="ru-RU" i="1" dirty="0" smtClean="0"/>
              <a:t>                			    </a:t>
            </a:r>
            <a:r>
              <a:rPr lang="ru-RU" dirty="0" smtClean="0"/>
              <a:t>происходит от</a:t>
            </a:r>
          </a:p>
          <a:p>
            <a:pPr marL="0" indent="0" algn="r">
              <a:buNone/>
            </a:pPr>
            <a:r>
              <a:rPr lang="ru-RU" dirty="0" smtClean="0"/>
              <a:t>                                                   греческого – 					          воспринимаемый								чувством.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50" y="357166"/>
            <a:ext cx="2435267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225"/>
          <a:stretch/>
        </p:blipFill>
        <p:spPr bwMode="auto">
          <a:xfrm>
            <a:off x="500034" y="3500438"/>
            <a:ext cx="3422447" cy="3063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4970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эстетическое воспитание?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22929269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76012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368152"/>
          </a:xfrm>
        </p:spPr>
        <p:txBody>
          <a:bodyPr/>
          <a:lstStyle/>
          <a:p>
            <a:r>
              <a:rPr lang="ru-RU" sz="3200" b="1" dirty="0" smtClean="0"/>
              <a:t>Основные </a:t>
            </a:r>
            <a:r>
              <a:rPr lang="ru-RU" sz="3200" b="1" dirty="0"/>
              <a:t>положения, говорящие о его </a:t>
            </a:r>
            <a:r>
              <a:rPr lang="ru-RU" sz="3200" b="1" dirty="0" smtClean="0"/>
              <a:t>сущности понятия </a:t>
            </a:r>
            <a:r>
              <a:rPr lang="ru-RU" sz="3200" b="1" dirty="0"/>
              <a:t>"эстетическое воспитание</a:t>
            </a:r>
            <a:r>
              <a:rPr lang="ru-RU" sz="3200" b="1" dirty="0" smtClean="0"/>
              <a:t>"</a:t>
            </a:r>
            <a:endParaRPr lang="ru-RU" sz="32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70070199"/>
              </p:ext>
            </p:extLst>
          </p:nvPr>
        </p:nvGraphicFramePr>
        <p:xfrm>
          <a:off x="457200" y="1844824"/>
          <a:ext cx="850728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425568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эстетического воспитания: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9593841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20570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4400" b="1" dirty="0" smtClean="0">
                <a:latin typeface="+mj-lt"/>
              </a:rPr>
              <a:t>Сообщения воспитателя каждой возрастной группы по задачам эстетического воспитания</a:t>
            </a:r>
            <a:endParaRPr lang="ru-RU" sz="4400" b="1" dirty="0">
              <a:latin typeface="+mj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dirty="0" smtClean="0">
                <a:latin typeface="+mj-lt"/>
              </a:rPr>
              <a:t>Доклад музыкального руководителя </a:t>
            </a:r>
            <a:r>
              <a:rPr lang="ru-RU" b="1" dirty="0" err="1" smtClean="0">
                <a:latin typeface="+mj-lt"/>
              </a:rPr>
              <a:t>Клемчук</a:t>
            </a:r>
            <a:r>
              <a:rPr lang="ru-RU" b="1" dirty="0" smtClean="0">
                <a:latin typeface="+mj-lt"/>
              </a:rPr>
              <a:t>  А. А.</a:t>
            </a:r>
          </a:p>
          <a:p>
            <a:pPr algn="ctr">
              <a:buNone/>
            </a:pPr>
            <a:r>
              <a:rPr lang="ru-RU" sz="4400" dirty="0" smtClean="0">
                <a:latin typeface="+mj-lt"/>
              </a:rPr>
              <a:t>«Как решаются задачи эстетического воспитания в музыкальной деятельности»</a:t>
            </a:r>
            <a:endParaRPr lang="ru-RU" sz="4400" dirty="0">
              <a:latin typeface="+mj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estival.1september.ru/articles/528376/img1.gif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0"/>
            <a:ext cx="8501122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031">
  <a:themeElements>
    <a:clrScheme name="031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03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31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1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1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1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1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1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1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1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1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1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1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1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1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1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1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1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1073</TotalTime>
  <Words>547</Words>
  <Application>Microsoft Office PowerPoint</Application>
  <PresentationFormat>Экран (4:3)</PresentationFormat>
  <Paragraphs>76</Paragraphs>
  <Slides>19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031</vt:lpstr>
      <vt:lpstr>Педагогический совет № 4  на тему:  «Красота  - это то, что создает человек»</vt:lpstr>
      <vt:lpstr>Теоретическая часть</vt:lpstr>
      <vt:lpstr>Слайд 3</vt:lpstr>
      <vt:lpstr>Что такое эстетическое воспитание?</vt:lpstr>
      <vt:lpstr>Основные положения, говорящие о его сущности понятия "эстетическое воспитание"</vt:lpstr>
      <vt:lpstr>Задачи эстетического воспитания:</vt:lpstr>
      <vt:lpstr>Слайд 7</vt:lpstr>
      <vt:lpstr>Слайд 8</vt:lpstr>
      <vt:lpstr>Слайд 9</vt:lpstr>
      <vt:lpstr>Три правила:</vt:lpstr>
      <vt:lpstr>Необходимо помнить:</vt:lpstr>
      <vt:lpstr>Слайд 12</vt:lpstr>
      <vt:lpstr>Практическая часть: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GreenHouse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DAF</dc:creator>
  <cp:lastModifiedBy>User</cp:lastModifiedBy>
  <cp:revision>60</cp:revision>
  <dcterms:created xsi:type="dcterms:W3CDTF">2013-04-04T16:02:40Z</dcterms:created>
  <dcterms:modified xsi:type="dcterms:W3CDTF">2015-04-09T09:19:07Z</dcterms:modified>
</cp:coreProperties>
</file>