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89" r:id="rId4"/>
    <p:sldId id="259" r:id="rId5"/>
    <p:sldId id="260" r:id="rId6"/>
    <p:sldId id="261" r:id="rId7"/>
    <p:sldId id="262" r:id="rId8"/>
    <p:sldId id="27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9" r:id="rId18"/>
    <p:sldId id="280" r:id="rId19"/>
    <p:sldId id="263" r:id="rId20"/>
    <p:sldId id="264" r:id="rId21"/>
    <p:sldId id="265" r:id="rId22"/>
    <p:sldId id="269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7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3618C9-019F-BE4F-A522-5B83BC86EE47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FDBD913-9E42-3346-9A50-142A73FBEB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18C9-019F-BE4F-A522-5B83BC86EE47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913-9E42-3346-9A50-142A73FBE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18C9-019F-BE4F-A522-5B83BC86EE47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913-9E42-3346-9A50-142A73FBE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18C9-019F-BE4F-A522-5B83BC86EE47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913-9E42-3346-9A50-142A73FBEB1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3618C9-019F-BE4F-A522-5B83BC86EE47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913-9E42-3346-9A50-142A73FBEB1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18C9-019F-BE4F-A522-5B83BC86EE47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913-9E42-3346-9A50-142A73FBEB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18C9-019F-BE4F-A522-5B83BC86EE47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913-9E42-3346-9A50-142A73FBEB1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3618C9-019F-BE4F-A522-5B83BC86EE47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913-9E42-3346-9A50-142A73FBEB1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18C9-019F-BE4F-A522-5B83BC86EE47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913-9E42-3346-9A50-142A73FBE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3618C9-019F-BE4F-A522-5B83BC86EE47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913-9E42-3346-9A50-142A73FBEB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3618C9-019F-BE4F-A522-5B83BC86EE47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913-9E42-3346-9A50-142A73FBEB1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33618C9-019F-BE4F-A522-5B83BC86EE47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FDBD913-9E42-3346-9A50-142A73FBEB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5721" y="6189578"/>
            <a:ext cx="4158279" cy="42314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Орлова Л.Н. 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>
                <a:latin typeface="Times New Roman"/>
                <a:cs typeface="Times New Roman"/>
              </a:rPr>
              <a:t>«Проектирование образовательной среды в познавательно – исследовательской деятельности»</a:t>
            </a:r>
            <a:endParaRPr lang="ru-RU" sz="3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476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528" y="81589"/>
            <a:ext cx="8665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/>
                <a:cs typeface="Times New Roman"/>
              </a:rPr>
              <a:t>Всю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работу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по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созданию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мини-музеев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можно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разделить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на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три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этапа</a:t>
            </a:r>
            <a:r>
              <a:rPr lang="en-US" sz="2800" dirty="0">
                <a:latin typeface="Times New Roman"/>
                <a:cs typeface="Times New Roman"/>
              </a:rPr>
              <a:t>: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0" y="1258331"/>
            <a:ext cx="2988237" cy="1658471"/>
          </a:xfrm>
          <a:prstGeom prst="ribbon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 лицом вверх 4"/>
          <p:cNvSpPr/>
          <p:nvPr/>
        </p:nvSpPr>
        <p:spPr>
          <a:xfrm>
            <a:off x="2928471" y="2797266"/>
            <a:ext cx="2988237" cy="1658471"/>
          </a:xfrm>
          <a:prstGeom prst="ribbon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5873257" y="4329331"/>
            <a:ext cx="2988237" cy="1658471"/>
          </a:xfrm>
          <a:prstGeom prst="ribbon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7765" y="1766047"/>
            <a:ext cx="2360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Подготовительный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этап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3188" y="3244334"/>
            <a:ext cx="2274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Этап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ре</a:t>
            </a:r>
            <a:r>
              <a:rPr lang="en-US" sz="2400" dirty="0" err="1" smtClean="0"/>
              <a:t>ализаци</a:t>
            </a:r>
            <a:endParaRPr lang="ru-RU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/>
              <a:t>проект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46784" y="4738452"/>
            <a:ext cx="2044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Обобщающий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endParaRPr lang="ru-RU" sz="2400" dirty="0" smtClean="0">
              <a:latin typeface="Times New Roman"/>
              <a:cs typeface="Times New Roman"/>
            </a:endParaRPr>
          </a:p>
          <a:p>
            <a:r>
              <a:rPr lang="en-US" sz="2400" dirty="0" err="1" smtClean="0">
                <a:latin typeface="Times New Roman"/>
                <a:cs typeface="Times New Roman"/>
              </a:rPr>
              <a:t>этап</a:t>
            </a:r>
            <a:endParaRPr lang="ru-RU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046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-3201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/>
                <a:cs typeface="Times New Roman"/>
              </a:rPr>
              <a:t>Рассмотрим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поподробнее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каждый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этап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создания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мини-музея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9879" y="386343"/>
            <a:ext cx="9143999" cy="624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/>
                <a:cs typeface="Times New Roman"/>
              </a:rPr>
              <a:t>Подготовительный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этап</a:t>
            </a:r>
            <a:r>
              <a:rPr lang="en-US" sz="1600" dirty="0" smtClean="0">
                <a:latin typeface="Times New Roman"/>
                <a:cs typeface="Times New Roman"/>
              </a:rPr>
              <a:t> </a:t>
            </a:r>
            <a:r>
              <a:rPr lang="en-US" sz="1600" dirty="0" err="1" smtClean="0">
                <a:latin typeface="Times New Roman"/>
                <a:cs typeface="Times New Roman"/>
              </a:rPr>
              <a:t>предполагает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определенную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схему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построения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проекта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1.     </a:t>
            </a:r>
            <a:r>
              <a:rPr lang="en-US" sz="1600" dirty="0" err="1" smtClean="0">
                <a:latin typeface="Times New Roman"/>
                <a:cs typeface="Times New Roman"/>
              </a:rPr>
              <a:t>В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начале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работы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необходимо</a:t>
            </a:r>
            <a:r>
              <a:rPr lang="en-US" sz="1600" dirty="0" smtClean="0">
                <a:latin typeface="Times New Roman"/>
                <a:cs typeface="Times New Roman"/>
              </a:rPr>
              <a:t>  </a:t>
            </a:r>
            <a:r>
              <a:rPr lang="en-US" sz="1600" dirty="0" err="1" smtClean="0">
                <a:latin typeface="Times New Roman"/>
                <a:cs typeface="Times New Roman"/>
              </a:rPr>
              <a:t>определить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тему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мини-музея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например</a:t>
            </a:r>
            <a:r>
              <a:rPr lang="en-US" sz="1600" dirty="0" smtClean="0">
                <a:latin typeface="Times New Roman"/>
                <a:cs typeface="Times New Roman"/>
              </a:rPr>
              <a:t>, «</a:t>
            </a:r>
            <a:r>
              <a:rPr lang="en-US" sz="1600" dirty="0" err="1" smtClean="0">
                <a:latin typeface="Times New Roman"/>
                <a:cs typeface="Times New Roman"/>
              </a:rPr>
              <a:t>Музей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опавших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листьев</a:t>
            </a:r>
            <a:r>
              <a:rPr lang="en-US" sz="1600" dirty="0" smtClean="0">
                <a:latin typeface="Times New Roman"/>
                <a:cs typeface="Times New Roman"/>
              </a:rPr>
              <a:t>», «</a:t>
            </a:r>
            <a:r>
              <a:rPr lang="en-US" sz="1600" dirty="0" err="1" smtClean="0">
                <a:latin typeface="Times New Roman"/>
                <a:cs typeface="Times New Roman"/>
              </a:rPr>
              <a:t>Музей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воды</a:t>
            </a:r>
            <a:r>
              <a:rPr lang="en-US" sz="1600" dirty="0" smtClean="0">
                <a:latin typeface="Times New Roman"/>
                <a:cs typeface="Times New Roman"/>
              </a:rPr>
              <a:t>», «</a:t>
            </a:r>
            <a:r>
              <a:rPr lang="en-US" sz="1600" dirty="0" err="1" smtClean="0">
                <a:latin typeface="Times New Roman"/>
                <a:cs typeface="Times New Roman"/>
              </a:rPr>
              <a:t>Музей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воздуха</a:t>
            </a:r>
            <a:r>
              <a:rPr lang="en-US" sz="1600" dirty="0" smtClean="0">
                <a:latin typeface="Times New Roman"/>
                <a:cs typeface="Times New Roman"/>
              </a:rPr>
              <a:t>».</a:t>
            </a:r>
            <a:endParaRPr lang="ru-RU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2.     </a:t>
            </a:r>
            <a:r>
              <a:rPr lang="en-US" sz="1600" dirty="0" err="1" smtClean="0">
                <a:latin typeface="Times New Roman"/>
                <a:cs typeface="Times New Roman"/>
              </a:rPr>
              <a:t>Разработать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модель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или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схему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будущего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музея</a:t>
            </a:r>
            <a:r>
              <a:rPr lang="en-US" sz="1600" dirty="0" smtClean="0">
                <a:latin typeface="Times New Roman"/>
                <a:cs typeface="Times New Roman"/>
              </a:rPr>
              <a:t>. </a:t>
            </a:r>
            <a:r>
              <a:rPr lang="en-US" sz="1600" dirty="0" err="1" smtClean="0">
                <a:latin typeface="Times New Roman"/>
                <a:cs typeface="Times New Roman"/>
              </a:rPr>
              <a:t>Это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значит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что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нужно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привлекать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профессиональных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архитекторов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или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художников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это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значит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что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педагогам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надо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включить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свою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фантазию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конечно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необходимо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привлечь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родителей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детей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3.     </a:t>
            </a:r>
            <a:r>
              <a:rPr lang="en-US" sz="1600" dirty="0" err="1" smtClean="0">
                <a:latin typeface="Times New Roman"/>
                <a:cs typeface="Times New Roman"/>
              </a:rPr>
              <a:t>Выбрать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место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в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котором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он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будет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находиться</a:t>
            </a:r>
            <a:r>
              <a:rPr lang="en-US" sz="1600" dirty="0" smtClean="0">
                <a:latin typeface="Times New Roman"/>
                <a:cs typeface="Times New Roman"/>
              </a:rPr>
              <a:t> (</a:t>
            </a:r>
            <a:r>
              <a:rPr lang="en-US" sz="1600" dirty="0" err="1" smtClean="0">
                <a:latin typeface="Times New Roman"/>
                <a:cs typeface="Times New Roman"/>
              </a:rPr>
              <a:t>групповое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помещение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раздевалка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холлы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помещения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для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дополнительных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занятий</a:t>
            </a:r>
            <a:r>
              <a:rPr lang="en-US" sz="1600" dirty="0" smtClean="0">
                <a:latin typeface="Times New Roman"/>
                <a:cs typeface="Times New Roman"/>
              </a:rPr>
              <a:t>)</a:t>
            </a:r>
            <a:endParaRPr lang="ru-RU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4.     </a:t>
            </a:r>
            <a:r>
              <a:rPr lang="en-US" sz="1600" dirty="0" err="1" smtClean="0">
                <a:latin typeface="Times New Roman"/>
                <a:cs typeface="Times New Roman"/>
              </a:rPr>
              <a:t>Определить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содержание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экспозиции</a:t>
            </a:r>
            <a:r>
              <a:rPr lang="en-US" sz="1600" dirty="0" smtClean="0">
                <a:latin typeface="Times New Roman"/>
                <a:cs typeface="Times New Roman"/>
              </a:rPr>
              <a:t>: </a:t>
            </a:r>
            <a:r>
              <a:rPr lang="en-US" sz="1600" dirty="0" err="1" smtClean="0">
                <a:latin typeface="Times New Roman"/>
                <a:cs typeface="Times New Roman"/>
              </a:rPr>
              <a:t>надо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продумать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какое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оборудование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будете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использовать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при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создании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мини-музея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какие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материалы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вам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пригодятся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какие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экспонаты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будете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выставлять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на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какие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предметы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обратите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особое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внимание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т.д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5.     </a:t>
            </a:r>
            <a:r>
              <a:rPr lang="en-US" sz="1600" dirty="0" err="1" smtClean="0">
                <a:latin typeface="Times New Roman"/>
                <a:cs typeface="Times New Roman"/>
              </a:rPr>
              <a:t>Рассмотреть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варианты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участия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создании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музея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детей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родителей</a:t>
            </a:r>
            <a:r>
              <a:rPr lang="en-US" sz="1600" dirty="0" smtClean="0">
                <a:latin typeface="Times New Roman"/>
                <a:cs typeface="Times New Roman"/>
              </a:rPr>
              <a:t>. </a:t>
            </a:r>
            <a:r>
              <a:rPr lang="en-US" sz="1600" dirty="0" err="1" smtClean="0">
                <a:latin typeface="Times New Roman"/>
                <a:cs typeface="Times New Roman"/>
              </a:rPr>
              <a:t>Например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на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первом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этапе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родители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являются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основными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источниками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организации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музея</a:t>
            </a:r>
            <a:r>
              <a:rPr lang="en-US" sz="1600" dirty="0" smtClean="0">
                <a:latin typeface="Times New Roman"/>
                <a:cs typeface="Times New Roman"/>
              </a:rPr>
              <a:t>; </a:t>
            </a:r>
            <a:r>
              <a:rPr lang="en-US" sz="1600" dirty="0" err="1" smtClean="0">
                <a:latin typeface="Times New Roman"/>
                <a:cs typeface="Times New Roman"/>
              </a:rPr>
              <a:t>на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втором</a:t>
            </a:r>
            <a:r>
              <a:rPr lang="en-US" sz="1600" dirty="0" smtClean="0">
                <a:latin typeface="Times New Roman"/>
                <a:cs typeface="Times New Roman"/>
              </a:rPr>
              <a:t> – </a:t>
            </a:r>
            <a:r>
              <a:rPr lang="en-US" sz="1600" dirty="0" err="1" smtClean="0">
                <a:latin typeface="Times New Roman"/>
                <a:cs typeface="Times New Roman"/>
              </a:rPr>
              <a:t>принимают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участие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изготовлении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новых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экспонатов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организуют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экскурсии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вместе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педагогом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проводят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беседы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детьми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т.д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6.     </a:t>
            </a:r>
            <a:r>
              <a:rPr lang="en-US" sz="1600" dirty="0" err="1" smtClean="0">
                <a:latin typeface="Times New Roman"/>
                <a:cs typeface="Times New Roman"/>
              </a:rPr>
              <a:t>Определить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перспективы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развития</a:t>
            </a:r>
            <a:r>
              <a:rPr lang="en-US" sz="1600" dirty="0" smtClean="0">
                <a:latin typeface="Times New Roman"/>
                <a:cs typeface="Times New Roman"/>
              </a:rPr>
              <a:t>. </a:t>
            </a:r>
            <a:r>
              <a:rPr lang="en-US" sz="1600" dirty="0" err="1" smtClean="0">
                <a:latin typeface="Times New Roman"/>
                <a:cs typeface="Times New Roman"/>
              </a:rPr>
              <a:t>Например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в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первую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неделю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необходимо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внести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экспозицию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те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изменения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дополнения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которые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помогли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бы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наиболее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полно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раскрыть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тему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способствовали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реализации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поставленной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цели</a:t>
            </a:r>
            <a:r>
              <a:rPr lang="en-US" sz="1600" dirty="0" smtClean="0">
                <a:latin typeface="Times New Roman"/>
                <a:cs typeface="Times New Roman"/>
              </a:rPr>
              <a:t>. </a:t>
            </a:r>
            <a:r>
              <a:rPr lang="en-US" sz="1600" dirty="0" err="1" smtClean="0">
                <a:latin typeface="Times New Roman"/>
                <a:cs typeface="Times New Roman"/>
              </a:rPr>
              <a:t>Во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вторую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неделю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предполагаете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рассмотреть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вопросы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связанные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происхождением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экспонатов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следовательно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необходимо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изменение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содержания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экспозиции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r>
              <a:rPr lang="en-US" sz="1600" dirty="0" err="1" smtClean="0">
                <a:latin typeface="Times New Roman"/>
                <a:cs typeface="Times New Roman"/>
              </a:rPr>
              <a:t>Ведущей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формой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работы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музея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является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экскурсия</a:t>
            </a:r>
            <a:r>
              <a:rPr lang="en-US" sz="1600" dirty="0" smtClean="0">
                <a:latin typeface="Times New Roman"/>
                <a:cs typeface="Times New Roman"/>
              </a:rPr>
              <a:t>. </a:t>
            </a:r>
            <a:r>
              <a:rPr lang="en-US" sz="1600" dirty="0" err="1" smtClean="0">
                <a:latin typeface="Times New Roman"/>
                <a:cs typeface="Times New Roman"/>
              </a:rPr>
              <a:t>Экскурсии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могут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быть</a:t>
            </a:r>
            <a:endParaRPr lang="ru-RU" sz="1600" dirty="0" smtClean="0">
              <a:latin typeface="Times New Roman"/>
              <a:cs typeface="Times New Roman"/>
            </a:endParaRPr>
          </a:p>
          <a:p>
            <a:r>
              <a:rPr lang="en-US" sz="1600" dirty="0" err="1" smtClean="0">
                <a:latin typeface="Times New Roman"/>
                <a:cs typeface="Times New Roman"/>
              </a:rPr>
              <a:t>Обзорные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экскурсии</a:t>
            </a:r>
            <a:r>
              <a:rPr lang="en-US" sz="1600" dirty="0" smtClean="0">
                <a:latin typeface="Times New Roman"/>
                <a:cs typeface="Times New Roman"/>
              </a:rPr>
              <a:t>. </a:t>
            </a:r>
            <a:r>
              <a:rPr lang="en-US" sz="1600" dirty="0" err="1" smtClean="0">
                <a:latin typeface="Times New Roman"/>
                <a:cs typeface="Times New Roman"/>
              </a:rPr>
              <a:t>Они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как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правило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предполагают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ознакомление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детей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достаточно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широким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кругом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экспонатов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·         </a:t>
            </a:r>
            <a:r>
              <a:rPr lang="en-US" sz="1600" dirty="0" err="1" smtClean="0">
                <a:latin typeface="Times New Roman"/>
                <a:cs typeface="Times New Roman"/>
              </a:rPr>
              <a:t>Тематические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экскурсии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предполагают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знакомство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дошкольников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с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определенной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темой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·         </a:t>
            </a:r>
            <a:r>
              <a:rPr lang="en-US" sz="1600" dirty="0" err="1" smtClean="0">
                <a:latin typeface="Times New Roman"/>
                <a:cs typeface="Times New Roman"/>
              </a:rPr>
              <a:t>Научно-просветительские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экскурсии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направлены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на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более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углубленное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изучение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какой-либо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тем</a:t>
            </a:r>
            <a:r>
              <a:rPr lang="en-US" sz="1500" dirty="0" err="1" smtClean="0">
                <a:latin typeface="Times New Roman"/>
                <a:cs typeface="Times New Roman"/>
              </a:rPr>
              <a:t>ы</a:t>
            </a:r>
            <a:r>
              <a:rPr lang="en-US" sz="1500" dirty="0" smtClean="0">
                <a:latin typeface="Times New Roman"/>
                <a:cs typeface="Times New Roman"/>
              </a:rPr>
              <a:t>.</a:t>
            </a:r>
            <a:endParaRPr lang="ru-RU" sz="1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709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Следующий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этап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b="1" dirty="0"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latin typeface="Times New Roman"/>
                <a:cs typeface="Times New Roman"/>
              </a:rPr>
              <a:t>этап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реализации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проекта</a:t>
            </a:r>
            <a:r>
              <a:rPr lang="en-US" sz="2000" b="1" dirty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/>
              <a:cs typeface="Times New Roman"/>
            </a:endParaRPr>
          </a:p>
          <a:p>
            <a:r>
              <a:rPr lang="en-US" sz="2000" dirty="0" err="1">
                <a:latin typeface="Times New Roman"/>
                <a:cs typeface="Times New Roman"/>
              </a:rPr>
              <a:t>При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организации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мини-музея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следует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помнить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что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содержание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оформление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назначение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мини-музея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обязательно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должно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отражать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специфику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возраста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детей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определенной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группы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/>
              <a:cs typeface="Times New Roman"/>
            </a:endParaRPr>
          </a:p>
          <a:p>
            <a:r>
              <a:rPr lang="en-US" sz="2000" dirty="0" err="1">
                <a:latin typeface="Times New Roman"/>
                <a:cs typeface="Times New Roman"/>
              </a:rPr>
              <a:t>Например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мы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хотим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создать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мини-музей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Во-первых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мы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определяем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тему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Пусть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будет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мини-музей</a:t>
            </a:r>
            <a:r>
              <a:rPr lang="en-US" sz="2000" dirty="0">
                <a:latin typeface="Times New Roman"/>
                <a:cs typeface="Times New Roman"/>
              </a:rPr>
              <a:t> «</a:t>
            </a:r>
            <a:r>
              <a:rPr lang="en-US" sz="2000" dirty="0" err="1">
                <a:latin typeface="Times New Roman"/>
                <a:cs typeface="Times New Roman"/>
              </a:rPr>
              <a:t>Моя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любимая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книжка</a:t>
            </a:r>
            <a:r>
              <a:rPr lang="en-US" sz="2000" dirty="0">
                <a:latin typeface="Times New Roman"/>
                <a:cs typeface="Times New Roman"/>
              </a:rPr>
              <a:t>». </a:t>
            </a:r>
            <a:r>
              <a:rPr lang="en-US" sz="2000" dirty="0" err="1">
                <a:latin typeface="Times New Roman"/>
                <a:cs typeface="Times New Roman"/>
              </a:rPr>
              <a:t>Далее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определяем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цель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создания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мини-музея</a:t>
            </a:r>
            <a:r>
              <a:rPr lang="en-US" sz="2000" dirty="0">
                <a:latin typeface="Times New Roman"/>
                <a:cs typeface="Times New Roman"/>
              </a:rPr>
              <a:t>: </a:t>
            </a:r>
            <a:r>
              <a:rPr lang="en-US" sz="2000" dirty="0" err="1">
                <a:latin typeface="Times New Roman"/>
                <a:cs typeface="Times New Roman"/>
              </a:rPr>
              <a:t>это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знакомство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дошкольников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различными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книгами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историей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создания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значением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жизни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человека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воспитание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интереса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чтению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/>
              <a:cs typeface="Times New Roman"/>
            </a:endParaRPr>
          </a:p>
          <a:p>
            <a:r>
              <a:rPr lang="en-US" sz="2000" dirty="0" err="1">
                <a:latin typeface="Times New Roman"/>
                <a:cs typeface="Times New Roman"/>
              </a:rPr>
              <a:t>Что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можем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сделать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первом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этапе</a:t>
            </a:r>
            <a:r>
              <a:rPr lang="en-US" sz="2000" dirty="0">
                <a:latin typeface="Times New Roman"/>
                <a:cs typeface="Times New Roman"/>
              </a:rPr>
              <a:t>? </a:t>
            </a:r>
            <a:r>
              <a:rPr lang="en-US" sz="2000" dirty="0" err="1">
                <a:latin typeface="Times New Roman"/>
                <a:cs typeface="Times New Roman"/>
              </a:rPr>
              <a:t>Можем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ли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быстро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организовать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музей</a:t>
            </a:r>
            <a:r>
              <a:rPr lang="en-US" sz="2000" dirty="0">
                <a:latin typeface="Times New Roman"/>
                <a:cs typeface="Times New Roman"/>
              </a:rPr>
              <a:t>? </a:t>
            </a:r>
            <a:r>
              <a:rPr lang="en-US" sz="2000" dirty="0" err="1">
                <a:latin typeface="Times New Roman"/>
                <a:cs typeface="Times New Roman"/>
              </a:rPr>
              <a:t>Конечно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можем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Надо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предложить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детям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принести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свои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любимые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книги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обратиться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помощью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родителям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/>
              <a:cs typeface="Times New Roman"/>
            </a:endParaRPr>
          </a:p>
          <a:p>
            <a:r>
              <a:rPr lang="en-US" sz="2000" dirty="0" err="1">
                <a:latin typeface="Times New Roman"/>
                <a:cs typeface="Times New Roman"/>
              </a:rPr>
              <a:t>Следующим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нашим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шагом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будет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создание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экспозиции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Центром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экспозиции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может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стать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изображение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книги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особым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образом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оформленная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надпись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его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названием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Вокруг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композиционного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центра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подставках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полочках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можно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расставить</a:t>
            </a:r>
            <a:r>
              <a:rPr lang="en-US" sz="2000" dirty="0">
                <a:latin typeface="Times New Roman"/>
                <a:cs typeface="Times New Roman"/>
              </a:rPr>
              <a:t>  </a:t>
            </a:r>
            <a:r>
              <a:rPr lang="en-US" sz="2000" dirty="0" err="1">
                <a:latin typeface="Times New Roman"/>
                <a:cs typeface="Times New Roman"/>
              </a:rPr>
              <a:t>разнообразные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виды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книг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другие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экспонаты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По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ходу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работы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мини-музея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экспозиция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будет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пополняться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расширяться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Это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дает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возможность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познакомить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детей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историей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возникновения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только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книги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но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самой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письменности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узнать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на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чем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писали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древности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чем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писали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как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создавались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первые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книги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как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делают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книги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сегодня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/>
              <a:cs typeface="Times New Roman"/>
            </a:endParaRPr>
          </a:p>
          <a:p>
            <a:r>
              <a:rPr lang="en-US" sz="2000" dirty="0" err="1">
                <a:latin typeface="Times New Roman"/>
                <a:cs typeface="Times New Roman"/>
              </a:rPr>
              <a:t>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также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музее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можно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организовать</a:t>
            </a:r>
            <a:r>
              <a:rPr lang="en-US" sz="2000" dirty="0">
                <a:latin typeface="Times New Roman"/>
                <a:cs typeface="Times New Roman"/>
              </a:rPr>
              <a:t> «</a:t>
            </a:r>
            <a:r>
              <a:rPr lang="en-US" sz="2000" dirty="0" err="1">
                <a:latin typeface="Times New Roman"/>
                <a:cs typeface="Times New Roman"/>
              </a:rPr>
              <a:t>Библиотеку</a:t>
            </a:r>
            <a:r>
              <a:rPr lang="en-US" sz="2000" dirty="0">
                <a:latin typeface="Times New Roman"/>
                <a:cs typeface="Times New Roman"/>
              </a:rPr>
              <a:t>», «</a:t>
            </a:r>
            <a:r>
              <a:rPr lang="en-US" sz="2000" dirty="0" err="1">
                <a:latin typeface="Times New Roman"/>
                <a:cs typeface="Times New Roman"/>
              </a:rPr>
              <a:t>Книжкину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больницу</a:t>
            </a:r>
            <a:r>
              <a:rPr lang="en-US" sz="2000" dirty="0">
                <a:latin typeface="Times New Roman"/>
                <a:cs typeface="Times New Roman"/>
              </a:rPr>
              <a:t>» </a:t>
            </a:r>
            <a:r>
              <a:rPr lang="en-US" sz="2000" dirty="0" err="1">
                <a:latin typeface="Times New Roman"/>
                <a:cs typeface="Times New Roman"/>
              </a:rPr>
              <a:t>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уголок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самостоятельной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деятельности</a:t>
            </a:r>
            <a:r>
              <a:rPr lang="en-US" sz="2000" dirty="0">
                <a:latin typeface="Times New Roman"/>
                <a:cs typeface="Times New Roman"/>
              </a:rPr>
              <a:t> «</a:t>
            </a:r>
            <a:r>
              <a:rPr lang="en-US" sz="2000" dirty="0" err="1">
                <a:latin typeface="Times New Roman"/>
                <a:cs typeface="Times New Roman"/>
              </a:rPr>
              <a:t>Сделай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сам</a:t>
            </a:r>
            <a:r>
              <a:rPr lang="en-US" sz="2000" dirty="0">
                <a:latin typeface="Times New Roman"/>
                <a:cs typeface="Times New Roman"/>
              </a:rPr>
              <a:t>».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882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8323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2E2224"/>
                </a:solidFill>
                <a:latin typeface="Times New Roman"/>
                <a:cs typeface="Times New Roman"/>
              </a:rPr>
              <a:t>Итак</a:t>
            </a:r>
            <a:r>
              <a:rPr lang="en-US" sz="2000" dirty="0" smtClean="0">
                <a:solidFill>
                  <a:srgbClr val="2E2224"/>
                </a:solidFill>
                <a:latin typeface="Times New Roman"/>
                <a:cs typeface="Times New Roman"/>
              </a:rPr>
              <a:t>,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музей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мы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создали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Times New Roman"/>
                <a:cs typeface="Times New Roman"/>
              </a:rPr>
              <a:t>теперь</a:t>
            </a:r>
            <a:r>
              <a:rPr lang="en-US" sz="2000" dirty="0" smtClean="0">
                <a:latin typeface="Times New Roman"/>
                <a:cs typeface="Times New Roman"/>
              </a:rPr>
              <a:t> </a:t>
            </a:r>
            <a:r>
              <a:rPr lang="en-US" sz="2000" b="1" dirty="0" err="1" smtClean="0">
                <a:latin typeface="Times New Roman"/>
                <a:cs typeface="Times New Roman"/>
              </a:rPr>
              <a:t>необходимо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latin typeface="Times New Roman"/>
                <a:cs typeface="Times New Roman"/>
              </a:rPr>
              <a:t>подвести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latin typeface="Times New Roman"/>
                <a:cs typeface="Times New Roman"/>
              </a:rPr>
              <a:t>итоги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ru-RU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·         </a:t>
            </a:r>
            <a:r>
              <a:rPr lang="en-US" sz="2000" dirty="0" err="1" smtClean="0">
                <a:latin typeface="Times New Roman"/>
                <a:cs typeface="Times New Roman"/>
              </a:rPr>
              <a:t>Что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было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сделано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ru-RU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·         </a:t>
            </a:r>
            <a:r>
              <a:rPr lang="en-US" sz="2000" dirty="0" err="1" smtClean="0">
                <a:latin typeface="Times New Roman"/>
                <a:cs typeface="Times New Roman"/>
              </a:rPr>
              <a:t>Что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понравилось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больше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всего</a:t>
            </a:r>
            <a:r>
              <a:rPr lang="en-US" sz="2000" dirty="0" smtClean="0">
                <a:latin typeface="Times New Roman"/>
                <a:cs typeface="Times New Roman"/>
              </a:rPr>
              <a:t>? (</a:t>
            </a:r>
            <a:r>
              <a:rPr lang="en-US" sz="2000" dirty="0" err="1" smtClean="0">
                <a:latin typeface="Times New Roman"/>
                <a:cs typeface="Times New Roman"/>
              </a:rPr>
              <a:t>субъективный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выбор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ребенка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ru-RU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·         </a:t>
            </a:r>
            <a:r>
              <a:rPr lang="en-US" sz="2000" dirty="0" err="1" smtClean="0">
                <a:latin typeface="Times New Roman"/>
                <a:cs typeface="Times New Roman"/>
              </a:rPr>
              <a:t>Что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нового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узнали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ru-RU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·         </a:t>
            </a:r>
            <a:r>
              <a:rPr lang="en-US" sz="2000" dirty="0" err="1" smtClean="0">
                <a:latin typeface="Times New Roman"/>
                <a:cs typeface="Times New Roman"/>
              </a:rPr>
              <a:t>Что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хотели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бы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еще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узнать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ru-RU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·         </a:t>
            </a:r>
            <a:r>
              <a:rPr lang="en-US" sz="2000" dirty="0" err="1" smtClean="0">
                <a:latin typeface="Times New Roman"/>
                <a:cs typeface="Times New Roman"/>
              </a:rPr>
              <a:t>С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кем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можем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поделиться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полученными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знаниями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ru-RU" sz="2000" dirty="0" smtClean="0">
              <a:latin typeface="Times New Roman"/>
              <a:cs typeface="Times New Roman"/>
            </a:endParaRPr>
          </a:p>
          <a:p>
            <a:r>
              <a:rPr lang="en-US" sz="2000" dirty="0" err="1" smtClean="0">
                <a:latin typeface="Times New Roman"/>
                <a:cs typeface="Times New Roman"/>
              </a:rPr>
              <a:t>При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построении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экспозиции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мини-музея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необходимо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учитывать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основные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принципы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ru-RU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·        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Принцип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научности</a:t>
            </a:r>
            <a:r>
              <a:rPr lang="en-US" sz="2000" dirty="0" smtClean="0">
                <a:latin typeface="Times New Roman"/>
                <a:cs typeface="Times New Roman"/>
              </a:rPr>
              <a:t>: </a:t>
            </a:r>
            <a:r>
              <a:rPr lang="en-US" sz="2000" dirty="0" err="1" smtClean="0">
                <a:latin typeface="Times New Roman"/>
                <a:cs typeface="Times New Roman"/>
              </a:rPr>
              <a:t>любая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экспозиция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должна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строиться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на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научной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основе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ru-RU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·        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Принцип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предметности</a:t>
            </a:r>
            <a:r>
              <a:rPr lang="en-US" sz="2000" dirty="0" smtClean="0">
                <a:latin typeface="Times New Roman"/>
                <a:cs typeface="Times New Roman"/>
              </a:rPr>
              <a:t>: </a:t>
            </a:r>
            <a:r>
              <a:rPr lang="en-US" sz="2000" dirty="0" err="1" smtClean="0">
                <a:latin typeface="Times New Roman"/>
                <a:cs typeface="Times New Roman"/>
              </a:rPr>
              <a:t>основу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экспозиции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составляют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подлинные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предметы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Times New Roman"/>
                <a:cs typeface="Times New Roman"/>
              </a:rPr>
              <a:t>которые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ярко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характеризуют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эпоху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Times New Roman"/>
                <a:cs typeface="Times New Roman"/>
              </a:rPr>
              <a:t>образ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жизни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Times New Roman"/>
                <a:cs typeface="Times New Roman"/>
              </a:rPr>
              <a:t>деятельность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людей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пр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ru-RU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·        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Коммуникативно-информационный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принцип</a:t>
            </a:r>
            <a:r>
              <a:rPr lang="en-US" sz="2000" u="sng" dirty="0" smtClean="0"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 </a:t>
            </a:r>
            <a:r>
              <a:rPr lang="en-US" sz="2000" dirty="0" err="1" smtClean="0">
                <a:latin typeface="Times New Roman"/>
                <a:cs typeface="Times New Roman"/>
              </a:rPr>
              <a:t>дизайн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экспозиции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должен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быть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таким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Times New Roman"/>
                <a:cs typeface="Times New Roman"/>
              </a:rPr>
              <a:t>чтобы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заключенная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в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ней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информация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легко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воспринималась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детьми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различного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возраста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ru-RU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·        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Принцип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концентричности</a:t>
            </a:r>
            <a:r>
              <a:rPr lang="en-US" sz="2000" u="sng" dirty="0" smtClean="0"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 </a:t>
            </a:r>
            <a:r>
              <a:rPr lang="en-US" sz="2000" dirty="0" err="1" smtClean="0">
                <a:latin typeface="Times New Roman"/>
                <a:cs typeface="Times New Roman"/>
              </a:rPr>
              <a:t>только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единичные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экскурсии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не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могут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приобщить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детей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дошкольного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возраста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к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музейной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культуре</a:t>
            </a:r>
            <a:r>
              <a:rPr lang="en-US" sz="2000" dirty="0" smtClean="0">
                <a:latin typeface="Times New Roman"/>
                <a:cs typeface="Times New Roman"/>
              </a:rPr>
              <a:t>. </a:t>
            </a:r>
            <a:r>
              <a:rPr lang="en-US" sz="2000" dirty="0" err="1" smtClean="0">
                <a:latin typeface="Times New Roman"/>
                <a:cs typeface="Times New Roman"/>
              </a:rPr>
              <a:t>При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построении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цикла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необходимо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учитывать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этот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принцип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Times New Roman"/>
                <a:cs typeface="Times New Roman"/>
              </a:rPr>
              <a:t>т.е</a:t>
            </a:r>
            <a:r>
              <a:rPr lang="en-US" sz="2000" dirty="0" smtClean="0">
                <a:latin typeface="Times New Roman"/>
                <a:cs typeface="Times New Roman"/>
              </a:rPr>
              <a:t>. </a:t>
            </a:r>
            <a:r>
              <a:rPr lang="en-US" sz="2000" dirty="0" err="1" smtClean="0">
                <a:latin typeface="Times New Roman"/>
                <a:cs typeface="Times New Roman"/>
              </a:rPr>
              <a:t>каждый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последующий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этап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подготавливается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предыдущим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и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обеспечивает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переход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к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более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сложно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последующему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этапу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708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9024471" cy="6232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err="1">
                <a:latin typeface="Times New Roman"/>
                <a:cs typeface="Times New Roman"/>
              </a:rPr>
              <a:t>Для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того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чтобы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создать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мини-музей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нам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необходимо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определиться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местом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его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расположения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Хорошо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что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нашем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детском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саду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имеются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свободные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помещения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для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организации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мини-музеев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Тем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менее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самых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стесненных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условиях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при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желании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можно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найти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уголок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для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небольшой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экспозиции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Даже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картонная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ширма-раскладушка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расположенная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раздевалке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поможет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выделить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место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для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маленького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передвижного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музея</a:t>
            </a:r>
            <a:r>
              <a:rPr lang="en-US" sz="2100" dirty="0">
                <a:latin typeface="Times New Roman"/>
                <a:cs typeface="Times New Roman"/>
              </a:rPr>
              <a:t>.  </a:t>
            </a:r>
            <a:r>
              <a:rPr lang="en-US" sz="2100" dirty="0" err="1">
                <a:latin typeface="Times New Roman"/>
                <a:cs typeface="Times New Roman"/>
              </a:rPr>
              <a:t>Рассмотрим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несколько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вариантов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расположения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музеев</a:t>
            </a:r>
            <a:r>
              <a:rPr lang="en-US" sz="2100" dirty="0">
                <a:latin typeface="Times New Roman"/>
                <a:cs typeface="Times New Roman"/>
              </a:rPr>
              <a:t>.</a:t>
            </a:r>
            <a:endParaRPr lang="ru-RU" sz="2100" dirty="0">
              <a:latin typeface="Times New Roman"/>
              <a:cs typeface="Times New Roman"/>
            </a:endParaRPr>
          </a:p>
          <a:p>
            <a:r>
              <a:rPr lang="en-US" sz="2100" dirty="0" err="1">
                <a:latin typeface="Times New Roman"/>
                <a:cs typeface="Times New Roman"/>
              </a:rPr>
              <a:t>Во-первых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это</a:t>
            </a:r>
            <a:r>
              <a:rPr lang="en-US" sz="2100" dirty="0">
                <a:latin typeface="Times New Roman"/>
                <a:cs typeface="Times New Roman"/>
              </a:rPr>
              <a:t> </a:t>
            </a:r>
            <a:r>
              <a:rPr lang="en-US" sz="2100" b="1" dirty="0" err="1">
                <a:latin typeface="Times New Roman"/>
                <a:cs typeface="Times New Roman"/>
              </a:rPr>
              <a:t>групповые</a:t>
            </a:r>
            <a:r>
              <a:rPr lang="en-US" sz="2100" b="1" dirty="0">
                <a:latin typeface="Times New Roman"/>
                <a:cs typeface="Times New Roman"/>
              </a:rPr>
              <a:t> </a:t>
            </a:r>
            <a:r>
              <a:rPr lang="en-US" sz="2100" b="1" dirty="0" err="1">
                <a:latin typeface="Times New Roman"/>
                <a:cs typeface="Times New Roman"/>
              </a:rPr>
              <a:t>помещения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Этот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вариант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предоставляет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возможность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выстраивать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материал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музея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постепенно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по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мере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получения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новой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информации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Воспитатель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может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любое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время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обратиться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к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материалам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музея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а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дети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группы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желанию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рассматривать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экспонаты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обсуждать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особенности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задавать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вопросы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педагогу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использовать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некоторые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экспонаты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для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режиссерских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игр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пользоваться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дидактическими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играми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проводить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самостоятельные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исследования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за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экспериментальным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столиком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Однако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расположение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мини-музеев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группах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имеет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свои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минусы</a:t>
            </a:r>
            <a:r>
              <a:rPr lang="en-US" sz="2100" dirty="0">
                <a:latin typeface="Times New Roman"/>
                <a:cs typeface="Times New Roman"/>
              </a:rPr>
              <a:t>: </a:t>
            </a:r>
            <a:r>
              <a:rPr lang="en-US" sz="2100" dirty="0" err="1">
                <a:latin typeface="Times New Roman"/>
                <a:cs typeface="Times New Roman"/>
              </a:rPr>
              <a:t>постоянный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доступ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к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музею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получают</a:t>
            </a:r>
            <a:r>
              <a:rPr lang="en-US" sz="2100" dirty="0">
                <a:latin typeface="Times New Roman"/>
                <a:cs typeface="Times New Roman"/>
              </a:rPr>
              <a:t>  </a:t>
            </a:r>
            <a:r>
              <a:rPr lang="en-US" sz="2100" dirty="0" err="1">
                <a:latin typeface="Times New Roman"/>
                <a:cs typeface="Times New Roman"/>
              </a:rPr>
              <a:t>дети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только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одной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группы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Удаленность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раздевалки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ограничивает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свободное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общение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детей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родителями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темам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музея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Кроме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того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родители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детей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других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групп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имеют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полного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представления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работе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детского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сада</a:t>
            </a:r>
            <a:r>
              <a:rPr lang="en-US" sz="2100" dirty="0">
                <a:latin typeface="Times New Roman"/>
                <a:cs typeface="Times New Roman"/>
              </a:rPr>
              <a:t>.</a:t>
            </a:r>
            <a:endParaRPr lang="ru-RU" sz="2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091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552"/>
            <a:ext cx="9144000" cy="6232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err="1">
                <a:latin typeface="Times New Roman"/>
                <a:cs typeface="Times New Roman"/>
              </a:rPr>
              <a:t>Во-вторых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мини-музей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можно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организовать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 </a:t>
            </a:r>
            <a:r>
              <a:rPr lang="en-US" sz="2100" b="1" dirty="0" err="1">
                <a:latin typeface="Times New Roman"/>
                <a:cs typeface="Times New Roman"/>
              </a:rPr>
              <a:t>раздевалке</a:t>
            </a:r>
            <a:r>
              <a:rPr lang="en-US" sz="2100" b="1" dirty="0">
                <a:latin typeface="Times New Roman"/>
                <a:cs typeface="Times New Roman"/>
              </a:rPr>
              <a:t>.</a:t>
            </a:r>
            <a:r>
              <a:rPr lang="en-US" sz="2100" dirty="0">
                <a:latin typeface="Times New Roman"/>
                <a:cs typeface="Times New Roman"/>
              </a:rPr>
              <a:t> </a:t>
            </a:r>
            <a:r>
              <a:rPr lang="en-US" sz="2100" dirty="0" err="1">
                <a:latin typeface="Times New Roman"/>
                <a:cs typeface="Times New Roman"/>
              </a:rPr>
              <a:t>Если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позволяет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площадь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то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вариант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размещения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мини-музея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раздевалке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имеет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такие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же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преимущества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что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музей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групповой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комнате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Кроме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того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у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детей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появляется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возможность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общения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родителями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теме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музея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Недостатки</a:t>
            </a:r>
            <a:r>
              <a:rPr lang="en-US" sz="2100" dirty="0">
                <a:latin typeface="Times New Roman"/>
                <a:cs typeface="Times New Roman"/>
              </a:rPr>
              <a:t> — </a:t>
            </a:r>
            <a:r>
              <a:rPr lang="en-US" sz="2100" dirty="0" err="1">
                <a:latin typeface="Times New Roman"/>
                <a:cs typeface="Times New Roman"/>
              </a:rPr>
              <a:t>те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же</a:t>
            </a:r>
            <a:r>
              <a:rPr lang="en-US" sz="2100" dirty="0">
                <a:latin typeface="Times New Roman"/>
                <a:cs typeface="Times New Roman"/>
              </a:rPr>
              <a:t>.</a:t>
            </a:r>
            <a:endParaRPr lang="ru-RU" sz="2100" dirty="0">
              <a:latin typeface="Times New Roman"/>
              <a:cs typeface="Times New Roman"/>
            </a:endParaRPr>
          </a:p>
          <a:p>
            <a:r>
              <a:rPr lang="en-US" sz="2100" dirty="0" err="1">
                <a:latin typeface="Times New Roman"/>
                <a:cs typeface="Times New Roman"/>
              </a:rPr>
              <a:t>В-третьих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это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могут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быть</a:t>
            </a:r>
            <a:r>
              <a:rPr lang="en-US" sz="2100" dirty="0">
                <a:latin typeface="Times New Roman"/>
                <a:cs typeface="Times New Roman"/>
              </a:rPr>
              <a:t> </a:t>
            </a:r>
            <a:r>
              <a:rPr lang="en-US" sz="2100" b="1" dirty="0" err="1">
                <a:latin typeface="Times New Roman"/>
                <a:cs typeface="Times New Roman"/>
              </a:rPr>
              <a:t>помещения</a:t>
            </a:r>
            <a:r>
              <a:rPr lang="en-US" sz="2100" b="1" dirty="0">
                <a:latin typeface="Times New Roman"/>
                <a:cs typeface="Times New Roman"/>
              </a:rPr>
              <a:t> </a:t>
            </a:r>
            <a:r>
              <a:rPr lang="en-US" sz="2100" b="1" dirty="0" err="1">
                <a:latin typeface="Times New Roman"/>
                <a:cs typeface="Times New Roman"/>
              </a:rPr>
              <a:t>для</a:t>
            </a:r>
            <a:r>
              <a:rPr lang="en-US" sz="2100" b="1" dirty="0">
                <a:latin typeface="Times New Roman"/>
                <a:cs typeface="Times New Roman"/>
              </a:rPr>
              <a:t> </a:t>
            </a:r>
            <a:r>
              <a:rPr lang="en-US" sz="2100" b="1" dirty="0" err="1">
                <a:latin typeface="Times New Roman"/>
                <a:cs typeface="Times New Roman"/>
              </a:rPr>
              <a:t>дополнительных</a:t>
            </a:r>
            <a:r>
              <a:rPr lang="en-US" sz="2100" b="1" dirty="0">
                <a:latin typeface="Times New Roman"/>
                <a:cs typeface="Times New Roman"/>
              </a:rPr>
              <a:t> </a:t>
            </a:r>
            <a:r>
              <a:rPr lang="en-US" sz="2100" b="1" dirty="0" err="1">
                <a:latin typeface="Times New Roman"/>
                <a:cs typeface="Times New Roman"/>
              </a:rPr>
              <a:t>занятий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С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одной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стороны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помещения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для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дополнительных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занятий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идеально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подходят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для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размещения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некоторых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видов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мини-музеев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Например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изостудии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на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первый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взгляд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вполне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уместен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мини-музей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Но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любая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изостудия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так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насыщена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предметами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такого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рода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для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того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чтоб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музей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сливался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общим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фоном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выделялся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привлекал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внимание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детей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педагогу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необходимо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проявить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большие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дизайнерские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способности</a:t>
            </a:r>
            <a:r>
              <a:rPr lang="en-US" sz="2100" dirty="0">
                <a:latin typeface="Times New Roman"/>
                <a:cs typeface="Times New Roman"/>
              </a:rPr>
              <a:t>.</a:t>
            </a:r>
            <a:endParaRPr lang="ru-RU" sz="2100" dirty="0">
              <a:latin typeface="Times New Roman"/>
              <a:cs typeface="Times New Roman"/>
            </a:endParaRPr>
          </a:p>
          <a:p>
            <a:r>
              <a:rPr lang="en-US" sz="2100" dirty="0" err="1">
                <a:latin typeface="Times New Roman"/>
                <a:cs typeface="Times New Roman"/>
              </a:rPr>
              <a:t>В-четвертых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это</a:t>
            </a:r>
            <a:r>
              <a:rPr lang="en-US" sz="2100" dirty="0">
                <a:latin typeface="Times New Roman"/>
                <a:cs typeface="Times New Roman"/>
              </a:rPr>
              <a:t> </a:t>
            </a:r>
            <a:r>
              <a:rPr lang="en-US" sz="2100" b="1" dirty="0" err="1">
                <a:latin typeface="Times New Roman"/>
                <a:cs typeface="Times New Roman"/>
              </a:rPr>
              <a:t>холлы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этом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варианте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мини-музеи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находятся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общедоступных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местах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что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дает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возможность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посещать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любое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удобное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для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воспитателя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время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Рассматривать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экспозицию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могут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все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родители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том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числе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индивидуально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со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своими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детьми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Мини-музей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дает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стимул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для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общения</a:t>
            </a:r>
            <a:r>
              <a:rPr lang="en-US" sz="2100" dirty="0">
                <a:latin typeface="Times New Roman"/>
                <a:cs typeface="Times New Roman"/>
              </a:rPr>
              <a:t>.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то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же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время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открытый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бесконтрольный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доступ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к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музею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ограничивает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возможность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представления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в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нем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редких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ценных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экспонатов</a:t>
            </a:r>
            <a:r>
              <a:rPr lang="en-US" sz="2100" dirty="0">
                <a:latin typeface="Times New Roman"/>
                <a:cs typeface="Times New Roman"/>
              </a:rPr>
              <a:t> (</a:t>
            </a:r>
            <a:r>
              <a:rPr lang="en-US" sz="2100" dirty="0" err="1">
                <a:latin typeface="Times New Roman"/>
                <a:cs typeface="Times New Roman"/>
              </a:rPr>
              <a:t>да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и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не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очень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ценные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случается</a:t>
            </a:r>
            <a:r>
              <a:rPr lang="en-US" sz="2100" dirty="0">
                <a:latin typeface="Times New Roman"/>
                <a:cs typeface="Times New Roman"/>
              </a:rPr>
              <a:t>, </a:t>
            </a:r>
            <a:r>
              <a:rPr lang="en-US" sz="2100" dirty="0" err="1">
                <a:latin typeface="Times New Roman"/>
                <a:cs typeface="Times New Roman"/>
              </a:rPr>
              <a:t>пропадают</a:t>
            </a:r>
            <a:r>
              <a:rPr lang="en-US" sz="2100" dirty="0">
                <a:latin typeface="Times New Roman"/>
                <a:cs typeface="Times New Roman"/>
              </a:rPr>
              <a:t>).</a:t>
            </a:r>
            <a:endParaRPr lang="ru-RU" sz="2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829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580"/>
            <a:ext cx="8934824" cy="618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/>
                <a:cs typeface="Times New Roman"/>
              </a:rPr>
              <a:t>Мини-музеи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в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детском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саду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позволяют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воспитателям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сделать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слово</a:t>
            </a:r>
            <a:r>
              <a:rPr lang="en-US" sz="2200" dirty="0">
                <a:latin typeface="Times New Roman"/>
                <a:cs typeface="Times New Roman"/>
              </a:rPr>
              <a:t> «</a:t>
            </a:r>
            <a:r>
              <a:rPr lang="en-US" sz="2200" dirty="0" err="1">
                <a:latin typeface="Times New Roman"/>
                <a:cs typeface="Times New Roman"/>
              </a:rPr>
              <a:t>музей</a:t>
            </a:r>
            <a:r>
              <a:rPr lang="en-US" sz="2200" dirty="0">
                <a:latin typeface="Times New Roman"/>
                <a:cs typeface="Times New Roman"/>
              </a:rPr>
              <a:t>» </a:t>
            </a:r>
            <a:r>
              <a:rPr lang="en-US" sz="2200" dirty="0" err="1">
                <a:latin typeface="Times New Roman"/>
                <a:cs typeface="Times New Roman"/>
              </a:rPr>
              <a:t>привычным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привлекательным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для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детей</a:t>
            </a:r>
            <a:r>
              <a:rPr lang="en-US" sz="2200" dirty="0">
                <a:latin typeface="Times New Roman"/>
                <a:cs typeface="Times New Roman"/>
              </a:rPr>
              <a:t>. </a:t>
            </a:r>
            <a:r>
              <a:rPr lang="en-US" sz="2200" dirty="0" err="1">
                <a:latin typeface="Times New Roman"/>
                <a:cs typeface="Times New Roman"/>
              </a:rPr>
              <a:t>Экспонаты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могут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быть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использованы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для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проведения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различных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занятий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для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развития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речи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воображения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интеллекта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эмоциональной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сферы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ребенка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  <a:endParaRPr lang="ru-RU" sz="2200" dirty="0">
              <a:latin typeface="Times New Roman"/>
              <a:cs typeface="Times New Roman"/>
            </a:endParaRPr>
          </a:p>
          <a:p>
            <a:r>
              <a:rPr lang="en-US" sz="2200" dirty="0" err="1">
                <a:latin typeface="Times New Roman"/>
                <a:cs typeface="Times New Roman"/>
              </a:rPr>
              <a:t>Конечно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при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создании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мини-музея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мы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можем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столкнуться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определенными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трудностями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такими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как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dirty="0" err="1">
                <a:latin typeface="Times New Roman"/>
                <a:cs typeface="Times New Roman"/>
              </a:rPr>
              <a:t>недостаточная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материальная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база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высокие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требования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предъявляемые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к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педагогу</a:t>
            </a:r>
            <a:r>
              <a:rPr lang="en-US" sz="2200" dirty="0">
                <a:latin typeface="Times New Roman"/>
                <a:cs typeface="Times New Roman"/>
              </a:rPr>
              <a:t> (</a:t>
            </a:r>
            <a:r>
              <a:rPr lang="en-US" sz="2200" dirty="0" err="1">
                <a:latin typeface="Times New Roman"/>
                <a:cs typeface="Times New Roman"/>
              </a:rPr>
              <a:t>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именно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воспитатель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должен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попробовать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себя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в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роли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дизайнера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художника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экскурсовода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музееведа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историка</a:t>
            </a:r>
            <a:r>
              <a:rPr lang="en-US" sz="2200" dirty="0">
                <a:latin typeface="Times New Roman"/>
                <a:cs typeface="Times New Roman"/>
              </a:rPr>
              <a:t>).</a:t>
            </a:r>
            <a:endParaRPr lang="ru-RU" sz="2200" dirty="0">
              <a:latin typeface="Times New Roman"/>
              <a:cs typeface="Times New Roman"/>
            </a:endParaRPr>
          </a:p>
          <a:p>
            <a:r>
              <a:rPr lang="en-US" sz="2200" dirty="0" err="1">
                <a:latin typeface="Times New Roman"/>
                <a:cs typeface="Times New Roman"/>
              </a:rPr>
              <a:t>И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тем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не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менее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воспитательное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познавательно-развивающее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значение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данного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вида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работы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нельзя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недооценивать</a:t>
            </a:r>
            <a:r>
              <a:rPr lang="en-US" sz="2200" dirty="0">
                <a:latin typeface="Times New Roman"/>
                <a:cs typeface="Times New Roman"/>
              </a:rPr>
              <a:t>. </a:t>
            </a:r>
            <a:r>
              <a:rPr lang="en-US" sz="2200" dirty="0" err="1">
                <a:latin typeface="Times New Roman"/>
                <a:cs typeface="Times New Roman"/>
              </a:rPr>
              <a:t>Постоянное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обогащение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представлений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об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окружающем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новыми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впечатлениями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знаниями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умение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работать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в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группе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находить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компромиссные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решения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практические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навыки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речевого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общения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развитие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любознательности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гордости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за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результаты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своего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труда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перевешивают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те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трудности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с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которыми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мы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можем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столкнуться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  <a:endParaRPr lang="ru-RU" sz="2200" dirty="0">
              <a:latin typeface="Times New Roman"/>
              <a:cs typeface="Times New Roman"/>
            </a:endParaRPr>
          </a:p>
          <a:p>
            <a:r>
              <a:rPr lang="en-US" sz="2200" dirty="0" err="1">
                <a:latin typeface="Times New Roman"/>
                <a:cs typeface="Times New Roman"/>
              </a:rPr>
              <a:t>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в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заключении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хотелось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бы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произнести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народную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мудрость</a:t>
            </a:r>
            <a:r>
              <a:rPr lang="en-US" sz="2200" dirty="0">
                <a:latin typeface="Times New Roman"/>
                <a:cs typeface="Times New Roman"/>
              </a:rPr>
              <a:t>: «</a:t>
            </a:r>
            <a:r>
              <a:rPr lang="en-US" sz="2200" dirty="0" err="1">
                <a:latin typeface="Times New Roman"/>
                <a:cs typeface="Times New Roman"/>
              </a:rPr>
              <a:t>Кто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хочет</a:t>
            </a:r>
            <a:r>
              <a:rPr lang="en-US" sz="2200" dirty="0">
                <a:latin typeface="Times New Roman"/>
                <a:cs typeface="Times New Roman"/>
              </a:rPr>
              <a:t> – </a:t>
            </a:r>
            <a:r>
              <a:rPr lang="en-US" sz="2200" dirty="0" err="1">
                <a:latin typeface="Times New Roman"/>
                <a:cs typeface="Times New Roman"/>
              </a:rPr>
              <a:t>ищет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возможности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кто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не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хочет</a:t>
            </a:r>
            <a:r>
              <a:rPr lang="en-US" sz="2200" dirty="0">
                <a:latin typeface="Times New Roman"/>
                <a:cs typeface="Times New Roman"/>
              </a:rPr>
              <a:t> – </a:t>
            </a:r>
            <a:r>
              <a:rPr lang="en-US" sz="2200" dirty="0" err="1">
                <a:latin typeface="Times New Roman"/>
                <a:cs typeface="Times New Roman"/>
              </a:rPr>
              <a:t>ищет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причины</a:t>
            </a:r>
            <a:r>
              <a:rPr lang="en-US" sz="2200" dirty="0">
                <a:latin typeface="Times New Roman"/>
                <a:cs typeface="Times New Roman"/>
              </a:rPr>
              <a:t>»</a:t>
            </a:r>
            <a:endParaRPr lang="ru-RU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8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Познавательно-исслед. деят\ФОТО ПРЕЗЕНТАЦИЯ\IMG_1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1" y="705556"/>
            <a:ext cx="8314132" cy="574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233" y="59225"/>
            <a:ext cx="790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ru-RU" sz="36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Мини-музей «Куколок»</a:t>
            </a:r>
          </a:p>
        </p:txBody>
      </p:sp>
    </p:spTree>
    <p:extLst>
      <p:ext uri="{BB962C8B-B14F-4D97-AF65-F5344CB8AC3E}">
        <p14:creationId xmlns:p14="http://schemas.microsoft.com/office/powerpoint/2010/main" val="195223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0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Мини-музей «Волшебные пуговицы»</a:t>
            </a:r>
            <a:endParaRPr lang="ru-RU" sz="28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5" descr="E:\Познавательно-исслед. деят\ФОТО ПРЕЗЕНТАЦИЯ\IMG_1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30111"/>
            <a:ext cx="9031418" cy="582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53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2" y="227263"/>
            <a:ext cx="8021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Анкета для родителей «Организация познавательно-исследовательской деятельности дошкольников до</a:t>
            </a:r>
            <a:r>
              <a:rPr lang="ru-RU" sz="280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ма»</a:t>
            </a:r>
            <a:endParaRPr lang="ru-RU" sz="2800" dirty="0">
              <a:solidFill>
                <a:srgbClr val="2E2224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842" y="2152316"/>
            <a:ext cx="855579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charset="0"/>
              </a:rPr>
              <a:t>1. В чем проявляется познавательно-исследовательская активность Вашего ребенка?</a:t>
            </a:r>
          </a:p>
          <a:p>
            <a:pPr>
              <a:defRPr/>
            </a:pPr>
            <a:r>
              <a:rPr lang="ru-RU" sz="2400" dirty="0">
                <a:latin typeface="Times New Roman" charset="0"/>
              </a:rPr>
              <a:t>2. С какими предметами и материалами любит экспериментировать Ваш ребенок?</a:t>
            </a:r>
          </a:p>
          <a:p>
            <a:pPr>
              <a:defRPr/>
            </a:pPr>
            <a:r>
              <a:rPr lang="ru-RU" sz="2400" dirty="0">
                <a:latin typeface="Times New Roman" charset="0"/>
              </a:rPr>
              <a:t>3. Бывает ли так, что начатое в детском саду исследование ребенок продолжает дома? Если да, то как часто? (Часто, редко, никогда.)</a:t>
            </a:r>
          </a:p>
          <a:p>
            <a:pPr>
              <a:defRPr/>
            </a:pPr>
            <a:r>
              <a:rPr lang="ru-RU" sz="2400" dirty="0">
                <a:latin typeface="Times New Roman" charset="0"/>
              </a:rPr>
              <a:t>4.  Какое участие Вы принимаете в экспериментальной деятельности Вашего ребенка? </a:t>
            </a:r>
          </a:p>
          <a:p>
            <a:pPr>
              <a:defRPr/>
            </a:pPr>
            <a:r>
              <a:rPr lang="ru-RU" sz="2400" dirty="0">
                <a:latin typeface="Times New Roman" charset="0"/>
              </a:rPr>
              <a:t>5. Делится ли ребенок с Вами результатами исследования (открытиями)?</a:t>
            </a:r>
          </a:p>
        </p:txBody>
      </p:sp>
    </p:spTree>
    <p:extLst>
      <p:ext uri="{BB962C8B-B14F-4D97-AF65-F5344CB8AC3E}">
        <p14:creationId xmlns:p14="http://schemas.microsoft.com/office/powerpoint/2010/main" val="140256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737" y="334211"/>
            <a:ext cx="6256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Гипотеза</a:t>
            </a:r>
            <a:r>
              <a:rPr lang="ru-RU" sz="5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endParaRPr lang="ru-RU" sz="54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632" y="1510632"/>
            <a:ext cx="8234947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ru-RU" sz="24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На протяжении всего дошкольного детства, наряду с игровой деятельностью, огромное значение в развитии личности ребенка, в процессах социализации имеет познавательно-исследовательская деятельность.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ru-RU" sz="24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В познавательно-исследовательской деятельности дошкольник получает возможность напрямую удовлетворить присущую ему любознательность, упорядочить свои представления о мире. 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ru-RU" sz="24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ФГТ ориентирует дошкольное образование «не на формальную результативность, а на поддержку способности ребенка к самореализации здесь и сейчас», что ведет к переосмыслению и изменению предметно-развивающей среды.</a:t>
            </a:r>
            <a:endParaRPr lang="ru-RU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934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16" y="401053"/>
            <a:ext cx="790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Поиск информации</a:t>
            </a:r>
            <a:endParaRPr lang="ru-RU" sz="4800" dirty="0">
              <a:solidFill>
                <a:srgbClr val="2E2224"/>
              </a:solidFill>
              <a:latin typeface="Times New Roman"/>
              <a:cs typeface="Times New Roman"/>
            </a:endParaRPr>
          </a:p>
        </p:txBody>
      </p:sp>
      <p:sp>
        <p:nvSpPr>
          <p:cNvPr id="3" name="_s1036"/>
          <p:cNvSpPr>
            <a:spLocks noChangeArrowheads="1"/>
          </p:cNvSpPr>
          <p:nvPr/>
        </p:nvSpPr>
        <p:spPr bwMode="auto">
          <a:xfrm>
            <a:off x="2110237" y="1358483"/>
            <a:ext cx="4648559" cy="939800"/>
          </a:xfrm>
          <a:prstGeom prst="ellipse">
            <a:avLst/>
          </a:prstGeom>
          <a:solidFill>
            <a:srgbClr val="CC66FF"/>
          </a:solidFill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2800" dirty="0">
              <a:latin typeface="Arial" charset="0"/>
            </a:endParaRPr>
          </a:p>
          <a:p>
            <a:pPr algn="ctr"/>
            <a:r>
              <a:rPr lang="ru-RU" sz="2800" dirty="0">
                <a:solidFill>
                  <a:srgbClr val="000099"/>
                </a:solidFill>
                <a:latin typeface="Arial" charset="0"/>
              </a:rPr>
              <a:t>Информационные</a:t>
            </a:r>
          </a:p>
          <a:p>
            <a:pPr algn="ctr"/>
            <a:r>
              <a:rPr lang="ru-RU" sz="2800" dirty="0">
                <a:solidFill>
                  <a:srgbClr val="000099"/>
                </a:solidFill>
                <a:latin typeface="Arial" charset="0"/>
              </a:rPr>
              <a:t>ресурсы</a:t>
            </a:r>
          </a:p>
          <a:p>
            <a:pPr algn="ctr"/>
            <a:endParaRPr lang="ru-RU" sz="28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_s1035"/>
          <p:cNvSpPr>
            <a:spLocks noChangeArrowheads="1"/>
          </p:cNvSpPr>
          <p:nvPr/>
        </p:nvSpPr>
        <p:spPr bwMode="auto">
          <a:xfrm>
            <a:off x="201056" y="3177173"/>
            <a:ext cx="2057400" cy="992188"/>
          </a:xfrm>
          <a:prstGeom prst="ellipse">
            <a:avLst/>
          </a:prstGeom>
          <a:solidFill>
            <a:schemeClr val="bg1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2400" dirty="0">
              <a:latin typeface="Arial" charset="0"/>
            </a:endParaRPr>
          </a:p>
          <a:p>
            <a:pPr algn="ctr"/>
            <a:r>
              <a:rPr lang="ru-RU" sz="2000" dirty="0">
                <a:solidFill>
                  <a:srgbClr val="0000CC"/>
                </a:solidFill>
                <a:latin typeface="Arial" charset="0"/>
              </a:rPr>
              <a:t>Интернет-</a:t>
            </a:r>
          </a:p>
          <a:p>
            <a:pPr algn="ctr"/>
            <a:r>
              <a:rPr lang="ru-RU" sz="2000" dirty="0">
                <a:solidFill>
                  <a:srgbClr val="0000CC"/>
                </a:solidFill>
                <a:latin typeface="Arial" charset="0"/>
              </a:rPr>
              <a:t>ресурс</a:t>
            </a:r>
          </a:p>
          <a:p>
            <a:pPr algn="ctr"/>
            <a:endParaRPr lang="ru-RU" sz="2400" dirty="0">
              <a:latin typeface="Arial" charset="0"/>
            </a:endParaRPr>
          </a:p>
        </p:txBody>
      </p:sp>
      <p:sp>
        <p:nvSpPr>
          <p:cNvPr id="5" name="_s1029"/>
          <p:cNvSpPr>
            <a:spLocks noChangeArrowheads="1"/>
          </p:cNvSpPr>
          <p:nvPr/>
        </p:nvSpPr>
        <p:spPr bwMode="auto">
          <a:xfrm>
            <a:off x="1556961" y="4387433"/>
            <a:ext cx="2300018" cy="1044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000" dirty="0">
                <a:solidFill>
                  <a:srgbClr val="0000CC"/>
                </a:solidFill>
                <a:latin typeface="Arial" charset="0"/>
              </a:rPr>
              <a:t>Энциклопедический</a:t>
            </a:r>
          </a:p>
          <a:p>
            <a:pPr algn="ctr"/>
            <a:r>
              <a:rPr lang="ru-RU" sz="2000" dirty="0">
                <a:solidFill>
                  <a:srgbClr val="0000CC"/>
                </a:solidFill>
                <a:latin typeface="Arial" charset="0"/>
              </a:rPr>
              <a:t>словарь</a:t>
            </a:r>
          </a:p>
        </p:txBody>
      </p:sp>
      <p:sp>
        <p:nvSpPr>
          <p:cNvPr id="6" name="_s1031"/>
          <p:cNvSpPr>
            <a:spLocks noChangeArrowheads="1"/>
          </p:cNvSpPr>
          <p:nvPr/>
        </p:nvSpPr>
        <p:spPr bwMode="auto">
          <a:xfrm>
            <a:off x="4941403" y="4387433"/>
            <a:ext cx="2312958" cy="1044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000" dirty="0">
                <a:solidFill>
                  <a:srgbClr val="0000CC"/>
                </a:solidFill>
                <a:latin typeface="Arial" charset="0"/>
              </a:rPr>
              <a:t>«Пуговицы»</a:t>
            </a:r>
          </a:p>
          <a:p>
            <a:pPr algn="ctr"/>
            <a:r>
              <a:rPr lang="ru-RU" sz="2000" dirty="0">
                <a:solidFill>
                  <a:srgbClr val="0000CC"/>
                </a:solidFill>
                <a:latin typeface="Arial" charset="0"/>
              </a:rPr>
              <a:t> справочник для </a:t>
            </a:r>
          </a:p>
          <a:p>
            <a:pPr algn="ctr"/>
            <a:r>
              <a:rPr lang="ru-RU" sz="2000" dirty="0">
                <a:solidFill>
                  <a:srgbClr val="0000CC"/>
                </a:solidFill>
                <a:latin typeface="Arial" charset="0"/>
              </a:rPr>
              <a:t>коллекционеров</a:t>
            </a:r>
          </a:p>
          <a:p>
            <a:pPr algn="ctr"/>
            <a:endParaRPr lang="ru-RU" sz="16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_s1033"/>
          <p:cNvSpPr>
            <a:spLocks noChangeArrowheads="1"/>
          </p:cNvSpPr>
          <p:nvPr/>
        </p:nvSpPr>
        <p:spPr bwMode="auto">
          <a:xfrm>
            <a:off x="6566613" y="3461001"/>
            <a:ext cx="2057400" cy="1011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2000" dirty="0">
              <a:latin typeface="Arial" charset="0"/>
            </a:endParaRPr>
          </a:p>
          <a:p>
            <a:pPr algn="ctr"/>
            <a:r>
              <a:rPr lang="ru-RU" sz="2000" dirty="0">
                <a:solidFill>
                  <a:srgbClr val="0000CC"/>
                </a:solidFill>
                <a:latin typeface="Arial" charset="0"/>
              </a:rPr>
              <a:t>Художественная </a:t>
            </a:r>
          </a:p>
          <a:p>
            <a:pPr algn="ctr"/>
            <a:r>
              <a:rPr lang="ru-RU" sz="2000" dirty="0">
                <a:solidFill>
                  <a:srgbClr val="0000CC"/>
                </a:solidFill>
                <a:latin typeface="Arial" charset="0"/>
              </a:rPr>
              <a:t>литература</a:t>
            </a:r>
          </a:p>
          <a:p>
            <a:pPr algn="ctr"/>
            <a:endParaRPr lang="ru-RU" sz="1600" dirty="0">
              <a:latin typeface="Arial" charset="0"/>
            </a:endParaRPr>
          </a:p>
        </p:txBody>
      </p:sp>
      <p:sp>
        <p:nvSpPr>
          <p:cNvPr id="8" name="_s1028"/>
          <p:cNvSpPr>
            <a:spLocks noChangeShapeType="1"/>
          </p:cNvSpPr>
          <p:nvPr/>
        </p:nvSpPr>
        <p:spPr bwMode="auto">
          <a:xfrm flipH="1">
            <a:off x="2110237" y="2156076"/>
            <a:ext cx="792552" cy="1304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_s1034"/>
          <p:cNvSpPr>
            <a:spLocks noChangeShapeType="1"/>
          </p:cNvSpPr>
          <p:nvPr/>
        </p:nvSpPr>
        <p:spPr bwMode="auto">
          <a:xfrm flipV="1">
            <a:off x="3087178" y="2298283"/>
            <a:ext cx="727854" cy="20891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_s1030"/>
          <p:cNvSpPr>
            <a:spLocks noChangeShapeType="1"/>
          </p:cNvSpPr>
          <p:nvPr/>
        </p:nvSpPr>
        <p:spPr bwMode="auto">
          <a:xfrm>
            <a:off x="5151048" y="2245895"/>
            <a:ext cx="792552" cy="21415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_s1032"/>
          <p:cNvSpPr>
            <a:spLocks noChangeShapeType="1"/>
          </p:cNvSpPr>
          <p:nvPr/>
        </p:nvSpPr>
        <p:spPr bwMode="auto">
          <a:xfrm>
            <a:off x="5827144" y="2156076"/>
            <a:ext cx="1158096" cy="13589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579" y="213895"/>
            <a:ext cx="814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Образовательные области</a:t>
            </a:r>
            <a:endParaRPr lang="ru-RU" sz="3600" b="1" i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_s2066"/>
          <p:cNvSpPr>
            <a:spLocks noChangeArrowheads="1"/>
          </p:cNvSpPr>
          <p:nvPr/>
        </p:nvSpPr>
        <p:spPr bwMode="auto">
          <a:xfrm>
            <a:off x="3120683" y="2625356"/>
            <a:ext cx="2975659" cy="22051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CAD40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500" dirty="0">
                <a:solidFill>
                  <a:srgbClr val="000099"/>
                </a:solidFill>
                <a:latin typeface="Arial" charset="0"/>
              </a:rPr>
              <a:t>Интеграция</a:t>
            </a:r>
          </a:p>
          <a:p>
            <a:pPr algn="ctr"/>
            <a:r>
              <a:rPr lang="ru-RU" sz="2500" dirty="0">
                <a:solidFill>
                  <a:srgbClr val="000099"/>
                </a:solidFill>
                <a:latin typeface="Arial" charset="0"/>
              </a:rPr>
              <a:t>образовательных </a:t>
            </a:r>
          </a:p>
          <a:p>
            <a:pPr algn="ctr"/>
            <a:r>
              <a:rPr lang="ru-RU" sz="2500" dirty="0">
                <a:solidFill>
                  <a:srgbClr val="000099"/>
                </a:solidFill>
                <a:latin typeface="Arial" charset="0"/>
              </a:rPr>
              <a:t>областей на этапе</a:t>
            </a:r>
          </a:p>
          <a:p>
            <a:pPr algn="ctr"/>
            <a:r>
              <a:rPr lang="ru-RU" sz="2500" dirty="0">
                <a:solidFill>
                  <a:srgbClr val="000099"/>
                </a:solidFill>
                <a:latin typeface="Arial" charset="0"/>
              </a:rPr>
              <a:t>исследовательской</a:t>
            </a:r>
          </a:p>
          <a:p>
            <a:pPr algn="ctr"/>
            <a:r>
              <a:rPr lang="ru-RU" sz="2500" dirty="0">
                <a:solidFill>
                  <a:srgbClr val="000099"/>
                </a:solidFill>
                <a:latin typeface="Arial" charset="0"/>
              </a:rPr>
              <a:t> деятельности</a:t>
            </a:r>
          </a:p>
        </p:txBody>
      </p:sp>
      <p:sp>
        <p:nvSpPr>
          <p:cNvPr id="4" name="_s2065"/>
          <p:cNvSpPr>
            <a:spLocks noChangeArrowheads="1"/>
          </p:cNvSpPr>
          <p:nvPr/>
        </p:nvSpPr>
        <p:spPr bwMode="auto">
          <a:xfrm>
            <a:off x="3464028" y="836613"/>
            <a:ext cx="2274662" cy="1414905"/>
          </a:xfrm>
          <a:prstGeom prst="ellipse">
            <a:avLst/>
          </a:prstGeom>
          <a:solidFill>
            <a:srgbClr val="FF8C01"/>
          </a:solidFill>
          <a:ln w="28575">
            <a:solidFill>
              <a:srgbClr val="D876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500" dirty="0">
                <a:solidFill>
                  <a:srgbClr val="000099"/>
                </a:solidFill>
                <a:latin typeface="Arial" charset="0"/>
              </a:rPr>
              <a:t>«социализация»</a:t>
            </a:r>
          </a:p>
        </p:txBody>
      </p:sp>
      <p:sp>
        <p:nvSpPr>
          <p:cNvPr id="5" name="_s2053"/>
          <p:cNvSpPr>
            <a:spLocks noChangeArrowheads="1"/>
          </p:cNvSpPr>
          <p:nvPr/>
        </p:nvSpPr>
        <p:spPr bwMode="auto">
          <a:xfrm>
            <a:off x="1032000" y="1631610"/>
            <a:ext cx="2138755" cy="1414905"/>
          </a:xfrm>
          <a:prstGeom prst="ellipse">
            <a:avLst/>
          </a:prstGeom>
          <a:solidFill>
            <a:srgbClr val="1A0FFF"/>
          </a:solidFill>
          <a:ln w="28575">
            <a:solidFill>
              <a:srgbClr val="0A00CE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sz="2500" dirty="0">
              <a:solidFill>
                <a:srgbClr val="FF66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500" dirty="0">
                <a:solidFill>
                  <a:srgbClr val="FF6600"/>
                </a:solidFill>
                <a:latin typeface="Arial" charset="0"/>
              </a:rPr>
              <a:t>«познание»</a:t>
            </a:r>
          </a:p>
          <a:p>
            <a:pPr algn="ctr"/>
            <a:endParaRPr lang="ru-RU" sz="25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6" name="_s2055"/>
          <p:cNvSpPr>
            <a:spLocks noChangeArrowheads="1"/>
          </p:cNvSpPr>
          <p:nvPr/>
        </p:nvSpPr>
        <p:spPr bwMode="auto">
          <a:xfrm>
            <a:off x="409686" y="3444013"/>
            <a:ext cx="2310427" cy="1414905"/>
          </a:xfrm>
          <a:prstGeom prst="ellipse">
            <a:avLst/>
          </a:prstGeom>
          <a:solidFill>
            <a:srgbClr val="9966FF"/>
          </a:solidFill>
          <a:ln w="28575">
            <a:solidFill>
              <a:srgbClr val="5F0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500" dirty="0">
                <a:solidFill>
                  <a:srgbClr val="000099"/>
                </a:solidFill>
                <a:latin typeface="Arial" charset="0"/>
              </a:rPr>
              <a:t>«коммуникация»</a:t>
            </a:r>
          </a:p>
        </p:txBody>
      </p:sp>
      <p:sp>
        <p:nvSpPr>
          <p:cNvPr id="7" name="_s2057"/>
          <p:cNvSpPr>
            <a:spLocks noChangeArrowheads="1"/>
          </p:cNvSpPr>
          <p:nvPr/>
        </p:nvSpPr>
        <p:spPr bwMode="auto">
          <a:xfrm>
            <a:off x="2147872" y="4887310"/>
            <a:ext cx="2138755" cy="141490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CA00CA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ru-RU" sz="2500" dirty="0">
                <a:solidFill>
                  <a:srgbClr val="000099"/>
                </a:solidFill>
                <a:latin typeface="Arial" charset="0"/>
              </a:rPr>
              <a:t>«чтение худ.</a:t>
            </a:r>
          </a:p>
          <a:p>
            <a:pPr algn="ctr">
              <a:spcBef>
                <a:spcPct val="20000"/>
              </a:spcBef>
            </a:pPr>
            <a:r>
              <a:rPr lang="ru-RU" sz="2500" dirty="0">
                <a:solidFill>
                  <a:srgbClr val="000099"/>
                </a:solidFill>
                <a:latin typeface="Arial" charset="0"/>
              </a:rPr>
              <a:t> литературы»</a:t>
            </a:r>
          </a:p>
          <a:p>
            <a:pPr algn="ctr"/>
            <a:endParaRPr lang="ru-RU" sz="2500" dirty="0">
              <a:latin typeface="Arial" charset="0"/>
            </a:endParaRPr>
          </a:p>
        </p:txBody>
      </p:sp>
      <p:sp>
        <p:nvSpPr>
          <p:cNvPr id="8" name="_s2059"/>
          <p:cNvSpPr>
            <a:spLocks noChangeArrowheads="1"/>
          </p:cNvSpPr>
          <p:nvPr/>
        </p:nvSpPr>
        <p:spPr bwMode="auto">
          <a:xfrm>
            <a:off x="4937552" y="4887310"/>
            <a:ext cx="2138755" cy="141490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BE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3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sz="2500" dirty="0">
                <a:solidFill>
                  <a:srgbClr val="000099"/>
                </a:solidFill>
                <a:latin typeface="Arial" charset="0"/>
              </a:rPr>
              <a:t>«художеств.</a:t>
            </a:r>
          </a:p>
          <a:p>
            <a:pPr algn="ctr"/>
            <a:r>
              <a:rPr lang="ru-RU" sz="2500" dirty="0">
                <a:solidFill>
                  <a:srgbClr val="000099"/>
                </a:solidFill>
                <a:latin typeface="Arial" charset="0"/>
              </a:rPr>
              <a:t> творчество»</a:t>
            </a:r>
          </a:p>
        </p:txBody>
      </p:sp>
      <p:sp>
        <p:nvSpPr>
          <p:cNvPr id="9" name="_s2061"/>
          <p:cNvSpPr>
            <a:spLocks noChangeArrowheads="1"/>
          </p:cNvSpPr>
          <p:nvPr/>
        </p:nvSpPr>
        <p:spPr bwMode="auto">
          <a:xfrm>
            <a:off x="6675737" y="3444013"/>
            <a:ext cx="2138755" cy="1414905"/>
          </a:xfrm>
          <a:prstGeom prst="ellipse">
            <a:avLst/>
          </a:prstGeom>
          <a:solidFill>
            <a:srgbClr val="01BD0A"/>
          </a:solidFill>
          <a:ln w="28575">
            <a:solidFill>
              <a:srgbClr val="019308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500" dirty="0">
                <a:solidFill>
                  <a:srgbClr val="000099"/>
                </a:solidFill>
                <a:latin typeface="Arial" charset="0"/>
              </a:rPr>
              <a:t>«труд»</a:t>
            </a:r>
          </a:p>
        </p:txBody>
      </p:sp>
      <p:sp>
        <p:nvSpPr>
          <p:cNvPr id="10" name="_s2063"/>
          <p:cNvSpPr>
            <a:spLocks noChangeArrowheads="1"/>
          </p:cNvSpPr>
          <p:nvPr/>
        </p:nvSpPr>
        <p:spPr bwMode="auto">
          <a:xfrm>
            <a:off x="6053424" y="1645806"/>
            <a:ext cx="2138755" cy="1414905"/>
          </a:xfrm>
          <a:prstGeom prst="ellipse">
            <a:avLst/>
          </a:prstGeom>
          <a:solidFill>
            <a:srgbClr val="0399FF"/>
          </a:solidFill>
          <a:ln w="28575">
            <a:solidFill>
              <a:srgbClr val="4B595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500" dirty="0">
                <a:solidFill>
                  <a:srgbClr val="000099"/>
                </a:solidFill>
                <a:latin typeface="Arial" charset="0"/>
              </a:rPr>
              <a:t>«здоровье»</a:t>
            </a:r>
          </a:p>
        </p:txBody>
      </p:sp>
      <p:sp>
        <p:nvSpPr>
          <p:cNvPr id="11" name="_s2064"/>
          <p:cNvSpPr>
            <a:spLocks noChangeShapeType="1"/>
          </p:cNvSpPr>
          <p:nvPr/>
        </p:nvSpPr>
        <p:spPr bwMode="auto">
          <a:xfrm flipV="1">
            <a:off x="4591552" y="2251518"/>
            <a:ext cx="0" cy="5291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_s2052"/>
          <p:cNvSpPr>
            <a:spLocks noChangeShapeType="1"/>
          </p:cNvSpPr>
          <p:nvPr/>
        </p:nvSpPr>
        <p:spPr bwMode="auto">
          <a:xfrm flipH="1" flipV="1">
            <a:off x="2927550" y="2790980"/>
            <a:ext cx="536477" cy="26973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_s2054"/>
          <p:cNvSpPr>
            <a:spLocks noChangeShapeType="1"/>
          </p:cNvSpPr>
          <p:nvPr/>
        </p:nvSpPr>
        <p:spPr bwMode="auto">
          <a:xfrm flipH="1">
            <a:off x="2795219" y="4068931"/>
            <a:ext cx="37553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_s2056"/>
          <p:cNvSpPr>
            <a:spLocks noChangeShapeType="1"/>
          </p:cNvSpPr>
          <p:nvPr/>
        </p:nvSpPr>
        <p:spPr bwMode="auto">
          <a:xfrm flipH="1">
            <a:off x="3678619" y="4665579"/>
            <a:ext cx="224960" cy="2927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_s2058"/>
          <p:cNvSpPr>
            <a:spLocks noChangeShapeType="1"/>
          </p:cNvSpPr>
          <p:nvPr/>
        </p:nvSpPr>
        <p:spPr bwMode="auto">
          <a:xfrm>
            <a:off x="5347367" y="4665579"/>
            <a:ext cx="198191" cy="2927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_s2060"/>
          <p:cNvSpPr>
            <a:spLocks noChangeShapeType="1"/>
          </p:cNvSpPr>
          <p:nvPr/>
        </p:nvSpPr>
        <p:spPr bwMode="auto">
          <a:xfrm>
            <a:off x="6053423" y="3832047"/>
            <a:ext cx="650925" cy="16089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_s2062"/>
          <p:cNvSpPr>
            <a:spLocks noChangeShapeType="1"/>
          </p:cNvSpPr>
          <p:nvPr/>
        </p:nvSpPr>
        <p:spPr bwMode="auto">
          <a:xfrm flipV="1">
            <a:off x="5738690" y="2790980"/>
            <a:ext cx="550784" cy="26973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090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ru-RU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Times New Roman"/>
                <a:ea typeface="+mj-ea"/>
                <a:cs typeface="Times New Roman"/>
              </a:rPr>
              <a:t>Формы работы с детьми</a:t>
            </a:r>
            <a:endParaRPr kumimoji="0" lang="ru-RU" dirty="0">
              <a:solidFill>
                <a:srgbClr val="800000"/>
              </a:solidFill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28674" name="Объект 4"/>
          <p:cNvGrpSpPr>
            <a:grpSpLocks noGrp="1"/>
          </p:cNvGrpSpPr>
          <p:nvPr/>
        </p:nvGrpSpPr>
        <p:grpSpPr bwMode="auto">
          <a:xfrm>
            <a:off x="250825" y="981075"/>
            <a:ext cx="8726488" cy="5543550"/>
            <a:chOff x="1429" y="703"/>
            <a:chExt cx="2860" cy="2858"/>
          </a:xfrm>
        </p:grpSpPr>
        <p:sp>
          <p:nvSpPr>
            <p:cNvPr id="28675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429" y="703"/>
              <a:ext cx="2860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6" name="_s3076"/>
            <p:cNvSpPr>
              <a:spLocks noChangeShapeType="1"/>
            </p:cNvSpPr>
            <p:nvPr/>
          </p:nvSpPr>
          <p:spPr bwMode="auto">
            <a:xfrm flipH="1" flipV="1">
              <a:off x="2285" y="1771"/>
              <a:ext cx="296" cy="1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8677" name="_s3077"/>
            <p:cNvSpPr>
              <a:spLocks noChangeArrowheads="1"/>
            </p:cNvSpPr>
            <p:nvPr/>
          </p:nvSpPr>
          <p:spPr bwMode="auto">
            <a:xfrm>
              <a:off x="1485" y="1922"/>
              <a:ext cx="969" cy="246"/>
            </a:xfrm>
            <a:prstGeom prst="ellipse">
              <a:avLst/>
            </a:prstGeom>
            <a:solidFill>
              <a:srgbClr val="9966FF"/>
            </a:solidFill>
            <a:ln w="28575">
              <a:solidFill>
                <a:srgbClr val="5F0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100">
                  <a:solidFill>
                    <a:srgbClr val="000099"/>
                  </a:solidFill>
                  <a:latin typeface="Arial" charset="0"/>
                </a:rPr>
                <a:t>Факты из истории</a:t>
              </a:r>
            </a:p>
            <a:p>
              <a:pPr algn="ctr"/>
              <a:r>
                <a:rPr lang="ru-RU" sz="2100">
                  <a:solidFill>
                    <a:srgbClr val="000099"/>
                  </a:solidFill>
                  <a:latin typeface="Arial" charset="0"/>
                </a:rPr>
                <a:t>пуговицы</a:t>
              </a:r>
            </a:p>
          </p:txBody>
        </p:sp>
        <p:sp>
          <p:nvSpPr>
            <p:cNvPr id="28678" name="_s3078"/>
            <p:cNvSpPr>
              <a:spLocks noChangeShapeType="1"/>
            </p:cNvSpPr>
            <p:nvPr/>
          </p:nvSpPr>
          <p:spPr bwMode="auto">
            <a:xfrm flipH="1">
              <a:off x="2270" y="2301"/>
              <a:ext cx="296" cy="1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8679" name="_s3079"/>
            <p:cNvSpPr>
              <a:spLocks noChangeArrowheads="1"/>
            </p:cNvSpPr>
            <p:nvPr/>
          </p:nvSpPr>
          <p:spPr bwMode="auto">
            <a:xfrm>
              <a:off x="1485" y="3302"/>
              <a:ext cx="1070" cy="259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A00CA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2100">
                <a:solidFill>
                  <a:srgbClr val="000099"/>
                </a:solidFill>
                <a:latin typeface="Arial" charset="0"/>
              </a:endParaRPr>
            </a:p>
            <a:p>
              <a:pPr algn="ctr"/>
              <a:r>
                <a:rPr lang="ru-RU" sz="2100">
                  <a:solidFill>
                    <a:srgbClr val="000099"/>
                  </a:solidFill>
                  <a:latin typeface="Arial" charset="0"/>
                </a:rPr>
                <a:t>Создание коллекции</a:t>
              </a:r>
            </a:p>
            <a:p>
              <a:pPr algn="ctr"/>
              <a:endParaRPr lang="ru-RU" sz="210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28680" name="_s3080"/>
            <p:cNvSpPr>
              <a:spLocks noChangeShapeType="1"/>
            </p:cNvSpPr>
            <p:nvPr/>
          </p:nvSpPr>
          <p:spPr bwMode="auto">
            <a:xfrm>
              <a:off x="2859" y="2469"/>
              <a:ext cx="0" cy="3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8681" name="_s3081"/>
            <p:cNvSpPr>
              <a:spLocks noChangeArrowheads="1"/>
            </p:cNvSpPr>
            <p:nvPr/>
          </p:nvSpPr>
          <p:spPr bwMode="auto">
            <a:xfrm>
              <a:off x="2544" y="2792"/>
              <a:ext cx="631" cy="69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100">
                  <a:solidFill>
                    <a:srgbClr val="000099"/>
                  </a:solidFill>
                  <a:latin typeface="Arial" charset="0"/>
                </a:rPr>
                <a:t>Дидактические</a:t>
              </a:r>
            </a:p>
            <a:p>
              <a:pPr algn="ctr"/>
              <a:r>
                <a:rPr lang="ru-RU" sz="2100">
                  <a:solidFill>
                    <a:srgbClr val="000099"/>
                  </a:solidFill>
                  <a:latin typeface="Arial" charset="0"/>
                </a:rPr>
                <a:t> игры</a:t>
              </a:r>
            </a:p>
          </p:txBody>
        </p:sp>
        <p:sp>
          <p:nvSpPr>
            <p:cNvPr id="28682" name="_s3082"/>
            <p:cNvSpPr>
              <a:spLocks noChangeShapeType="1"/>
            </p:cNvSpPr>
            <p:nvPr/>
          </p:nvSpPr>
          <p:spPr bwMode="auto">
            <a:xfrm>
              <a:off x="3151" y="2300"/>
              <a:ext cx="296" cy="1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8683" name="_s3083"/>
            <p:cNvSpPr>
              <a:spLocks noChangeArrowheads="1"/>
            </p:cNvSpPr>
            <p:nvPr/>
          </p:nvSpPr>
          <p:spPr bwMode="auto">
            <a:xfrm>
              <a:off x="3242" y="3302"/>
              <a:ext cx="991" cy="259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100">
                  <a:solidFill>
                    <a:srgbClr val="000099"/>
                  </a:solidFill>
                  <a:latin typeface="Arial" charset="0"/>
                </a:rPr>
                <a:t>Способы пришивания</a:t>
              </a:r>
            </a:p>
          </p:txBody>
        </p:sp>
        <p:sp>
          <p:nvSpPr>
            <p:cNvPr id="28684" name="_s3084"/>
            <p:cNvSpPr>
              <a:spLocks noChangeShapeType="1"/>
            </p:cNvSpPr>
            <p:nvPr/>
          </p:nvSpPr>
          <p:spPr bwMode="auto">
            <a:xfrm flipV="1">
              <a:off x="3151" y="1791"/>
              <a:ext cx="295" cy="1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8685" name="_s3085"/>
            <p:cNvSpPr>
              <a:spLocks noChangeArrowheads="1"/>
            </p:cNvSpPr>
            <p:nvPr/>
          </p:nvSpPr>
          <p:spPr bwMode="auto">
            <a:xfrm>
              <a:off x="3287" y="1892"/>
              <a:ext cx="946" cy="270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100">
                  <a:solidFill>
                    <a:srgbClr val="000099"/>
                  </a:solidFill>
                  <a:latin typeface="Arial" charset="0"/>
                </a:rPr>
                <a:t>Интернет-музей </a:t>
              </a:r>
            </a:p>
          </p:txBody>
        </p:sp>
        <p:sp>
          <p:nvSpPr>
            <p:cNvPr id="28686" name="_s3086"/>
            <p:cNvSpPr>
              <a:spLocks noChangeShapeType="1"/>
            </p:cNvSpPr>
            <p:nvPr/>
          </p:nvSpPr>
          <p:spPr bwMode="auto">
            <a:xfrm flipV="1">
              <a:off x="2837" y="1412"/>
              <a:ext cx="1" cy="3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8687" name="_s3087"/>
            <p:cNvSpPr>
              <a:spLocks noChangeArrowheads="1"/>
            </p:cNvSpPr>
            <p:nvPr/>
          </p:nvSpPr>
          <p:spPr bwMode="auto">
            <a:xfrm>
              <a:off x="2476" y="782"/>
              <a:ext cx="679" cy="679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100">
                  <a:solidFill>
                    <a:srgbClr val="000099"/>
                  </a:solidFill>
                  <a:latin typeface="Arial" charset="0"/>
                </a:rPr>
                <a:t>Пословицы и </a:t>
              </a:r>
            </a:p>
            <a:p>
              <a:pPr algn="ctr"/>
              <a:r>
                <a:rPr lang="ru-RU" sz="2100">
                  <a:solidFill>
                    <a:srgbClr val="000099"/>
                  </a:solidFill>
                  <a:latin typeface="Arial" charset="0"/>
                </a:rPr>
                <a:t>поговорки</a:t>
              </a:r>
            </a:p>
          </p:txBody>
        </p:sp>
        <p:sp>
          <p:nvSpPr>
            <p:cNvPr id="28688" name="_s3088"/>
            <p:cNvSpPr>
              <a:spLocks noChangeArrowheads="1"/>
            </p:cNvSpPr>
            <p:nvPr/>
          </p:nvSpPr>
          <p:spPr bwMode="auto">
            <a:xfrm>
              <a:off x="2454" y="1862"/>
              <a:ext cx="833" cy="600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100">
                  <a:solidFill>
                    <a:srgbClr val="000099"/>
                  </a:solidFill>
                  <a:latin typeface="Arial" charset="0"/>
                </a:rPr>
                <a:t>Исследовательская </a:t>
              </a:r>
            </a:p>
            <a:p>
              <a:pPr algn="ctr"/>
              <a:r>
                <a:rPr lang="ru-RU" sz="2100">
                  <a:solidFill>
                    <a:srgbClr val="000099"/>
                  </a:solidFill>
                  <a:latin typeface="Arial" charset="0"/>
                </a:rPr>
                <a:t>деятельность</a:t>
              </a:r>
            </a:p>
          </p:txBody>
        </p:sp>
        <p:pic>
          <p:nvPicPr>
            <p:cNvPr id="28689" name="Picture 39" descr="солд мундир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782"/>
              <a:ext cx="887" cy="1111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0" name="Picture 40" descr="1713203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782"/>
              <a:ext cx="955" cy="1087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1" name="Picture 41" descr="Как пришить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82"/>
              <a:ext cx="969" cy="1000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2" name="Picture 42" descr="Фото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2282"/>
              <a:ext cx="991" cy="990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93" name="Line 43"/>
            <p:cNvSpPr>
              <a:spLocks noChangeShapeType="1"/>
            </p:cNvSpPr>
            <p:nvPr/>
          </p:nvSpPr>
          <p:spPr bwMode="auto">
            <a:xfrm flipV="1">
              <a:off x="2837" y="1532"/>
              <a:ext cx="1" cy="3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886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Times New Roman"/>
                <a:ea typeface="+mj-ea"/>
                <a:cs typeface="Times New Roman"/>
              </a:rPr>
              <a:t>Формы работы с родителями.</a:t>
            </a:r>
            <a:endParaRPr lang="ru-RU" sz="4000" dirty="0">
              <a:solidFill>
                <a:srgbClr val="800000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55978" y="1412875"/>
            <a:ext cx="8229600" cy="471805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endParaRPr kumimoji="0" lang="ru-RU" sz="1000" dirty="0">
              <a:solidFill>
                <a:srgbClr val="0033CC"/>
              </a:solidFill>
              <a:latin typeface="Arial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kumimoji="0"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Привлечение родителей к пополнению группового мини-музея новыми экспонатами;</a:t>
            </a:r>
          </a:p>
          <a:p>
            <a:pPr marL="0" indent="0">
              <a:buFont typeface="Wingdings" charset="0"/>
              <a:buNone/>
              <a:defRPr/>
            </a:pPr>
            <a:endParaRPr kumimoji="0" lang="ru-RU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Wingdings" charset="0"/>
              <a:buNone/>
              <a:defRPr/>
            </a:pPr>
            <a:r>
              <a:rPr kumimoji="0"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Оформление наглядной информации:</a:t>
            </a:r>
          </a:p>
          <a:p>
            <a:pPr marL="0" indent="0">
              <a:buFont typeface="Wingdings" charset="0"/>
              <a:buChar char="v"/>
              <a:defRPr/>
            </a:pPr>
            <a:r>
              <a:rPr kumimoji="0"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Консультация: «Роль семьи в развитии познавательной активности ребенка»;</a:t>
            </a:r>
          </a:p>
          <a:p>
            <a:pPr marL="0" indent="0">
              <a:buFont typeface="Wingdings" charset="0"/>
              <a:buChar char="v"/>
              <a:defRPr/>
            </a:pPr>
            <a:r>
              <a:rPr kumimoji="0"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Памятка: «Как поддержать интерес детей к познавательной деятельности»;</a:t>
            </a:r>
          </a:p>
          <a:p>
            <a:pPr marL="0" indent="0">
              <a:buFont typeface="Wingdings" charset="0"/>
              <a:buChar char="v"/>
              <a:defRPr/>
            </a:pPr>
            <a:r>
              <a:rPr kumimoji="0"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Рекомендации: «Поиграйте с детьми дома».</a:t>
            </a:r>
          </a:p>
        </p:txBody>
      </p:sp>
    </p:spTree>
    <p:extLst>
      <p:ext uri="{BB962C8B-B14F-4D97-AF65-F5344CB8AC3E}">
        <p14:creationId xmlns:p14="http://schemas.microsoft.com/office/powerpoint/2010/main" val="16936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  <a:defRPr/>
            </a:pPr>
            <a:r>
              <a:rPr lang="ru-RU" sz="2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Принципы построения развивающей среды познавательно -исследовательской деятельности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0" y="713537"/>
            <a:ext cx="3182471" cy="225611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1. Принцип дистанции, позиции при взаимодействии;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0" y="3282576"/>
            <a:ext cx="3182471" cy="225611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2. Принцип активности;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2970305" y="4410635"/>
            <a:ext cx="3182471" cy="225611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5. Принцип </a:t>
            </a:r>
            <a:r>
              <a:rPr lang="ru-RU" sz="1400" b="1" dirty="0" err="1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эмоциогенности</a:t>
            </a:r>
            <a:r>
              <a:rPr lang="ru-RU" sz="1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 среды, индивидуальной комфортности и эмоционального благополучия каждого ребенка и взрослого;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2970305" y="2523565"/>
            <a:ext cx="3182471" cy="225611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4. Принцип комплексирования и гибкого зонирования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662517" y="707886"/>
            <a:ext cx="3182471" cy="225611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3. Принцип стабильности-динамичности развивающей среды;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5844988" y="4410635"/>
            <a:ext cx="3182471" cy="225611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8.Принцип учета половых и возрастных различий детей.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5961529" y="2828365"/>
            <a:ext cx="3182471" cy="225611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7. Принцип открытости-закрытости;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5961529" y="572247"/>
            <a:ext cx="3182471" cy="225611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6. Принцип сочетания привычных и неординарных элементов в эстетической организации среды;</a:t>
            </a:r>
          </a:p>
        </p:txBody>
      </p:sp>
    </p:spTree>
    <p:extLst>
      <p:ext uri="{BB962C8B-B14F-4D97-AF65-F5344CB8AC3E}">
        <p14:creationId xmlns:p14="http://schemas.microsoft.com/office/powerpoint/2010/main" val="232905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79" y="0"/>
            <a:ext cx="87162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ru-RU" sz="28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Факторы, влияющие на проектирование развивающей среды в познавательно-исследовательской деятельности</a:t>
            </a:r>
            <a:endParaRPr lang="ru-RU" sz="2800" b="1" kern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11" y="1965158"/>
            <a:ext cx="8047789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ru-RU" sz="28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1. Антропометрические факторы;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ru-RU" sz="28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2. Психологические факторы;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ru-RU" sz="28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3. Психофизиологические факторы;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ru-RU" sz="28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4. Зрительные ощущения;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ru-RU" sz="28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5. Слуховые ощущения;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ru-RU" sz="28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6. Тактильные ощущения;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ru-RU" sz="28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7. Физиологические факторы.</a:t>
            </a:r>
          </a:p>
        </p:txBody>
      </p:sp>
    </p:spTree>
    <p:extLst>
      <p:ext uri="{BB962C8B-B14F-4D97-AF65-F5344CB8AC3E}">
        <p14:creationId xmlns:p14="http://schemas.microsoft.com/office/powerpoint/2010/main" val="316633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68" y="227263"/>
            <a:ext cx="836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defRPr/>
            </a:pPr>
            <a:r>
              <a:rPr lang="ru-RU" sz="32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Памятка воспитателям </a:t>
            </a:r>
          </a:p>
          <a:p>
            <a:pPr algn="ctr">
              <a:buClr>
                <a:srgbClr val="A50021"/>
              </a:buClr>
              <a:defRPr/>
            </a:pPr>
            <a:r>
              <a:rPr lang="ru-RU" sz="32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при оформлении развивающей среды познавательно -исследовательской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368" y="2513263"/>
            <a:ext cx="84755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50021"/>
              </a:buClr>
              <a:defRPr/>
            </a:pPr>
            <a:r>
              <a:rPr lang="ru-RU" sz="28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1. Избавляться от загромождения пространства монофункциональными и несочетаемыми друг с другом предметами;</a:t>
            </a:r>
          </a:p>
          <a:p>
            <a:pPr>
              <a:buClr>
                <a:srgbClr val="A50021"/>
              </a:buClr>
              <a:defRPr/>
            </a:pPr>
            <a:r>
              <a:rPr lang="ru-RU" sz="28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2. Создать для ребенка три предметных пространства, отвечающих масштабам действий его рук, роста и предметного мира взрослых;</a:t>
            </a:r>
          </a:p>
          <a:p>
            <a:pPr>
              <a:buClr>
                <a:srgbClr val="A50021"/>
              </a:buClr>
              <a:defRPr/>
            </a:pPr>
            <a:r>
              <a:rPr lang="ru-RU" sz="28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3. Исходить из эргономических требований к жизнедеятельности, антропометрических, физиологических и психологических особенностей обитания этой среды.  </a:t>
            </a:r>
          </a:p>
        </p:txBody>
      </p:sp>
    </p:spTree>
    <p:extLst>
      <p:ext uri="{BB962C8B-B14F-4D97-AF65-F5344CB8AC3E}">
        <p14:creationId xmlns:p14="http://schemas.microsoft.com/office/powerpoint/2010/main" val="291840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84" y="213895"/>
            <a:ext cx="816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ru-RU" sz="32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Перечень оборудования для познавательно-исследовательской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632" y="2005263"/>
            <a:ext cx="8315157" cy="397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52400" algn="l"/>
              </a:tabLst>
              <a:defRPr/>
            </a:pPr>
            <a:r>
              <a:rPr lang="ru-RU" sz="20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Игрушки-головоломки;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52400" algn="l"/>
              </a:tabLst>
              <a:defRPr/>
            </a:pPr>
            <a:r>
              <a:rPr lang="ru-RU" sz="20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Объемные головоломки;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52400" algn="l"/>
              </a:tabLst>
              <a:defRPr/>
            </a:pPr>
            <a:r>
              <a:rPr lang="ru-RU" sz="20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«Проблемный ящик»;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52400" algn="l"/>
              </a:tabLst>
              <a:defRPr/>
            </a:pPr>
            <a:r>
              <a:rPr lang="ru-RU" sz="20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Головоломки и лабиринты;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52400" algn="l"/>
              </a:tabLst>
              <a:defRPr/>
            </a:pPr>
            <a:r>
              <a:rPr lang="ru-RU" sz="20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Рамки-вкладыши;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52400" algn="l"/>
              </a:tabLst>
              <a:defRPr/>
            </a:pPr>
            <a:r>
              <a:rPr lang="ru-RU" sz="20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Набор объемных геометрических тел;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52400" algn="l"/>
              </a:tabLst>
              <a:defRPr/>
            </a:pPr>
            <a:r>
              <a:rPr lang="ru-RU" sz="20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Набор разноцветных палочек с оттенками;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52400" algn="l"/>
              </a:tabLst>
              <a:defRPr/>
            </a:pPr>
            <a:r>
              <a:rPr lang="ru-RU" sz="20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Набор кубиков с цветными гранями;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52400" algn="l"/>
              </a:tabLst>
              <a:defRPr/>
            </a:pPr>
            <a:r>
              <a:rPr lang="ru-RU" sz="20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Наборы для </a:t>
            </a:r>
            <a:r>
              <a:rPr lang="ru-RU" sz="2000" b="1" kern="0" dirty="0" err="1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сериации</a:t>
            </a:r>
            <a:r>
              <a:rPr lang="ru-RU" sz="20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 по величине – бруски, цилиндры и т.п.;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52400" algn="l"/>
              </a:tabLst>
              <a:defRPr/>
            </a:pPr>
            <a:r>
              <a:rPr lang="ru-RU" sz="20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Платформа с колышками и шнуром;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52400" algn="l"/>
              </a:tabLst>
              <a:defRPr/>
            </a:pPr>
            <a:r>
              <a:rPr lang="ru-RU" sz="2000" b="1" kern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Чудесный мешочек с набором объемных тел.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155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21" y="347579"/>
            <a:ext cx="78205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defRPr/>
            </a:pPr>
            <a:r>
              <a:rPr lang="ru-RU" sz="28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Рекомендации воспитателям </a:t>
            </a:r>
          </a:p>
          <a:p>
            <a:pPr algn="ctr">
              <a:buClr>
                <a:srgbClr val="A50021"/>
              </a:buClr>
              <a:defRPr/>
            </a:pPr>
            <a:r>
              <a:rPr lang="ru-RU" sz="28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по обогащению  развивающей среды в познавательно -исследовательской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526" y="2473158"/>
            <a:ext cx="832852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50021"/>
              </a:buClr>
              <a:buFont typeface="Wingdings" pitchFamily="2" charset="2"/>
              <a:buChar char="v"/>
              <a:defRPr/>
            </a:pPr>
            <a:r>
              <a:rPr lang="ru-RU" sz="2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Организация центра «Мы познаем мир»;</a:t>
            </a:r>
          </a:p>
          <a:p>
            <a:pPr marL="342900" indent="-342900">
              <a:buClr>
                <a:srgbClr val="A50021"/>
              </a:buClr>
              <a:buFont typeface="Wingdings" pitchFamily="2" charset="2"/>
              <a:buChar char="v"/>
              <a:defRPr/>
            </a:pPr>
            <a:r>
              <a:rPr lang="ru-RU" sz="2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Организация мини-музеев: «Сказок», «Кукол», «Магнитов»;</a:t>
            </a:r>
          </a:p>
          <a:p>
            <a:pPr marL="342900" indent="-342900">
              <a:buClr>
                <a:srgbClr val="A50021"/>
              </a:buClr>
              <a:buFont typeface="Wingdings" pitchFamily="2" charset="2"/>
              <a:buChar char="v"/>
              <a:defRPr/>
            </a:pPr>
            <a:r>
              <a:rPr lang="ru-RU" sz="2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Коллекция часов, монет, фантиков, открыток, значков;</a:t>
            </a:r>
          </a:p>
          <a:p>
            <a:pPr marL="342900" indent="-342900">
              <a:buClr>
                <a:srgbClr val="A50021"/>
              </a:buClr>
              <a:buFont typeface="Wingdings" pitchFamily="2" charset="2"/>
              <a:buChar char="v"/>
              <a:defRPr/>
            </a:pPr>
            <a:r>
              <a:rPr lang="ru-RU" sz="2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Познавательные игротеки: экспериментальное исследование, дидактические игры;</a:t>
            </a:r>
          </a:p>
          <a:p>
            <a:pPr marL="342900" indent="-342900">
              <a:buClr>
                <a:srgbClr val="A50021"/>
              </a:buClr>
              <a:buFont typeface="Wingdings" pitchFamily="2" charset="2"/>
              <a:buChar char="v"/>
              <a:defRPr/>
            </a:pPr>
            <a:r>
              <a:rPr lang="ru-RU" sz="2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«Уголок знаний»: коллекции альбомов, фото, тематические подборки, журналы опытов;</a:t>
            </a:r>
          </a:p>
          <a:p>
            <a:pPr marL="342900" indent="-342900">
              <a:buClr>
                <a:srgbClr val="A50021"/>
              </a:buClr>
              <a:buFont typeface="Wingdings" pitchFamily="2" charset="2"/>
              <a:buChar char="v"/>
              <a:defRPr/>
            </a:pPr>
            <a:r>
              <a:rPr lang="ru-RU" sz="2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Мини-лаборатория»: микроскоп, центр воды и песка;</a:t>
            </a:r>
          </a:p>
          <a:p>
            <a:pPr marL="342900" indent="-342900">
              <a:buClr>
                <a:srgbClr val="A50021"/>
              </a:buClr>
              <a:buFont typeface="Wingdings" pitchFamily="2" charset="2"/>
              <a:buChar char="v"/>
              <a:defRPr/>
            </a:pPr>
            <a:r>
              <a:rPr lang="ru-RU" sz="2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Речевая игротека»: картотека пословиц, поговорок</a:t>
            </a:r>
          </a:p>
          <a:p>
            <a:pPr>
              <a:buClr>
                <a:srgbClr val="A50021"/>
              </a:buClr>
              <a:defRPr/>
            </a:pPr>
            <a:r>
              <a:rPr lang="ru-RU" sz="2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2E2224"/>
                </a:solidFill>
                <a:latin typeface="Times New Roman"/>
                <a:cs typeface="Times New Roman"/>
              </a:rPr>
              <a:t>   по тематике мини-музеев.</a:t>
            </a:r>
          </a:p>
        </p:txBody>
      </p:sp>
    </p:spTree>
    <p:extLst>
      <p:ext uri="{BB962C8B-B14F-4D97-AF65-F5344CB8AC3E}">
        <p14:creationId xmlns:p14="http://schemas.microsoft.com/office/powerpoint/2010/main" val="280411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222" y="111910"/>
            <a:ext cx="91440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ru-RU" sz="36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Проектирование Мини - музеев</a:t>
            </a:r>
          </a:p>
          <a:p>
            <a:pPr>
              <a:defRPr/>
            </a:pPr>
            <a:endParaRPr lang="ru-RU" sz="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0000"/>
              </a:solidFill>
              <a:latin typeface="Bookman Old Style" pitchFamily="18" charset="0"/>
            </a:endParaRPr>
          </a:p>
          <a:p>
            <a:pPr algn="just">
              <a:defRPr/>
            </a:pPr>
            <a:r>
              <a:rPr lang="ru-RU" sz="28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Примером педагогического проектирования и уникальным средством обеспечения сотрудничества и способом реализации личностно-ориентированного подхода к образованию является организация мини-музеев.</a:t>
            </a:r>
          </a:p>
          <a:p>
            <a:pPr algn="just">
              <a:defRPr/>
            </a:pPr>
            <a:r>
              <a:rPr lang="ru-RU" sz="28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Это прежде всего создание развивающей среды в группе как средства активизации познавательных интересов, воспитания положительных черт личности, общей культуры и исследовательской деятельности </a:t>
            </a:r>
            <a:r>
              <a:rPr lang="ru-RU" sz="2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latin typeface="Times New Roman"/>
                <a:cs typeface="Times New Roman"/>
              </a:rPr>
              <a:t>дошкольников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348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588" y="0"/>
            <a:ext cx="8994588" cy="6709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Создание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мини-музеев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детском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саду</a:t>
            </a:r>
            <a:r>
              <a:rPr lang="en-US" dirty="0">
                <a:latin typeface="Times New Roman"/>
                <a:cs typeface="Times New Roman"/>
              </a:rPr>
              <a:t>  </a:t>
            </a:r>
            <a:r>
              <a:rPr lang="en-US" dirty="0" err="1">
                <a:latin typeface="Times New Roman"/>
                <a:cs typeface="Times New Roman"/>
              </a:rPr>
              <a:t>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сегодняшний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день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очень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актуально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Это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связано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во-первых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с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тем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что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мы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живем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регионе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удаленном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культурных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центров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где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размещено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большее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количество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музеев</a:t>
            </a:r>
            <a:r>
              <a:rPr lang="en-US" dirty="0">
                <a:latin typeface="Times New Roman"/>
                <a:cs typeface="Times New Roman"/>
              </a:rPr>
              <a:t>; </a:t>
            </a:r>
            <a:r>
              <a:rPr lang="en-US" dirty="0" err="1">
                <a:latin typeface="Times New Roman"/>
                <a:cs typeface="Times New Roman"/>
              </a:rPr>
              <a:t>во-вторых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многие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родители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считают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что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дошкольникам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еще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рано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посещать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такие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учреждения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поэтому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родителям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приходит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голову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идея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такой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экскурсии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Конечно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условиях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детского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сада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невозможно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создать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экспозиции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соответствующие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требованиям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музейного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дела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Поэтому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мы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назвали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их</a:t>
            </a:r>
            <a:r>
              <a:rPr lang="en-US" dirty="0">
                <a:latin typeface="Times New Roman"/>
                <a:cs typeface="Times New Roman"/>
              </a:rPr>
              <a:t> «</a:t>
            </a:r>
            <a:r>
              <a:rPr lang="en-US" dirty="0" err="1">
                <a:latin typeface="Times New Roman"/>
                <a:cs typeface="Times New Roman"/>
              </a:rPr>
              <a:t>мини-музеями</a:t>
            </a:r>
            <a:r>
              <a:rPr lang="en-US" dirty="0">
                <a:latin typeface="Times New Roman"/>
                <a:cs typeface="Times New Roman"/>
              </a:rPr>
              <a:t>». </a:t>
            </a:r>
            <a:r>
              <a:rPr lang="en-US" dirty="0" err="1">
                <a:latin typeface="Times New Roman"/>
                <a:cs typeface="Times New Roman"/>
              </a:rPr>
              <a:t>Это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название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нашем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случае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отражает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возраст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детей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для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которых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они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предназначены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размеры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экспозиции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определенную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ограниченность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тематики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Важная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особенность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этих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элементов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развивающей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среды</a:t>
            </a:r>
            <a:r>
              <a:rPr lang="en-US" dirty="0">
                <a:latin typeface="Times New Roman"/>
                <a:cs typeface="Times New Roman"/>
              </a:rPr>
              <a:t> — </a:t>
            </a:r>
            <a:r>
              <a:rPr lang="en-US" dirty="0" err="1">
                <a:latin typeface="Times New Roman"/>
                <a:cs typeface="Times New Roman"/>
              </a:rPr>
              <a:t>участие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создании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детей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родителей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Дошкольники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чувствуют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свою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причастность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мини-музею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они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участвуют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обсуждении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его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тематики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приносят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из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дома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экспонаты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настоящих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музеях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трогать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ничего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нельзя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вот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мини-музеях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только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можно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но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нужно</a:t>
            </a:r>
            <a:r>
              <a:rPr lang="en-US" dirty="0">
                <a:latin typeface="Times New Roman"/>
                <a:cs typeface="Times New Roman"/>
              </a:rPr>
              <a:t>! </a:t>
            </a:r>
            <a:r>
              <a:rPr lang="en-US" dirty="0" err="1">
                <a:latin typeface="Times New Roman"/>
                <a:cs typeface="Times New Roman"/>
              </a:rPr>
              <a:t>Их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можно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посещать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каждый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день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самому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менять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переставлять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экспонаты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брать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руки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рассматривать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обычном</a:t>
            </a:r>
            <a:r>
              <a:rPr lang="en-US" dirty="0"/>
              <a:t> </a:t>
            </a:r>
            <a:r>
              <a:rPr lang="en-US" dirty="0" err="1"/>
              <a:t>музее</a:t>
            </a:r>
            <a:r>
              <a:rPr lang="en-US" dirty="0"/>
              <a:t> </a:t>
            </a:r>
            <a:r>
              <a:rPr lang="en-US" dirty="0" err="1"/>
              <a:t>ребенок</a:t>
            </a:r>
            <a:r>
              <a:rPr lang="en-US" dirty="0"/>
              <a:t> — </a:t>
            </a:r>
            <a:r>
              <a:rPr lang="en-US" dirty="0" err="1"/>
              <a:t>лишь</a:t>
            </a:r>
            <a:r>
              <a:rPr lang="en-US" dirty="0"/>
              <a:t> </a:t>
            </a:r>
            <a:r>
              <a:rPr lang="en-US" dirty="0" err="1"/>
              <a:t>пассивный</a:t>
            </a:r>
            <a:r>
              <a:rPr lang="en-US" dirty="0"/>
              <a:t> </a:t>
            </a:r>
            <a:r>
              <a:rPr lang="en-US" dirty="0" err="1"/>
              <a:t>созерцатель</a:t>
            </a:r>
            <a:r>
              <a:rPr lang="en-US" dirty="0"/>
              <a:t>, </a:t>
            </a:r>
            <a:r>
              <a:rPr lang="en-US" dirty="0" err="1"/>
              <a:t>а</a:t>
            </a:r>
            <a:r>
              <a:rPr lang="en-US" dirty="0"/>
              <a:t> </a:t>
            </a:r>
            <a:r>
              <a:rPr lang="en-US" dirty="0" err="1"/>
              <a:t>здесь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— </a:t>
            </a:r>
            <a:r>
              <a:rPr lang="en-US" dirty="0" err="1"/>
              <a:t>соавтор</a:t>
            </a:r>
            <a:r>
              <a:rPr lang="en-US" dirty="0"/>
              <a:t>, </a:t>
            </a:r>
            <a:r>
              <a:rPr lang="en-US" dirty="0" err="1"/>
              <a:t>творец</a:t>
            </a:r>
            <a:r>
              <a:rPr lang="en-US" dirty="0"/>
              <a:t> </a:t>
            </a:r>
            <a:r>
              <a:rPr lang="en-US" dirty="0" err="1"/>
              <a:t>экспозиции</a:t>
            </a:r>
            <a:r>
              <a:rPr lang="en-US" dirty="0"/>
              <a:t>. </a:t>
            </a:r>
            <a:r>
              <a:rPr lang="en-US" dirty="0" err="1"/>
              <a:t>Причем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сам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родители</a:t>
            </a:r>
            <a:r>
              <a:rPr lang="en-US" dirty="0"/>
              <a:t>. </a:t>
            </a:r>
            <a:r>
              <a:rPr lang="en-US" dirty="0" err="1"/>
              <a:t>Каждый</a:t>
            </a:r>
            <a:r>
              <a:rPr lang="en-US" dirty="0"/>
              <a:t> </a:t>
            </a:r>
            <a:r>
              <a:rPr lang="en-US" dirty="0" err="1"/>
              <a:t>мини-музей</a:t>
            </a:r>
            <a:r>
              <a:rPr lang="en-US" dirty="0"/>
              <a:t> — </a:t>
            </a:r>
            <a:r>
              <a:rPr lang="en-US" dirty="0" err="1"/>
              <a:t>результат</a:t>
            </a:r>
            <a:r>
              <a:rPr lang="en-US" dirty="0"/>
              <a:t> </a:t>
            </a:r>
            <a:r>
              <a:rPr lang="en-US" dirty="0" err="1"/>
              <a:t>общения</a:t>
            </a:r>
            <a:r>
              <a:rPr lang="en-US" dirty="0"/>
              <a:t>, </a:t>
            </a:r>
            <a:r>
              <a:rPr lang="en-US" dirty="0" err="1"/>
              <a:t>совместной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</a:t>
            </a:r>
            <a:r>
              <a:rPr lang="en-US" dirty="0" err="1"/>
              <a:t>воспитателя</a:t>
            </a:r>
            <a:r>
              <a:rPr lang="en-US" dirty="0"/>
              <a:t>, </a:t>
            </a:r>
            <a:r>
              <a:rPr lang="en-US" dirty="0" err="1"/>
              <a:t>детей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семей</a:t>
            </a:r>
            <a:r>
              <a:rPr lang="en-US" dirty="0"/>
              <a:t>. «</a:t>
            </a:r>
            <a:r>
              <a:rPr lang="en-US" dirty="0" err="1"/>
              <a:t>Мини-музей</a:t>
            </a:r>
            <a:r>
              <a:rPr lang="en-US" dirty="0"/>
              <a:t>» </a:t>
            </a:r>
            <a:r>
              <a:rPr lang="en-US" dirty="0" err="1"/>
              <a:t>расширяет</a:t>
            </a:r>
            <a:r>
              <a:rPr lang="en-US" dirty="0"/>
              <a:t> </a:t>
            </a:r>
            <a:r>
              <a:rPr lang="en-US" dirty="0" err="1"/>
              <a:t>кругозор</a:t>
            </a:r>
            <a:r>
              <a:rPr lang="en-US" dirty="0"/>
              <a:t> </a:t>
            </a:r>
            <a:r>
              <a:rPr lang="en-US" dirty="0" err="1"/>
              <a:t>дошкольников</a:t>
            </a:r>
            <a:r>
              <a:rPr lang="en-US" dirty="0"/>
              <a:t>, </a:t>
            </a:r>
            <a:r>
              <a:rPr lang="en-US" dirty="0" err="1"/>
              <a:t>дает</a:t>
            </a:r>
            <a:r>
              <a:rPr lang="en-US" dirty="0"/>
              <a:t> </a:t>
            </a:r>
            <a:r>
              <a:rPr lang="en-US" dirty="0" err="1"/>
              <a:t>возможность</a:t>
            </a:r>
            <a:r>
              <a:rPr lang="en-US" dirty="0"/>
              <a:t> </a:t>
            </a:r>
            <a:r>
              <a:rPr lang="en-US" dirty="0" err="1"/>
              <a:t>обогатить</a:t>
            </a:r>
            <a:r>
              <a:rPr lang="en-US" dirty="0"/>
              <a:t> </a:t>
            </a:r>
            <a:r>
              <a:rPr lang="en-US" dirty="0" err="1"/>
              <a:t>знания</a:t>
            </a:r>
            <a:r>
              <a:rPr lang="en-US" dirty="0"/>
              <a:t> </a:t>
            </a:r>
            <a:r>
              <a:rPr lang="en-US" dirty="0" err="1"/>
              <a:t>детей</a:t>
            </a:r>
            <a:r>
              <a:rPr lang="en-US" dirty="0"/>
              <a:t> </a:t>
            </a:r>
            <a:r>
              <a:rPr lang="en-US" dirty="0" err="1"/>
              <a:t>об</a:t>
            </a:r>
            <a:r>
              <a:rPr lang="en-US" dirty="0"/>
              <a:t> </a:t>
            </a:r>
            <a:r>
              <a:rPr lang="en-US" dirty="0" err="1"/>
              <a:t>окружающем</a:t>
            </a:r>
            <a:r>
              <a:rPr lang="en-US" dirty="0"/>
              <a:t> </a:t>
            </a:r>
            <a:r>
              <a:rPr lang="en-US" dirty="0" err="1"/>
              <a:t>мире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Цель</a:t>
            </a:r>
            <a:r>
              <a:rPr lang="en-US" dirty="0"/>
              <a:t> </a:t>
            </a:r>
            <a:r>
              <a:rPr lang="en-US" dirty="0" err="1"/>
              <a:t>создания</a:t>
            </a:r>
            <a:r>
              <a:rPr lang="en-US" dirty="0"/>
              <a:t> </a:t>
            </a:r>
            <a:r>
              <a:rPr lang="en-US" dirty="0" err="1"/>
              <a:t>мини-музея</a:t>
            </a:r>
            <a:r>
              <a:rPr lang="en-US" dirty="0"/>
              <a:t> -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обогащение</a:t>
            </a:r>
            <a:r>
              <a:rPr lang="en-US" dirty="0"/>
              <a:t> </a:t>
            </a:r>
            <a:r>
              <a:rPr lang="en-US" dirty="0" err="1"/>
              <a:t>воспитательно-образовательного</a:t>
            </a:r>
            <a:r>
              <a:rPr lang="en-US" dirty="0"/>
              <a:t> </a:t>
            </a:r>
            <a:r>
              <a:rPr lang="en-US" dirty="0" err="1"/>
              <a:t>пространства</a:t>
            </a:r>
            <a:r>
              <a:rPr lang="en-US" dirty="0"/>
              <a:t> </a:t>
            </a:r>
            <a:r>
              <a:rPr lang="en-US" dirty="0" err="1"/>
              <a:t>новыми</a:t>
            </a:r>
            <a:r>
              <a:rPr lang="en-US" dirty="0"/>
              <a:t> </a:t>
            </a:r>
            <a:r>
              <a:rPr lang="en-US" dirty="0" err="1"/>
              <a:t>формами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детьми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родителями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достижения</a:t>
            </a:r>
            <a:r>
              <a:rPr lang="en-US" dirty="0"/>
              <a:t> </a:t>
            </a:r>
            <a:r>
              <a:rPr lang="en-US" dirty="0" err="1"/>
              <a:t>данной</a:t>
            </a:r>
            <a:r>
              <a:rPr lang="en-US" dirty="0"/>
              <a:t> </a:t>
            </a:r>
            <a:r>
              <a:rPr lang="en-US" dirty="0" err="1"/>
              <a:t>цели</a:t>
            </a:r>
            <a:r>
              <a:rPr lang="en-US" dirty="0"/>
              <a:t> </a:t>
            </a:r>
            <a:r>
              <a:rPr lang="en-US" dirty="0" err="1"/>
              <a:t>нам</a:t>
            </a:r>
            <a:r>
              <a:rPr lang="en-US" dirty="0"/>
              <a:t> </a:t>
            </a:r>
            <a:r>
              <a:rPr lang="en-US" dirty="0" err="1"/>
              <a:t>необходимо</a:t>
            </a:r>
            <a:r>
              <a:rPr lang="en-US" dirty="0"/>
              <a:t> </a:t>
            </a:r>
            <a:r>
              <a:rPr lang="en-US" dirty="0" err="1"/>
              <a:t>решить</a:t>
            </a:r>
            <a:r>
              <a:rPr lang="en-US" dirty="0"/>
              <a:t> </a:t>
            </a:r>
            <a:r>
              <a:rPr lang="en-US" dirty="0" err="1"/>
              <a:t>задачи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определяются</a:t>
            </a:r>
            <a:r>
              <a:rPr lang="en-US" dirty="0"/>
              <a:t> </a:t>
            </a:r>
            <a:r>
              <a:rPr lang="en-US" dirty="0" err="1"/>
              <a:t>темой</a:t>
            </a:r>
            <a:r>
              <a:rPr lang="en-US" dirty="0"/>
              <a:t>, </a:t>
            </a:r>
            <a:r>
              <a:rPr lang="en-US" dirty="0" err="1"/>
              <a:t>содержанием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назначением</a:t>
            </a:r>
            <a:r>
              <a:rPr lang="en-US" dirty="0"/>
              <a:t> </a:t>
            </a:r>
            <a:r>
              <a:rPr lang="en-US" dirty="0" err="1"/>
              <a:t>мини-музея</a:t>
            </a:r>
            <a:r>
              <a:rPr lang="en-US" dirty="0"/>
              <a:t>.</a:t>
            </a:r>
            <a:endParaRPr lang="ru-RU" dirty="0"/>
          </a:p>
          <a:p>
            <a:endParaRPr lang="ru-RU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094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СОХО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СОХО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ХО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Сохо.thmx</Template>
  <TotalTime>125</TotalTime>
  <Words>1045</Words>
  <Application>Microsoft Macintosh PowerPoint</Application>
  <PresentationFormat>Экран (4:3)</PresentationFormat>
  <Paragraphs>164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Soho</vt:lpstr>
      <vt:lpstr>«Проектирование образовательной среды в познавательно – исследовательской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с детьми</vt:lpstr>
      <vt:lpstr>Формы работы с родителями.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«Проектирование образовательной среды в познавательно – исследовательской деятельности»</dc:title>
  <dc:creator>Клиент Клиент</dc:creator>
  <cp:lastModifiedBy>Клиент Клиент</cp:lastModifiedBy>
  <cp:revision>16</cp:revision>
  <dcterms:created xsi:type="dcterms:W3CDTF">2014-04-17T17:31:09Z</dcterms:created>
  <dcterms:modified xsi:type="dcterms:W3CDTF">2015-04-28T13:22:08Z</dcterms:modified>
</cp:coreProperties>
</file>