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3" r:id="rId21"/>
    <p:sldId id="284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3068EE-9503-F24C-901D-99D2B0E792AE}" type="datetimeFigureOut">
              <a:rPr lang="ru-RU" smtClean="0"/>
              <a:t>28.04.15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62052E5-D2AA-9643-BF76-2E07B591ED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/>
                <a:cs typeface="Times New Roman"/>
              </a:rPr>
              <a:t>«Предметно – пространственная среда по развитию языковой способности дошкольников»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Орлова Л.Н. 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42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 descr="SL381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455987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6" name="Picture 6" descr="SL3815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322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7" name="Rectangle 7"/>
          <p:cNvSpPr>
            <a:spLocks noGrp="1" noChangeArrowheads="1"/>
          </p:cNvSpPr>
          <p:nvPr>
            <p:ph type="title"/>
          </p:nvPr>
        </p:nvSpPr>
        <p:spPr>
          <a:xfrm>
            <a:off x="576729" y="5849937"/>
            <a:ext cx="8229600" cy="1008063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Музыкальные инструменты, театральные фигурки, изобразительные средства – формируют творческую деятельность ребёнка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позволяет ему выражать свои мысли и правильно говорить.</a:t>
            </a: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74088" name="Picture 8" descr="SL3815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2738"/>
            <a:ext cx="37449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5040"/>
            <a:ext cx="8229600" cy="671513"/>
          </a:xfrm>
        </p:spPr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latin typeface="Times New Roman"/>
                <a:cs typeface="Times New Roman"/>
              </a:rPr>
              <a:t>Уголок сенсорного развития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229225"/>
            <a:ext cx="8229600" cy="1295400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Пособия на любой вкус – пирамидки, вкладыши, </a:t>
            </a:r>
            <a:r>
              <a:rPr lang="ru-RU" dirty="0" err="1">
                <a:solidFill>
                  <a:srgbClr val="000000"/>
                </a:solidFill>
                <a:latin typeface="Times New Roman"/>
                <a:cs typeface="Times New Roman"/>
              </a:rPr>
              <a:t>втулочки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cs typeface="Times New Roman"/>
              </a:rPr>
              <a:t>кнопочницы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шнуровки. Всё это развивает ручную умелость, способствует обогащению сенсорного опыта. </a:t>
            </a:r>
          </a:p>
        </p:txBody>
      </p:sp>
      <p:pic>
        <p:nvPicPr>
          <p:cNvPr id="178180" name="Picture 4" descr="SL381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5040312" cy="367188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1" name="Picture 5" descr="SL3815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1866900" cy="30956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2" name="Picture 6" descr="SL3815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901825" cy="29527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  <a:effectLst/>
                <a:latin typeface="Times New Roman"/>
                <a:cs typeface="Times New Roman"/>
              </a:rPr>
              <a:t>Уголок  двигательной  активности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655763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Спортивное оборудование   должно быть расположено в  зоне досягаемости ребёнка. Очень удачно в данном случае подобраны яркие, лёгкие корзины, где лежат мячи,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кольцебросы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, кегли. Многофункциональные коврики, сделанные руками педагогов незаменимы в массировании стоп ног.</a:t>
            </a:r>
          </a:p>
        </p:txBody>
      </p:sp>
      <p:pic>
        <p:nvPicPr>
          <p:cNvPr id="179204" name="Picture 4" descr="SL381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5256212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SL3815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67335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  <a:latin typeface="Times New Roman"/>
                <a:cs typeface="Times New Roman"/>
              </a:rPr>
              <a:t>Художественно – речевая  зона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023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412875"/>
            <a:ext cx="2089150" cy="4895850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Уголок релаксации, где можно спокойно посидеть и полистать интересную книжку, которую любезно по просьбе малыша подаст педагог.</a:t>
            </a:r>
          </a:p>
        </p:txBody>
      </p:sp>
      <p:pic>
        <p:nvPicPr>
          <p:cNvPr id="180229" name="Picture 5" descr="SL381550"/>
          <p:cNvPicPr>
            <a:picLocks noChangeAspect="1" noChangeArrowheads="1"/>
          </p:cNvPicPr>
          <p:nvPr/>
        </p:nvPicPr>
        <p:blipFill rotWithShape="1"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3" b="3323"/>
          <a:stretch/>
        </p:blipFill>
        <p:spPr bwMode="auto">
          <a:xfrm>
            <a:off x="262814" y="1412876"/>
            <a:ext cx="5863067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/>
                <a:cs typeface="Times New Roman"/>
              </a:rPr>
              <a:t>« Кукольная  комната »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1075"/>
            <a:ext cx="4038600" cy="5114925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ru-RU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Гостинная</a:t>
            </a:r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43487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Кухня .</a:t>
            </a:r>
          </a:p>
        </p:txBody>
      </p:sp>
      <p:pic>
        <p:nvPicPr>
          <p:cNvPr id="222216" name="Picture 8" descr="SL38157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183062" cy="313690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7" name="Picture 9" descr="SL381548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1608138" cy="1800225"/>
          </a:xfrm>
          <a:prstGeom prst="rect">
            <a:avLst/>
          </a:prstGeom>
          <a:solidFill>
            <a:srgbClr val="990099"/>
          </a:solidFill>
          <a:ln w="38100">
            <a:solidFill>
              <a:srgbClr val="990099"/>
            </a:solidFill>
            <a:miter lim="800000"/>
            <a:headEnd/>
            <a:tailEnd/>
          </a:ln>
        </p:spPr>
      </p:pic>
      <p:pic>
        <p:nvPicPr>
          <p:cNvPr id="222218" name="Picture 10" descr="SL381566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4103687" cy="3076575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0" name="Picture 12" descr="SL381540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941888"/>
            <a:ext cx="2306638" cy="17303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1" name="Picture 13" descr="SL381542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12106" r="58318" b="15601"/>
          <a:stretch>
            <a:fillRect/>
          </a:stretch>
        </p:blipFill>
        <p:spPr bwMode="auto">
          <a:xfrm>
            <a:off x="5292725" y="4868863"/>
            <a:ext cx="1368425" cy="1873250"/>
          </a:xfrm>
          <a:prstGeom prst="rect">
            <a:avLst/>
          </a:prstGeom>
          <a:noFill/>
          <a:ln w="3810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22" name="Picture 14" descr="SL381542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9" r="24249" b="43454"/>
          <a:stretch>
            <a:fillRect/>
          </a:stretch>
        </p:blipFill>
        <p:spPr bwMode="auto">
          <a:xfrm>
            <a:off x="6877050" y="4868863"/>
            <a:ext cx="1414463" cy="180022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2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9575"/>
          </a:xfrm>
        </p:spPr>
        <p:txBody>
          <a:bodyPr/>
          <a:lstStyle/>
          <a:p>
            <a:r>
              <a:rPr lang="ru-RU" sz="2400" dirty="0">
                <a:solidFill>
                  <a:srgbClr val="800000"/>
                </a:solidFill>
                <a:latin typeface="Times New Roman"/>
                <a:cs typeface="Times New Roman"/>
              </a:rPr>
              <a:t>В кукольном уголке размещено пособие для игры «парикмахерская». В данном случае оно представлено как в этом качестве, так и в качестве уголка </a:t>
            </a:r>
            <a:r>
              <a:rPr lang="ru-RU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ряжения</a:t>
            </a:r>
            <a:r>
              <a:rPr lang="ru-RU" sz="2400" dirty="0">
                <a:solidFill>
                  <a:srgbClr val="800000"/>
                </a:solidFill>
                <a:latin typeface="Times New Roman"/>
                <a:cs typeface="Times New Roman"/>
              </a:rPr>
              <a:t>. Многофункциональность этого пособия позволяет использовать его по разным направлениям</a:t>
            </a:r>
            <a:r>
              <a:rPr lang="ru-RU" sz="20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175122" name="Picture 18" descr="SL381541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5976937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4" name="Picture 20" descr="SL38157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5" r="41827" b="5452"/>
          <a:stretch>
            <a:fillRect/>
          </a:stretch>
        </p:blipFill>
        <p:spPr bwMode="auto">
          <a:xfrm>
            <a:off x="6372225" y="2349500"/>
            <a:ext cx="2592388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5" name="Picture 21" descr="SL38157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r="28583" b="38130"/>
          <a:stretch>
            <a:fillRect/>
          </a:stretch>
        </p:blipFill>
        <p:spPr bwMode="auto">
          <a:xfrm>
            <a:off x="6300788" y="3789363"/>
            <a:ext cx="26606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26" name="Picture 22" descr="SL38157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2" r="67795" b="38130"/>
          <a:stretch>
            <a:fillRect/>
          </a:stretch>
        </p:blipFill>
        <p:spPr bwMode="auto">
          <a:xfrm>
            <a:off x="250825" y="2781300"/>
            <a:ext cx="144145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r>
              <a:rPr lang="ru-RU"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Уголок двигательной активности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57788"/>
            <a:ext cx="8229600" cy="1584325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Насыщение уголка игрушками -  двигателями, разноцветной горкой, каталками, нестандартным оборудованием стимулирует двигательную активность ребёнка, грамотное руководство со стороны педагога позволит целенаправленно и эффективно действовать на все группы мышц.</a:t>
            </a:r>
          </a:p>
        </p:txBody>
      </p:sp>
      <p:pic>
        <p:nvPicPr>
          <p:cNvPr id="223236" name="Picture 4" descr="DSC0278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430463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7" name="Picture 5" descr="DSC02783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343275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 descr="DSC02784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3024188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r>
              <a:rPr lang="ru-RU"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Уголок «</a:t>
            </a:r>
            <a:r>
              <a:rPr lang="ru-RU" sz="36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сенсорики</a:t>
            </a:r>
            <a:r>
              <a:rPr lang="ru-RU"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»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908050"/>
            <a:ext cx="2819400" cy="5472112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Дидактические пособия, находящиеся в данной игровой зоне соответствуют возрастным особенностям детей. Разнообразие их стимулирует познание ребёнка, формирует понятие о сенсорных эталонах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42693" name="Picture 5" descr="DSC02789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60045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4559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2695" name="Picture 7" descr="DSC02788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46425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/>
          <a:lstStyle/>
          <a:p>
            <a:r>
              <a:rPr lang="ru-RU"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Многофункциональность пособий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41888"/>
            <a:ext cx="8229600" cy="158273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Что это? Ответов много. В этом и есть большой плюс. Данный уголок позволяет разнообразить сюжетно – ролевую игру малыша.</a:t>
            </a:r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28797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8357" name="Picture 5" descr="DSC02786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52513"/>
            <a:ext cx="446405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223361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ru-RU"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Многоплановый уголок</a:t>
            </a:r>
          </a:p>
        </p:txBody>
      </p:sp>
      <p:sp>
        <p:nvSpPr>
          <p:cNvPr id="2242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754438" cy="4471988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В этом уголке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объеденены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 разные виды деятельности – от познавательно – экспериментальной до художественно – творческой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24268" name="Picture 12" descr="DSC02791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2400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381000"/>
            <a:ext cx="6553200" cy="815975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1835150" y="333375"/>
            <a:ext cx="6192838" cy="792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Компоненты развивающей среды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b="1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395288" y="1956641"/>
            <a:ext cx="2520950" cy="3384550"/>
          </a:xfrm>
          <a:prstGeom prst="rect">
            <a:avLst/>
          </a:prstGeom>
          <a:solidFill>
            <a:srgbClr val="D5FB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dirty="0">
              <a:effectLst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Социальный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компонент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b="1" dirty="0">
              <a:solidFill>
                <a:srgbClr val="9933FF"/>
              </a:solidFill>
              <a:effectLst/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effectLst/>
                <a:latin typeface="Times New Roman"/>
                <a:cs typeface="Times New Roman"/>
              </a:rPr>
              <a:t>Взаимопонимание 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effectLst/>
                <a:latin typeface="Times New Roman"/>
                <a:cs typeface="Times New Roman"/>
              </a:rPr>
              <a:t> удовлетворенность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effectLst/>
                <a:latin typeface="Times New Roman"/>
                <a:cs typeface="Times New Roman"/>
              </a:rPr>
              <a:t>всех субъектов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effectLst/>
                <a:latin typeface="Times New Roman"/>
                <a:cs typeface="Times New Roman"/>
              </a:rPr>
              <a:t>взаимоотношениями</a:t>
            </a:r>
            <a:r>
              <a:rPr lang="ru-RU" dirty="0">
                <a:effectLst/>
              </a:rPr>
              <a:t>.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3276600" y="2924175"/>
            <a:ext cx="2520950" cy="3384550"/>
          </a:xfrm>
          <a:prstGeom prst="rect">
            <a:avLst/>
          </a:prstGeom>
          <a:solidFill>
            <a:srgbClr val="D5FB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Пространственно-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предметный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компонент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b="1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Интегральная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среда для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всестороннего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развития ребенка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6011863" y="1844675"/>
            <a:ext cx="2952750" cy="3455988"/>
          </a:xfrm>
          <a:prstGeom prst="rect">
            <a:avLst/>
          </a:prstGeom>
          <a:solidFill>
            <a:srgbClr val="D5FB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Психодидактический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компонент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b="1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    Педагогическое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обеспечение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развивающих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возможностей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ребёнка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dirty="0">
                <a:effectLst/>
              </a:rPr>
              <a:t> </a:t>
            </a: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H="1">
            <a:off x="1763713" y="1125538"/>
            <a:ext cx="295275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4716463" y="1125538"/>
            <a:ext cx="0" cy="179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4716463" y="1125538"/>
            <a:ext cx="2376487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r>
              <a:rPr lang="ru-RU" sz="2400" dirty="0">
                <a:solidFill>
                  <a:srgbClr val="800000"/>
                </a:solidFill>
                <a:latin typeface="Times New Roman"/>
                <a:cs typeface="Times New Roman"/>
              </a:rPr>
              <a:t>Игровой уголок состоит из нескольких частей: кухня, столовая, комната, спальная комната.  Дополнением служат коляски, манеж и другие игрушки</a:t>
            </a:r>
            <a:r>
              <a:rPr lang="ru-RU" sz="24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230405" name="Picture 5" descr="DSC0279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486025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7" name="Picture 7" descr="DSC027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00438"/>
            <a:ext cx="388778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8" name="Picture 8" descr="DSC027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754312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9" name="Picture 5" descr="SL383237_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1"/>
          <a:stretch/>
        </p:blipFill>
        <p:spPr bwMode="auto">
          <a:xfrm>
            <a:off x="179388" y="1557338"/>
            <a:ext cx="6337300" cy="415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75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551612" y="752771"/>
            <a:ext cx="2592388" cy="4114800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Рациональное размещение игр и пособий позволяет педагогу разнообразить действия детей с предметами</a:t>
            </a:r>
          </a:p>
        </p:txBody>
      </p:sp>
    </p:spTree>
    <p:extLst>
      <p:ext uri="{BB962C8B-B14F-4D97-AF65-F5344CB8AC3E}">
        <p14:creationId xmlns:p14="http://schemas.microsoft.com/office/powerpoint/2010/main" val="15798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SL38324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73100"/>
            <a:ext cx="5905500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724400"/>
            <a:ext cx="8229600" cy="1804988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Театрализованная зона для игр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стимулирует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развитие речи ребёнка, благоприятно действует на формирование эмоциональной сферы.</a:t>
            </a:r>
          </a:p>
        </p:txBody>
      </p:sp>
      <p:pic>
        <p:nvPicPr>
          <p:cNvPr id="282628" name="Picture 4" descr="SL383243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981075"/>
            <a:ext cx="26177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82" name="Picture 26" descr="SL383232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895850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5483" name="Picture 27" descr="SL383241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5639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5484" name="Rectangle 28"/>
          <p:cNvSpPr>
            <a:spLocks noGrp="1" noChangeArrowheads="1"/>
          </p:cNvSpPr>
          <p:nvPr>
            <p:ph type="title"/>
          </p:nvPr>
        </p:nvSpPr>
        <p:spPr>
          <a:xfrm>
            <a:off x="5435600" y="381000"/>
            <a:ext cx="3251200" cy="2255838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Большой выбор игрушек благоприятно отражается на психическом развитии малышей.</a:t>
            </a:r>
          </a:p>
        </p:txBody>
      </p:sp>
      <p:sp>
        <p:nvSpPr>
          <p:cNvPr id="27548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57200" y="4005263"/>
            <a:ext cx="4619625" cy="2663825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Книжный уголок, расположенный на уровне роста ребёнка позволяет беспрепятственно осуществлять выбор понравившейся книжки.</a:t>
            </a:r>
          </a:p>
        </p:txBody>
      </p:sp>
    </p:spTree>
    <p:extLst>
      <p:ext uri="{BB962C8B-B14F-4D97-AF65-F5344CB8AC3E}">
        <p14:creationId xmlns:p14="http://schemas.microsoft.com/office/powerpoint/2010/main" val="51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6047"/>
            <a:ext cx="8042276" cy="1336956"/>
          </a:xfrm>
        </p:spPr>
        <p:txBody>
          <a:bodyPr/>
          <a:lstStyle/>
          <a:p>
            <a:r>
              <a:rPr lang="ru-RU" sz="2800" u="sng" dirty="0">
                <a:solidFill>
                  <a:srgbClr val="000000"/>
                </a:solidFill>
                <a:latin typeface="Times New Roman"/>
                <a:cs typeface="Times New Roman"/>
              </a:rPr>
              <a:t>Основные принципы построения развивающей среды</a:t>
            </a:r>
            <a:br>
              <a:rPr lang="ru-RU" sz="2800" u="sng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800" b="0" u="sng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2800" b="0" u="sng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8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1.Принцип дистанции позиции при взаимодействии - ориентирован на организацию пространства для общения взрослого с </a:t>
            </a:r>
            <a:r>
              <a:rPr lang="ru-RU" sz="1600" b="1" dirty="0" smtClean="0">
                <a:latin typeface="Times New Roman"/>
                <a:cs typeface="Times New Roman"/>
              </a:rPr>
              <a:t>ребенком</a:t>
            </a:r>
            <a:endParaRPr lang="ru-RU" sz="1600" b="1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2. Принцип активности – это возможность совместного участия взрослого с ребенком в создании окружающей среды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3. Принцип стабильности – динамичности  - ориентирован на создание условий для изменение в соответствии со вкусом, настроением и возможностями.</a:t>
            </a:r>
            <a:endParaRPr lang="ru-RU" sz="1600" dirty="0">
              <a:latin typeface="Times New Roman"/>
              <a:cs typeface="Times New Roman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4. Принцип комплексирования и гибкого зонирования - реализует возможность построения непересекающихся сфер активности и позволяет детям заниматься одновременно разными видами деятельности, не мешая друг другу.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5. Принцип сочетания привычных и неординарных элементов – эстетическая организация среды.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6. Принцип «половых и возрастных» различий, реализует возможность для девочек и мальчиков проявлять свои склонности в соответствии с принятыми в нашем обществе нормами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7. Принцип свободы достижения ребенком своего права на игру.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ru-RU" sz="1600" b="1" dirty="0">
                <a:latin typeface="Times New Roman"/>
                <a:cs typeface="Times New Roman"/>
              </a:rPr>
              <a:t>8. Предметно-пространственная среда должна ориентироваться на зону «ближайшего развития».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ru-RU" sz="1600" dirty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ru-RU" sz="16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ru-RU" sz="16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6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48012" y="32716"/>
            <a:ext cx="8137525" cy="68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>
                <a:solidFill>
                  <a:srgbClr val="800000"/>
                </a:solidFill>
                <a:effectLst/>
                <a:latin typeface="Times New Roman"/>
                <a:cs typeface="Times New Roman"/>
              </a:rPr>
              <a:t>Для детей раннего возраста основными направлениями развития являются: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dirty="0">
              <a:solidFill>
                <a:srgbClr val="0033CC"/>
              </a:solidFill>
              <a:effectLst/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смена ведущих мотивов деятельности;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развитие эмоционально-делового и предметного общения;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развитие и активизация общих движений;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развитие предметных действий и предметной деятельности;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развитие наглядно-действенного мышления;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интенсивное накопление пассивного словаря, стимуляция активной речи;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овладение различными навыками в процессе подражания;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становление представлений о себе;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формирование предпосылок к конструктивной и изобразительной деятельности;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активизация самостоятельности в быту и формирование потребности в признании собственных достижений;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закрепление навыков самообслуживания;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dirty="0">
                <a:effectLst/>
                <a:latin typeface="Times New Roman"/>
                <a:cs typeface="Times New Roman"/>
              </a:rPr>
              <a:t>развитие внутренней речи.</a:t>
            </a:r>
          </a:p>
        </p:txBody>
      </p:sp>
    </p:spTree>
    <p:extLst>
      <p:ext uri="{BB962C8B-B14F-4D97-AF65-F5344CB8AC3E}">
        <p14:creationId xmlns:p14="http://schemas.microsoft.com/office/powerpoint/2010/main" val="1214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76729" y="4855882"/>
            <a:ext cx="8229600" cy="935037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Дидактический стол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незаменим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. В одном месте сконцентрированы разного рода игрушки и материалы, разные по направленности развития действий ребёнка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. Способствуют развитию речи.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97637" name="Picture 5" descr="SL3815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0"/>
          <a:stretch/>
        </p:blipFill>
        <p:spPr bwMode="auto">
          <a:xfrm>
            <a:off x="692618" y="139607"/>
            <a:ext cx="7489825" cy="43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563938" y="381000"/>
            <a:ext cx="5122862" cy="887413"/>
          </a:xfrm>
        </p:spPr>
        <p:txBody>
          <a:bodyPr/>
          <a:lstStyle/>
          <a:p>
            <a:r>
              <a:rPr lang="ru-RU" sz="2800" b="1" dirty="0">
                <a:solidFill>
                  <a:srgbClr val="D60093"/>
                </a:solidFill>
                <a:latin typeface="Times New Roman"/>
                <a:cs typeface="Times New Roman"/>
              </a:rPr>
              <a:t>Уголок конструктивной деятельности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516563"/>
            <a:ext cx="8229600" cy="1081087"/>
          </a:xfrm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Многообразие конструкторов и их удобное размещение делает эту зону для детей очень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привлекательной и для развития речи детей их можно использовать.</a:t>
            </a:r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0949" name="Picture 5" descr="SL381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2998787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50" name="Picture 6" descr="SL381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5472113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SL3815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965575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437529" y="1025619"/>
            <a:ext cx="4706471" cy="5697911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Рациональное размещение игрушек позволяет ребёнку беспрепятственно выбирать те из них, которые интересны малышу в данный период времени.</a:t>
            </a:r>
            <a:b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cs typeface="Times New Roman"/>
              </a:rPr>
              <a:t>Очень важно учитывать разнообразие игрушек, их фактуру, размеры, назначение.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30922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latin typeface="Times New Roman"/>
                <a:cs typeface="Times New Roman"/>
              </a:rPr>
              <a:t>Играем с куклами.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437063"/>
            <a:ext cx="4038600" cy="201612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В этой игровой зоне ребёнок постигает азы взрослой жизни. Чем больше материала для обыгрывания – тем больше смоделированных  самостоятельных жизненных ситуаций.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815135"/>
            <a:ext cx="4038600" cy="143986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Как интересно ребёнку выполнять роль взрослого. Это вселяет в него уверенность, учит «взрослой» жизни</a:t>
            </a:r>
          </a:p>
        </p:txBody>
      </p:sp>
      <p:pic>
        <p:nvPicPr>
          <p:cNvPr id="205830" name="Picture 6" descr="SL381557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176712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1" name="Picture 7" descr="SL381556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500562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03238"/>
          </a:xfrm>
        </p:spPr>
        <p:txBody>
          <a:bodyPr/>
          <a:lstStyle/>
          <a:p>
            <a:r>
              <a:rPr lang="ru-RU" sz="3200" b="1" dirty="0">
                <a:solidFill>
                  <a:srgbClr val="008000"/>
                </a:solidFill>
                <a:effectLst/>
                <a:latin typeface="Times New Roman"/>
                <a:cs typeface="Times New Roman"/>
              </a:rPr>
              <a:t>Художественно – речевая  зона</a:t>
            </a:r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084763"/>
            <a:ext cx="5257800" cy="158432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Книжный уголок соседствует с уголком «шумовых» игрушек. Наполнение книжного уголка разнообразят внесение разного рода театров. Отлично, когда в группе имеется и используется музыкальный центр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</p:txBody>
      </p:sp>
      <p:pic>
        <p:nvPicPr>
          <p:cNvPr id="169997" name="Picture 13" descr="SL381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8146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8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908050"/>
            <a:ext cx="5051425" cy="122555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Творческая деятельность берёт начало в раннем возрасте. Музыка, литература способствуют развитию творческих способностей</a:t>
            </a:r>
            <a:r>
              <a:rPr lang="ru-RU" sz="2000" dirty="0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</p:txBody>
      </p:sp>
      <p:pic>
        <p:nvPicPr>
          <p:cNvPr id="169999" name="Picture 15" descr="SL3815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31543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000" name="Picture 16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37648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125</TotalTime>
  <Words>808</Words>
  <Application>Microsoft Macintosh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Бриз</vt:lpstr>
      <vt:lpstr>«Предметно – пространственная среда по развитию языковой способности дошкольников»</vt:lpstr>
      <vt:lpstr> </vt:lpstr>
      <vt:lpstr>Основные принципы построения развивающей среды  </vt:lpstr>
      <vt:lpstr>Презентация PowerPoint</vt:lpstr>
      <vt:lpstr>Презентация PowerPoint</vt:lpstr>
      <vt:lpstr>Уголок конструктивной деятельности</vt:lpstr>
      <vt:lpstr>Рациональное размещение игрушек позволяет ребёнку беспрепятственно выбирать те из них, которые интересны малышу в данный период времени. Очень важно учитывать разнообразие игрушек, их фактуру, размеры, назначение.</vt:lpstr>
      <vt:lpstr>Играем с куклами.</vt:lpstr>
      <vt:lpstr>Художественно – речевая  зона</vt:lpstr>
      <vt:lpstr>Музыкальные инструменты, театральные фигурки, изобразительные средства – формируют творческую деятельность ребёнка позволяет ему выражать свои мысли и правильно говорить.</vt:lpstr>
      <vt:lpstr>Уголок сенсорного развития</vt:lpstr>
      <vt:lpstr>Уголок  двигательной  активности</vt:lpstr>
      <vt:lpstr>Художественно – речевая  зона</vt:lpstr>
      <vt:lpstr>« Кукольная  комната »</vt:lpstr>
      <vt:lpstr>В кукольном уголке размещено пособие для игры «парикмахерская». В данном случае оно представлено как в этом качестве, так и в качестве уголка ряжения. Многофункциональность этого пособия позволяет использовать его по разным направлениям.</vt:lpstr>
      <vt:lpstr>Уголок двигательной активности</vt:lpstr>
      <vt:lpstr>Уголок «сенсорики»</vt:lpstr>
      <vt:lpstr>Многофункциональность пособий</vt:lpstr>
      <vt:lpstr>Многоплановый уголок</vt:lpstr>
      <vt:lpstr>Игровой уголок состоит из нескольких частей: кухня, столовая, комната, спальная комната.  Дополнением служат коляски, манеж и другие игрушки.</vt:lpstr>
      <vt:lpstr>Презентация PowerPoint</vt:lpstr>
      <vt:lpstr>Театрализованная зона для игр стимулирует развитие речи ребёнка, благоприятно действует на формирование эмоциональной сферы.</vt:lpstr>
      <vt:lpstr>Большой выбор игрушек благоприятно отражается на психическом развитии малышей.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«Предметно – пространственная среда по развитию языковой способности дошкольников»</dc:title>
  <dc:creator>Клиент Клиент</dc:creator>
  <cp:lastModifiedBy>Клиент Клиент</cp:lastModifiedBy>
  <cp:revision>18</cp:revision>
  <dcterms:created xsi:type="dcterms:W3CDTF">2014-05-11T11:29:26Z</dcterms:created>
  <dcterms:modified xsi:type="dcterms:W3CDTF">2015-04-28T13:58:04Z</dcterms:modified>
</cp:coreProperties>
</file>