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vestments.academic.ru/1541/%D0%A8%D0%B2%D0%B5%D0%B9%D1%86%D0%B0%D1%80%D0%B8%D1%8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0%B7%D0%B2%D0%B8%D0%B2%D0%B0%D1%8E%D1%89%D0%B8%D0%B5%D1%81%D1%8F_%D1%81%D1%82%D1%80%D0%B0%D0%BD%D1%8B" TargetMode="External"/><Relationship Id="rId2" Type="http://schemas.openxmlformats.org/officeDocument/2006/relationships/hyperlink" Target="https://ru.wikipedia.org/wiki/%D0%9C%D0%B5%D0%B6%D0%B4%D1%83%D0%BD%D0%B0%D1%80%D0%BE%D0%B4%D0%BD%D0%B0%D1%8F_%D1%84%D0%B8%D0%BD%D0%B0%D0%BD%D1%81%D0%BE%D0%B2%D0%B0%D1%8F_%D0%BE%D1%80%D0%B3%D0%B0%D0%BD%D0%B8%D0%B7%D0%B0%D1%86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E%D1%85%D1%80%D0%B0%D0%BD%D0%B0_%D0%BC%D0%B0%D1%82%D0%B5%D1%80%D0%B8%D0%BD%D1%81%D1%82%D0%B2%D0%B0&amp;action=edit&amp;redlink=1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s://ru.wikipedia.org/wiki/%D0%A6%D0%B5%D0%BB%D0%B8_%D1%80%D0%B0%D0%B7%D0%B2%D0%B8%D1%82%D0%B8%D1%8F_%D1%82%D1%8B%D1%81%D1%8F%D1%87%D0%B5%D0%BB%D0%B5%D1%82%D0%B8%D1%8F" TargetMode="External"/><Relationship Id="rId7" Type="http://schemas.openxmlformats.org/officeDocument/2006/relationships/hyperlink" Target="https://ru.wikipedia.org/wiki/%D0%94%D0%B5%D1%82%D1%81%D0%BA%D0%B0%D1%8F_%D1%81%D0%BC%D0%B5%D1%80%D1%82%D0%BD%D0%BE%D1%81%D1%82%D1%8C" TargetMode="External"/><Relationship Id="rId12" Type="http://schemas.openxmlformats.org/officeDocument/2006/relationships/hyperlink" Target="https://ru.wikipedia.org/wiki/%D0%A3%D1%81%D1%82%D0%BE%D0%B9%D1%87%D0%B8%D0%B2%D0%BE%D0%B5_%D1%80%D0%B0%D0%B7%D0%B2%D0%B8%D1%82%D0%B8%D0%B5" TargetMode="External"/><Relationship Id="rId2" Type="http://schemas.openxmlformats.org/officeDocument/2006/relationships/hyperlink" Target="https://ru.wikipedia.org/wiki/%D0%94%D0%B5%D0%BA%D0%BB%D0%B0%D1%80%D0%B0%D1%86%D0%B8%D1%8F_%D1%82%D1%8B%D1%81%D1%8F%D1%87%D0%B5%D0%BB%D0%B5%D1%82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0%D1%81%D1%81%D0%BE%D0%B2%D1%8B%D0%B9_%D0%B3%D0%BE%D0%BB%D0%BE%D0%B4" TargetMode="External"/><Relationship Id="rId11" Type="http://schemas.openxmlformats.org/officeDocument/2006/relationships/hyperlink" Target="https://ru.wikipedia.org/wiki/%D0%9C%D0%B0%D0%BB%D1%8F%D1%80%D0%B8%D1%8F" TargetMode="External"/><Relationship Id="rId5" Type="http://schemas.openxmlformats.org/officeDocument/2006/relationships/hyperlink" Target="https://ru.wikipedia.org/wiki/%D0%9D%D0%B8%D1%89%D0%B5%D1%82%D0%B0" TargetMode="External"/><Relationship Id="rId10" Type="http://schemas.openxmlformats.org/officeDocument/2006/relationships/hyperlink" Target="https://ru.wikipedia.org/wiki/%D0%A1%D0%9F%D0%98%D0%94" TargetMode="External"/><Relationship Id="rId4" Type="http://schemas.openxmlformats.org/officeDocument/2006/relationships/hyperlink" Target="https://ru.wikipedia.org/wiki/2015_%D0%B3%D0%BE%D0%B4" TargetMode="External"/><Relationship Id="rId9" Type="http://schemas.openxmlformats.org/officeDocument/2006/relationships/hyperlink" Target="https://ru.wikipedia.org/wiki/%D0%92%D0%98%D0%A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7" Type="http://schemas.openxmlformats.org/officeDocument/2006/relationships/hyperlink" Target="https://ru.wikipedia.org/wiki/%D0%9B%D0%B8%D0%B1%D0%B5%D1%80%D0%B0%D0%BB%D0%B8%D0%B7%D0%B0%D1%86%D0%B8%D1%8F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95_%D0%B3%D0%BE%D0%B4" TargetMode="External"/><Relationship Id="rId5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4" Type="http://schemas.openxmlformats.org/officeDocument/2006/relationships/hyperlink" Target="https://ru.wikipedia.org/wiki/%D0%98%D1%81%D0%BF%D0%B0%D0%BD%D1%81%D0%BA%D0%B8%D0%B9_%D1%8F%D0%B7%D1%8B%D0%B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5%D1%86%D0%B8%D0%B0%D0%BB%D0%B8%D0%B7%D0%B8%D1%80%D0%BE%D0%B2%D0%B0%D0%BD%D0%BD%D1%8B%D0%B5_%D1%83%D1%87%D1%80%D0%B5%D0%B6%D0%B4%D0%B5%D0%BD%D0%B8%D1%8F_%D0%9E%D0%9E%D0%9D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ru.wikipedia.org/wiki/%D0%A1%D0%A8%D0%90" TargetMode="External"/><Relationship Id="rId4" Type="http://schemas.openxmlformats.org/officeDocument/2006/relationships/hyperlink" Target="https://ru.wikipedia.org/wiki/%D0%92%D0%B0%D1%88%D0%B8%D0%BD%D0%B3%D1%82%D0%BE%D0%BD_(%D0%BE%D0%BA%D1%80%D1%83%D0%B3_%D0%9A%D0%BE%D0%BB%D1%83%D0%BC%D0%B1%D0%B8%D1%8F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0%B2%D0%B5%D0%B9%D1%82" TargetMode="External"/><Relationship Id="rId13" Type="http://schemas.openxmlformats.org/officeDocument/2006/relationships/hyperlink" Target="https://ru.wikipedia.org/wiki/%D0%9E%D0%B1%D1%8A%D0%B5%D0%B4%D0%B8%D0%BD%D1%91%D0%BD%D0%BD%D1%8B%D0%B5_%D0%90%D1%80%D0%B0%D0%B1%D1%81%D0%BA%D0%B8%D0%B5_%D0%AD%D0%BC%D0%B8%D1%80%D0%B0%D1%82%D1%8B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ru.wikipedia.org/wiki/%D0%9C%D0%B5%D0%B6%D0%B4%D1%83%D0%BD%D0%B0%D1%80%D0%BE%D0%B4%D0%BD%D0%B0%D1%8F_%D0%BC%D0%B5%D0%B6%D0%BF%D1%80%D0%B0%D0%B2%D0%B8%D1%82%D0%B5%D0%BB%D1%8C%D1%81%D1%82%D0%B2%D0%B5%D0%BD%D0%BD%D0%B0%D1%8F_%D0%BE%D1%80%D0%B3%D0%B0%D0%BD%D0%B8%D0%B7%D0%B0%D1%86%D0%B8%D1%8F" TargetMode="External"/><Relationship Id="rId7" Type="http://schemas.openxmlformats.org/officeDocument/2006/relationships/hyperlink" Target="https://ru.wikipedia.org/wiki/%D0%98%D1%80%D0%B0%D0%BA" TargetMode="External"/><Relationship Id="rId12" Type="http://schemas.openxmlformats.org/officeDocument/2006/relationships/hyperlink" Target="https://ru.wikipedia.org/wiki/%D0%9B%D0%B8%D0%B2%D0%B8%D1%8F" TargetMode="External"/><Relationship Id="rId17" Type="http://schemas.openxmlformats.org/officeDocument/2006/relationships/hyperlink" Target="https://ru.wikipedia.org/wiki/%D0%90%D0%BD%D0%B3%D0%BE%D0%BB%D0%B0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6" Type="http://schemas.openxmlformats.org/officeDocument/2006/relationships/hyperlink" Target="https://ru.wikipedia.org/wiki/%D0%AD%D0%BA%D0%B2%D0%B0%D0%B4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1%80%D0%B0%D0%BD" TargetMode="External"/><Relationship Id="rId11" Type="http://schemas.openxmlformats.org/officeDocument/2006/relationships/hyperlink" Target="https://ru.wikipedia.org/wiki/%D0%9A%D0%B0%D1%82%D0%B0%D1%80" TargetMode="External"/><Relationship Id="rId5" Type="http://schemas.openxmlformats.org/officeDocument/2006/relationships/hyperlink" Target="https://ru.wikipedia.org/wiki/%D0%9D%D0%B5%D1%84%D1%82%D1%8C" TargetMode="External"/><Relationship Id="rId15" Type="http://schemas.openxmlformats.org/officeDocument/2006/relationships/hyperlink" Target="https://ru.wikipedia.org/wiki/%D0%9D%D0%B8%D0%B3%D0%B5%D1%80%D0%B8%D1%8F" TargetMode="External"/><Relationship Id="rId10" Type="http://schemas.openxmlformats.org/officeDocument/2006/relationships/hyperlink" Target="https://ru.wikipedia.org/wiki/%D0%92%D0%B5%D0%BD%D0%B5%D1%81%D1%83%D1%8D%D0%BB%D0%B0" TargetMode="External"/><Relationship Id="rId4" Type="http://schemas.openxmlformats.org/officeDocument/2006/relationships/hyperlink" Target="https://ru.wikipedia.org/wiki/%D0%9A%D0%B0%D1%80%D1%82%D0%B5%D0%BB%D1%8C" TargetMode="External"/><Relationship Id="rId9" Type="http://schemas.openxmlformats.org/officeDocument/2006/relationships/hyperlink" Target="https://ru.wikipedia.org/wiki/%D0%A1%D0%B0%D1%83%D0%B4%D0%BE%D0%B2%D1%81%D0%BA%D0%B0%D1%8F_%D0%90%D1%80%D0%B0%D0%B2%D0%B8%D1%8F" TargetMode="External"/><Relationship Id="rId14" Type="http://schemas.openxmlformats.org/officeDocument/2006/relationships/hyperlink" Target="https://ru.wikipedia.org/wiki/%D0%90%D0%BB%D0%B6%D0%B8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Мировое хозяйство и международная торговля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Обществознание 8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04088"/>
            <a:ext cx="39719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28" y="1935480"/>
            <a:ext cx="114272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&amp;Bcy;&amp;rcy;&amp;acy;&amp;zcy;&amp;icy;&amp;lcy;&amp;icy;&amp;yacy; &amp;pcy;&amp;ocy;&amp;lcy;&amp;ucy;&amp;chcy;&amp;icy;&amp;lcy;&amp;acy; &amp;pcy;&amp;rcy;&amp;iecy;&amp;dcy;&amp;lcy;&amp;ocy;&amp;zhcy;&amp;iecy;&amp;ncy;&amp;icy;&amp;iecy; &amp;vcy;&amp;scy;&amp;tcy;&amp;ucy;&amp;pcy;&amp;icy;&amp;tcy;&amp;softcy; &amp;vcy; &amp;Ocy;&amp;Pcy;&amp;IE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4925992" cy="3929066"/>
          </a:xfrm>
          <a:prstGeom prst="rect">
            <a:avLst/>
          </a:prstGeom>
          <a:noFill/>
        </p:spPr>
      </p:pic>
      <p:pic>
        <p:nvPicPr>
          <p:cNvPr id="21508" name="Picture 4" descr="&amp;Ocy;&amp;Pcy;&amp;IEcy;&amp;Kcy; &amp;tcy;&amp;iecy;&amp;rcy;&amp;yacy;&amp;iecy;&amp;tcy; &amp;ocy;&amp;pcy;&amp;iecy;&amp;kcy;&amp;ucy; &amp;ncy;&amp;acy;&amp;dcy; &amp;mcy;&amp;icy;&amp;rcy;&amp;ocy;&amp;vcy;&amp;ocy;&amp;jcy; &amp;ecy;&amp;kcy;&amp;ocy;&amp;ncy;&amp;ocy;&amp;mcy;&amp;icy;&amp;kcy;&amp;ocy;&amp;jcy; - &amp;Ecy;&amp;kcy;&amp;ocy;&amp;ncy;&amp;ocy;&amp;mcy;&amp;icy;&amp;kcy;&amp;acy; - &amp;M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3264303"/>
          </a:xfrm>
          <a:prstGeom prst="rect">
            <a:avLst/>
          </a:prstGeom>
          <a:noFill/>
        </p:spPr>
      </p:pic>
      <p:pic>
        <p:nvPicPr>
          <p:cNvPr id="21510" name="Picture 6" descr="&amp;Mcy;&amp;icy;&amp;ncy;&amp;icy;&amp;scy;&amp;tcy;&amp;rcy;&amp;ycy; &amp;scy;&amp;tcy;&amp;rcy;&amp;acy;&amp;ncy; &amp;Ocy;&amp;Pcy;&amp;IEcy;&amp;Kcy; &amp;scy;&amp;ocy;&amp;ocy;&amp;bcy;&amp;shchcy;&amp;icy;&amp;lcy;&amp;icy; &amp;ocy; &amp;scy;&amp;kcy;&amp;ocy;&amp;rcy;&amp;ocy;&amp;mcy; &amp;rcy;&amp;ocy;&amp;scy;&amp;tcy;&amp;iecy; &amp;tscy;&amp;iecy;&amp;ncy;&amp;ycy; &amp;ncy;&amp;acy; &amp;ncy;&amp;iecy;&amp;fcy;&amp;tcy;&amp;softcy; &amp;YUcy;&amp;Gcy;&amp;Rcy;&amp;Acy;P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86124"/>
            <a:ext cx="4214810" cy="3571876"/>
          </a:xfrm>
          <a:prstGeom prst="rect">
            <a:avLst/>
          </a:prstGeom>
          <a:noFill/>
        </p:spPr>
      </p:pic>
      <p:pic>
        <p:nvPicPr>
          <p:cNvPr id="21512" name="Picture 8" descr="&amp;TScy;&amp;iecy;&amp;ncy;&amp;ycy; &amp;scy;&amp;ncy;&amp;icy;&amp;zhcy;&amp;acy;&amp;yucy;&amp;tcy;&amp;scy;&amp;yacy;, &amp;ocy;&amp;chcy;&amp;iecy;&amp;rcy;&amp;iecy;&amp;dcy;&amp;icy; &amp;rcy;&amp;acy;&amp;scy;&amp;tcy;&amp;ucy;&amp;tcy; BBC Russian Serv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8631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ru-RU" dirty="0" smtClean="0"/>
              <a:t>Целью ОПЕК является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935480"/>
            <a:ext cx="3043230" cy="4389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1928802"/>
            <a:ext cx="3000396" cy="4500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координация </a:t>
            </a:r>
            <a:r>
              <a:rPr lang="ru-RU" dirty="0" smtClean="0"/>
              <a:t>деятельности и выработка общей политики в отношении добычи нефти среди стран — участниц организации, поддержания стабильных цен на нефть, обеспечения стабильных поставок нефти потребителям, получения отдачи от инвестиций в нефтяную отрасль</a:t>
            </a:r>
            <a:endParaRPr lang="ru-RU" dirty="0"/>
          </a:p>
        </p:txBody>
      </p:sp>
      <p:pic>
        <p:nvPicPr>
          <p:cNvPr id="22530" name="Picture 2" descr="3. &amp;SHcy;&amp;tcy;&amp;acy;&amp;bcy; &amp;Kcy;&amp;vcy;&amp;acy;&amp;rcy;&amp;tcy;&amp;icy;&amp;rcy;&amp;acy; OP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214974" cy="36766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857892"/>
            <a:ext cx="478634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Штаб квартира первоначально находилась в Женеве (</a:t>
            </a:r>
            <a:r>
              <a:rPr lang="ru-RU" dirty="0" smtClean="0">
                <a:hlinkClick r:id="rId3"/>
              </a:rPr>
              <a:t>Швейцария</a:t>
            </a:r>
            <a:r>
              <a:rPr lang="ru-RU" dirty="0" smtClean="0"/>
              <a:t>), затем 1 сентября 1965 переместилась в Вену (Австрия).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 таблицу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0"/>
          <a:ext cx="8229600" cy="377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55971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Полное 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Функция</a:t>
                      </a:r>
                      <a:endParaRPr lang="ru-RU" dirty="0"/>
                    </a:p>
                  </a:txBody>
                  <a:tcPr/>
                </a:tc>
              </a:tr>
              <a:tr h="755971">
                <a:tc>
                  <a:txBody>
                    <a:bodyPr/>
                    <a:lstStyle/>
                    <a:p>
                      <a:r>
                        <a:rPr lang="ru-RU" dirty="0" smtClean="0"/>
                        <a:t>1. МВФ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971">
                <a:tc>
                  <a:txBody>
                    <a:bodyPr/>
                    <a:lstStyle/>
                    <a:p>
                      <a:r>
                        <a:rPr lang="ru-RU" dirty="0" smtClean="0"/>
                        <a:t>2. ВТО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971">
                <a:tc>
                  <a:txBody>
                    <a:bodyPr/>
                    <a:lstStyle/>
                    <a:p>
                      <a:r>
                        <a:rPr lang="ru-RU" dirty="0" smtClean="0"/>
                        <a:t>3. Всемирный банк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971">
                <a:tc>
                  <a:txBody>
                    <a:bodyPr/>
                    <a:lstStyle/>
                    <a:p>
                      <a:r>
                        <a:rPr lang="ru-RU" dirty="0" smtClean="0"/>
                        <a:t>4. ОПЕК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Всемирный банк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214422"/>
            <a:ext cx="4543428" cy="51101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2" tooltip="Международная финансовая организация"/>
              </a:rPr>
              <a:t>международная финансовая организация</a:t>
            </a:r>
            <a:r>
              <a:rPr lang="ru-RU" dirty="0" smtClean="0"/>
              <a:t>, созданная с целью организации финансовой и технической помощи </a:t>
            </a:r>
            <a:r>
              <a:rPr lang="ru-RU" dirty="0" smtClean="0">
                <a:hlinkClick r:id="rId3" tooltip="Развивающиеся страны"/>
              </a:rPr>
              <a:t>развивающимся странам</a:t>
            </a:r>
            <a:endParaRPr lang="ru-RU" dirty="0" smtClean="0"/>
          </a:p>
          <a:p>
            <a:r>
              <a:rPr lang="ru-RU" i="1" dirty="0" smtClean="0"/>
              <a:t>Цели деятельности Всемирного банка - способствовать устойчивой глобализации в интересах всех слоёв населения, сокращению масштабов бедности, ускорению экономического роста без ущерба для окружающей среды, а также создавать для людей новые возможности и вселять в них надежду.</a:t>
            </a:r>
            <a:endParaRPr lang="ru-RU" dirty="0"/>
          </a:p>
        </p:txBody>
      </p:sp>
      <p:sp>
        <p:nvSpPr>
          <p:cNvPr id="2050" name="AutoShape 2" descr="Globe icon squared.sv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Globe icon squared.sv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upload.wikimedia.org/wikipedia/commons/thumb/b/b7/Globe_icon_squared.svg/500px-Globe_icon_square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Globe icon squared.sv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Globe icon squared.svg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DOM.ria.ua - &amp;Vcy;&amp;scy;&amp;iecy;&amp;mcy;&amp;icy;&amp;rcy;&amp;ncy;&amp;ycy;&amp;jcy; &amp;bcy;&amp;acy;&amp;ncy;&amp;kcy; &amp;kcy;&amp;rcy;&amp;iecy;&amp;dcy;&amp;icy;&amp;tcy;&amp;ocy;&amp;vcy;&amp;acy;&amp;lcy; &amp;Ucy;&amp;kcy;&amp;rcy;&amp;acy;&amp;icy;&amp;ncy;&amp;ucy; &amp;ncy;&amp;acy; &amp;rcy;&amp;acy;&amp;zcy;&amp;vcy;&amp;icy;&amp;tcy;&amp;icy;&amp;iecy; &amp;gcy;&amp;ocy;&amp;rcy;&amp;ocy;&amp;dcy;&amp;scy;&amp;kcy;&amp;ocy;&amp;jcy; &amp;icy;&amp;ncy;&amp;fcy;&amp;rcy;&amp;acy;&amp;scy;&amp;tcy;&amp;rcy;&amp;ucy;&amp;kcy;&amp;tcy;&amp;ucy;&amp;rcy;&amp;ycy; - &amp;ncy;&amp;ocy;&amp;vcy;&amp;ocy;&amp;scy;&amp;tcy;&amp;icy; &amp;ocy; &amp;icy;&amp;ncy;&amp;vcy;&amp;iecy;&amp;scy;&amp;tcy;&amp;icy;&amp;tscy;&amp;icy;&amp;yacy;&amp;khcy; &amp;vcy; &amp;ncy;&amp;iecy;&amp;dcy;&amp;vcy;&amp;icy;&amp;zhcy;&amp;icy;&amp;mcy;&amp;ocy;&amp;scy;&amp;tcy;&amp;softcy;, &amp;kcy;&amp;rcy;&amp;iecy;&amp;d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414337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 настоящее время в соответствии с </a:t>
            </a:r>
            <a:r>
              <a:rPr lang="ru-RU" sz="3600" b="1" dirty="0" smtClean="0">
                <a:hlinkClick r:id="rId2" tooltip="Декларация тысячелетия"/>
              </a:rPr>
              <a:t>Декларацией тысячелетия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34290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Всемирный банк сосредоточил свою деятельность на достижение </a:t>
            </a:r>
            <a:r>
              <a:rPr lang="ru-RU" dirty="0" smtClean="0">
                <a:hlinkClick r:id="rId3" tooltip="Цели развития тысячелетия"/>
              </a:rPr>
              <a:t>целей развития тысячелетия</a:t>
            </a:r>
            <a:r>
              <a:rPr lang="ru-RU" dirty="0" smtClean="0"/>
              <a:t>.</a:t>
            </a:r>
            <a:r>
              <a:rPr lang="ru-RU" baseline="30000" dirty="0" smtClean="0"/>
              <a:t> </a:t>
            </a:r>
            <a:r>
              <a:rPr lang="ru-RU" dirty="0" smtClean="0"/>
              <a:t>В переходный период к третьему тысячелетию под эгидой ООН были сформулированы восемь целей, на достижение которых должны быть направлены усилия международных организаций. Цели развития тысячелетия должны быть достигнуты к </a:t>
            </a:r>
            <a:r>
              <a:rPr lang="ru-RU" dirty="0" smtClean="0">
                <a:hlinkClick r:id="rId4" tooltip="2015 год"/>
              </a:rPr>
              <a:t>2015 году</a:t>
            </a:r>
            <a:r>
              <a:rPr lang="ru-RU" dirty="0" smtClean="0"/>
              <a:t> и включают в себя следующие:</a:t>
            </a:r>
          </a:p>
          <a:p>
            <a:r>
              <a:rPr lang="ru-RU" dirty="0" smtClean="0"/>
              <a:t>ликвидация </a:t>
            </a:r>
            <a:r>
              <a:rPr lang="ru-RU" dirty="0" smtClean="0">
                <a:hlinkClick r:id="rId5" tooltip="Нищета"/>
              </a:rPr>
              <a:t>нищеты</a:t>
            </a:r>
            <a:r>
              <a:rPr lang="ru-RU" dirty="0" smtClean="0"/>
              <a:t> и </a:t>
            </a:r>
            <a:r>
              <a:rPr lang="ru-RU" dirty="0" smtClean="0">
                <a:hlinkClick r:id="rId6" tooltip="Массовый голод"/>
              </a:rPr>
              <a:t>голода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обеспечение всеобщего начального образования;</a:t>
            </a:r>
          </a:p>
          <a:p>
            <a:r>
              <a:rPr lang="ru-RU" dirty="0" smtClean="0"/>
              <a:t>поощрение равенства мужчин и женщин и расширение прав и возможностей женщин;</a:t>
            </a:r>
          </a:p>
          <a:p>
            <a:r>
              <a:rPr lang="ru-RU" dirty="0" smtClean="0"/>
              <a:t>сокращение </a:t>
            </a:r>
            <a:r>
              <a:rPr lang="ru-RU" dirty="0" smtClean="0">
                <a:hlinkClick r:id="rId7" tooltip="Детская смертность"/>
              </a:rPr>
              <a:t>детской смертности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улучшение </a:t>
            </a:r>
            <a:r>
              <a:rPr lang="ru-RU" dirty="0" smtClean="0">
                <a:hlinkClick r:id="rId8" tooltip="Охрана материнства (страница отсутствует)"/>
              </a:rPr>
              <a:t>охраны материнства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борьба с </a:t>
            </a:r>
            <a:r>
              <a:rPr lang="ru-RU" dirty="0" smtClean="0">
                <a:hlinkClick r:id="rId9" tooltip="ВИЧ"/>
              </a:rPr>
              <a:t>ВИЧ</a:t>
            </a:r>
            <a:r>
              <a:rPr lang="ru-RU" dirty="0" smtClean="0"/>
              <a:t>/</a:t>
            </a:r>
            <a:r>
              <a:rPr lang="ru-RU" dirty="0" err="1" smtClean="0">
                <a:hlinkClick r:id="rId10" tooltip="СПИД"/>
              </a:rPr>
              <a:t>СПИДом</a:t>
            </a:r>
            <a:r>
              <a:rPr lang="ru-RU" dirty="0" smtClean="0"/>
              <a:t>, </a:t>
            </a:r>
            <a:r>
              <a:rPr lang="ru-RU" dirty="0" smtClean="0">
                <a:hlinkClick r:id="rId11" tooltip="Малярия"/>
              </a:rPr>
              <a:t>малярией</a:t>
            </a:r>
            <a:r>
              <a:rPr lang="ru-RU" dirty="0" smtClean="0"/>
              <a:t> и другими заболеваниями;</a:t>
            </a:r>
          </a:p>
          <a:p>
            <a:r>
              <a:rPr lang="ru-RU" dirty="0" smtClean="0"/>
              <a:t>обеспечение </a:t>
            </a:r>
            <a:r>
              <a:rPr lang="ru-RU" dirty="0" smtClean="0">
                <a:hlinkClick r:id="rId12" tooltip="Устойчивое развитие"/>
              </a:rPr>
              <a:t>устойчивого развития</a:t>
            </a:r>
            <a:r>
              <a:rPr lang="ru-RU" dirty="0" smtClean="0"/>
              <a:t> окружающей среды;</a:t>
            </a:r>
          </a:p>
          <a:p>
            <a:r>
              <a:rPr lang="ru-RU" dirty="0" smtClean="0"/>
              <a:t>формирование глобального партнерства в целях развития.</a:t>
            </a:r>
          </a:p>
          <a:p>
            <a:endParaRPr lang="ru-RU" dirty="0"/>
          </a:p>
        </p:txBody>
      </p:sp>
      <p:pic>
        <p:nvPicPr>
          <p:cNvPr id="1026" name="Picture 2" descr="&amp;Vcy;&amp;scy;&amp;iecy; &amp;scy;&amp;ocy;&amp;ocy;&amp;bcy;&amp;shchcy;&amp;iecy;&amp;ncy;&amp;icy;&amp;yacy; &amp;pcy;&amp;ocy; &amp;tcy;&amp;iecy;&amp;mcy;&amp;iecy; - &amp;Scy;&amp;Kcy;&amp;Acy;&amp;Ncy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282" y="4357694"/>
            <a:ext cx="8205814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/>
              <a:t>Всеми́рная торго́вая организа́ция</a:t>
            </a:r>
            <a:r>
              <a:rPr lang="vi-VN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2350776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(</a:t>
            </a:r>
            <a:r>
              <a:rPr lang="vi-VN" b="1" dirty="0" smtClean="0"/>
              <a:t>ВТО</a:t>
            </a:r>
            <a:r>
              <a:rPr lang="vi-VN" dirty="0" smtClean="0"/>
              <a:t>; </a:t>
            </a:r>
            <a:r>
              <a:rPr lang="vi-VN" dirty="0" smtClean="0">
                <a:hlinkClick r:id="rId2" tooltip="Английский язык"/>
              </a:rPr>
              <a:t>англ.</a:t>
            </a:r>
            <a:r>
              <a:rPr lang="vi-VN" dirty="0" smtClean="0"/>
              <a:t> </a:t>
            </a:r>
            <a:r>
              <a:rPr lang="en-US" i="1" dirty="0" smtClean="0"/>
              <a:t>World Trade Organization</a:t>
            </a:r>
            <a:r>
              <a:rPr lang="en-US" dirty="0" smtClean="0"/>
              <a:t> (</a:t>
            </a:r>
            <a:r>
              <a:rPr lang="en-US" i="1" dirty="0" smtClean="0"/>
              <a:t>WTO</a:t>
            </a:r>
            <a:r>
              <a:rPr lang="en-US" dirty="0" smtClean="0"/>
              <a:t>), </a:t>
            </a:r>
            <a:r>
              <a:rPr lang="vi-VN" dirty="0" smtClean="0">
                <a:hlinkClick r:id="rId3" tooltip="Французский язык"/>
              </a:rPr>
              <a:t>фр.</a:t>
            </a:r>
            <a:r>
              <a:rPr lang="vi-VN" dirty="0" smtClean="0"/>
              <a:t> </a:t>
            </a:r>
            <a:r>
              <a:rPr lang="en-US" i="1" dirty="0" err="1" smtClean="0"/>
              <a:t>Organisation</a:t>
            </a:r>
            <a:r>
              <a:rPr lang="en-US" i="1" dirty="0" smtClean="0"/>
              <a:t> </a:t>
            </a:r>
            <a:r>
              <a:rPr lang="en-US" i="1" dirty="0" err="1" smtClean="0"/>
              <a:t>mondiale</a:t>
            </a:r>
            <a:r>
              <a:rPr lang="en-US" i="1" dirty="0" smtClean="0"/>
              <a:t> du commerce</a:t>
            </a:r>
            <a:r>
              <a:rPr lang="en-US" dirty="0" smtClean="0"/>
              <a:t> (</a:t>
            </a:r>
            <a:r>
              <a:rPr lang="en-US" i="1" dirty="0" smtClean="0"/>
              <a:t>OMC</a:t>
            </a:r>
            <a:r>
              <a:rPr lang="en-US" dirty="0" smtClean="0"/>
              <a:t>), </a:t>
            </a:r>
            <a:r>
              <a:rPr lang="vi-VN" dirty="0" smtClean="0">
                <a:hlinkClick r:id="rId4" tooltip="Испанский язык"/>
              </a:rPr>
              <a:t>исп.</a:t>
            </a:r>
            <a:r>
              <a:rPr lang="vi-VN" dirty="0" smtClean="0"/>
              <a:t> </a:t>
            </a:r>
            <a:r>
              <a:rPr lang="en-US" i="1" dirty="0" err="1" smtClean="0"/>
              <a:t>Organización</a:t>
            </a:r>
            <a:r>
              <a:rPr lang="en-US" i="1" dirty="0" smtClean="0"/>
              <a:t> Mundial del </a:t>
            </a:r>
            <a:r>
              <a:rPr lang="en-US" i="1" dirty="0" err="1" smtClean="0"/>
              <a:t>Comercio</a:t>
            </a:r>
            <a:r>
              <a:rPr lang="en-US" dirty="0" smtClean="0"/>
              <a:t>) — </a:t>
            </a:r>
            <a:r>
              <a:rPr lang="vi-VN" dirty="0" smtClean="0">
                <a:hlinkClick r:id="rId5" tooltip="Международная организация"/>
              </a:rPr>
              <a:t>международная организация</a:t>
            </a:r>
            <a:r>
              <a:rPr lang="vi-VN" dirty="0" smtClean="0"/>
              <a:t>, созданная 1 января </a:t>
            </a:r>
            <a:r>
              <a:rPr lang="vi-VN" dirty="0" smtClean="0">
                <a:hlinkClick r:id="rId6" tooltip="1995 год"/>
              </a:rPr>
              <a:t>1995 года</a:t>
            </a:r>
            <a:r>
              <a:rPr lang="vi-VN" dirty="0" smtClean="0"/>
              <a:t> с целью </a:t>
            </a:r>
            <a:r>
              <a:rPr lang="vi-VN" dirty="0" smtClean="0">
                <a:hlinkClick r:id="rId7" tooltip="Либерализация"/>
              </a:rPr>
              <a:t>либерализации</a:t>
            </a:r>
            <a:r>
              <a:rPr lang="vi-VN" dirty="0" smtClean="0"/>
              <a:t> международной торговли и регулирования торгово-политических отношений государств-членов. </a:t>
            </a:r>
            <a:endParaRPr lang="ru-RU" dirty="0"/>
          </a:p>
        </p:txBody>
      </p:sp>
      <p:sp>
        <p:nvSpPr>
          <p:cNvPr id="28674" name="AutoShape 2" descr="WTO members and observers.svg"/>
          <p:cNvSpPr>
            <a:spLocks noChangeAspect="1" noChangeArrowheads="1"/>
          </p:cNvSpPr>
          <p:nvPr/>
        </p:nvSpPr>
        <p:spPr bwMode="auto">
          <a:xfrm>
            <a:off x="155575" y="-631825"/>
            <a:ext cx="2571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WTO members and observers.svg"/>
          <p:cNvSpPr>
            <a:spLocks noChangeAspect="1" noChangeArrowheads="1"/>
          </p:cNvSpPr>
          <p:nvPr/>
        </p:nvSpPr>
        <p:spPr bwMode="auto">
          <a:xfrm>
            <a:off x="155575" y="-631825"/>
            <a:ext cx="2571750" cy="1323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&amp;Vcy; 2010 &amp;Rcy;&amp;ocy;&amp;scy;&amp;scy;&amp;icy;&amp;yacy; &amp;rcy;&amp;acy;&amp;scy;&amp;scy;&amp;chcy;&amp;icy;&amp;tcy;&amp;ycy;&amp;vcy;&amp;acy;&amp;iecy;&amp;tcy; &amp;zcy;&amp;acy;&amp;vcy;&amp;iecy;&amp;rcy;&amp;shcy;&amp;icy;&amp;tcy;&amp;softcy; &amp;pcy;&amp;iecy;&amp;rcy;&amp;iecy;&amp;gcy;&amp;ocy;&amp;vcy;&amp;ocy;&amp;rcy;&amp;ycy; &amp;pcy;&amp;ocy; &amp;vcy;&amp;scy;&amp;tcy;&amp;ucy;&amp;pcy;&amp;lcy;&amp;iecy;&amp;ncy;&amp;icy;&amp;yucy; &amp;vcy; &amp;Vcy;&amp;Tcy;&amp;Ocy; Barentsobser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14818"/>
            <a:ext cx="4929222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15370" cy="1143000"/>
          </a:xfrm>
        </p:spPr>
        <p:txBody>
          <a:bodyPr>
            <a:normAutofit fontScale="90000"/>
          </a:bodyPr>
          <a:lstStyle/>
          <a:p>
            <a:r>
              <a:rPr lang="vi-VN" sz="5400" b="1" dirty="0" smtClean="0"/>
              <a:t>Всеми́рная торго́вая организа́ция</a:t>
            </a:r>
            <a:endParaRPr lang="ru-RU" b="1" dirty="0"/>
          </a:p>
        </p:txBody>
      </p:sp>
      <p:pic>
        <p:nvPicPr>
          <p:cNvPr id="4" name="Picture 8" descr="&amp;Mcy;&amp;icy;&amp;ncy;&amp;ecy;&amp;kcy;&amp;ocy;&amp;ncy;&amp;ocy;&amp;mcy; &amp;rcy;&amp;acy;&amp;zcy;&amp;vcy;&amp;icy;&amp;tcy;&amp;icy;&amp;yacy; &amp;Rcy;&amp;Kcy; &amp;rcy;&amp;acy;&amp;scy;&amp;pcy;&amp;lcy;&amp;acy;&amp;ncy;&amp;icy;&amp;rcy;&amp;ocy;&amp;vcy;&amp;acy;&amp;lcy;&amp;ocy; &amp;ecy;&amp;tcy;&amp;acy;&amp;pcy;&amp;ycy; &amp;ocy;&amp;kcy;&amp;ocy;&amp;ncy;&amp;chcy;&amp;acy;&amp;tcy;&amp;iecy;&amp;lcy;&amp;softcy;&amp;ncy;&amp;ocy;&amp;gcy;&amp;ocy; &amp;vcy;&amp;scy;&amp;tcy;&amp;ucy;&amp;pcy;&amp;lcy;&amp;iecy;&amp;ncy;&amp;icy;&amp;yacy; &amp;vcy; &amp;Vcy;&amp;Tcy;&amp;Ocy; - &amp;Pcy;&amp;ocy;&amp;lcy;&amp;icy;&amp;tcy;&amp;icy;&amp;kcy;&amp;acy;, &amp;Ecy;&amp;kcy;&amp;ocy;&amp;ncy;&amp;ocy;&amp;mcy;&amp;icy;&amp;kcy;&amp;acy; &amp;Kcy;&amp;acy;&amp;zcy;&amp;acy;&amp;khcy;&amp;scy;&amp;tcy;&amp;acy;&amp;ncy; - &amp;Ncy;&amp;ocy;&amp;vcy;&amp;ocy;&amp;scy;&amp;tcy;&amp;icy; &amp;Kcy;&amp;acy;&amp;zcy;&amp;acy;&amp;khcy;&amp;scy;&amp;tcy;&amp;acy;&amp;ncy;&amp;acy;,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5072098" cy="43894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57818" y="2214554"/>
            <a:ext cx="3643338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ВТО отвечает за разработку и внедрение новых торговых соглашений, а также следит за соблюдением членами организации всех соглашений, подписанных большинством стран мира и ратифицированных их парламентами.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Международный валютный фонд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935480"/>
            <a:ext cx="3186106" cy="43891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2071678"/>
            <a:ext cx="3143272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МВФ</a:t>
            </a:r>
            <a:r>
              <a:rPr lang="ru-RU" sz="2800" dirty="0" smtClean="0"/>
              <a:t> (</a:t>
            </a:r>
            <a:r>
              <a:rPr lang="ru-RU" sz="2800" dirty="0" smtClean="0">
                <a:hlinkClick r:id="rId2" tooltip="Английский язык"/>
              </a:rPr>
              <a:t>англ.</a:t>
            </a:r>
            <a:r>
              <a:rPr lang="ru-RU" sz="2800" dirty="0" smtClean="0"/>
              <a:t> </a:t>
            </a:r>
            <a:r>
              <a:rPr lang="ru-RU" sz="2800" i="1" dirty="0" err="1" smtClean="0"/>
              <a:t>International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Monetary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Fund</a:t>
            </a:r>
            <a:r>
              <a:rPr lang="ru-RU" sz="2800" dirty="0" smtClean="0"/>
              <a:t>, </a:t>
            </a:r>
            <a:r>
              <a:rPr lang="ru-RU" sz="2800" i="1" dirty="0" smtClean="0"/>
              <a:t>IMF</a:t>
            </a:r>
            <a:r>
              <a:rPr lang="ru-RU" sz="2800" dirty="0" smtClean="0"/>
              <a:t>) — </a:t>
            </a:r>
            <a:r>
              <a:rPr lang="ru-RU" sz="2800" dirty="0" smtClean="0">
                <a:hlinkClick r:id="rId3" tooltip="Специализированные учреждения ООН"/>
              </a:rPr>
              <a:t>специализированное учреждение ООН</a:t>
            </a:r>
            <a:r>
              <a:rPr lang="ru-RU" sz="2800" dirty="0" smtClean="0"/>
              <a:t>, со штаб-квартирой в </a:t>
            </a:r>
            <a:r>
              <a:rPr lang="ru-RU" sz="2800" dirty="0" smtClean="0">
                <a:hlinkClick r:id="rId4" tooltip="Вашингтон (округ Колумбия)"/>
              </a:rPr>
              <a:t>Вашингтоне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5" tooltip="США"/>
              </a:rPr>
              <a:t>США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050" name="AutoShape 2" descr="https://upload.wikimedia.org/wikipedia/commons/b/b9/Headquarters_of_the_International_Monetary_Fund_%28Washington%2C_DC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&amp;Gcy;&amp;lcy;&amp;acy;&amp;vcy;&amp;ncy;&amp;ycy;&amp;jcy; &amp;ocy;&amp;fcy;&amp;icy;&amp;scy; &amp;Mcy;&amp;Vcy;&amp;Fcy; &amp;vcy; &amp;Vcy;&amp;acy;&amp;shcy;&amp;icy;&amp;ncy;&amp;gcy;&amp;tcy;&amp;ocy;&amp;n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857364"/>
            <a:ext cx="4572000" cy="369570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5500702"/>
            <a:ext cx="5357818" cy="1357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МВФ называет себя «организацией 184 стран, работающей на ускорение мирового монетарного взаимодействия, обеспечение монетарной стабильности, продвижение международной торговли,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Цели МВФ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85860"/>
            <a:ext cx="3971924" cy="50387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Способствовать развитию международного сотрудничества в валютно-финансовой сфере</a:t>
            </a:r>
          </a:p>
          <a:p>
            <a:r>
              <a:rPr lang="ru-RU" dirty="0" smtClean="0"/>
              <a:t>Содействовать расширению и сбалансированному росту международной торговли</a:t>
            </a:r>
          </a:p>
          <a:p>
            <a:r>
              <a:rPr lang="ru-RU" dirty="0" smtClean="0"/>
              <a:t>Поддерживать стабильность валют</a:t>
            </a:r>
          </a:p>
          <a:p>
            <a:r>
              <a:rPr lang="ru-RU" dirty="0" smtClean="0"/>
              <a:t>Избегать девальвации валют в целях получения преимущества в конкуренции.</a:t>
            </a:r>
          </a:p>
          <a:p>
            <a:r>
              <a:rPr lang="ru-RU" dirty="0" smtClean="0"/>
              <a:t>Оказывать помощь в создании многосторонней системы расчетов по текущим операциям</a:t>
            </a:r>
          </a:p>
          <a:p>
            <a:r>
              <a:rPr lang="ru-RU" dirty="0" smtClean="0"/>
              <a:t>Устранении валютных ограничений, препятствующих росту мировой торговли.</a:t>
            </a:r>
          </a:p>
        </p:txBody>
      </p:sp>
      <p:sp>
        <p:nvSpPr>
          <p:cNvPr id="29698" name="AutoShape 2" descr="https://upload.wikimedia.org/wikipedia/commons/b/b9/Headquarters_of_the_International_Monetary_Fund_%28Washington%2C_DC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upload.wikimedia.org/wikipedia/commons/b/b9/Headquarters_of_the_International_Monetary_Fund_%28Washington%2C_DC%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DELFI foto &amp;Fcy;&amp;ocy;&amp;tcy;&amp;ocy; &amp;Mcy;&amp;Vcy;&amp;Fcy; &amp;Mcy;&amp;iecy;&amp;zhcy;&amp;dcy;&amp;ucy;&amp;ncy;&amp;acy;&amp;rcy;&amp;ocy;&amp;dcy;&amp;ncy;&amp;ycy;&amp;jcy; &amp;vcy;&amp;acy;&amp;lcy;&amp;yucy;&amp;tcy;&amp;ncy;&amp;ycy;&amp;jcy; &amp;fcy;&amp;ocy;&amp;n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357686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899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ОПЕ́К</a:t>
            </a:r>
            <a:r>
              <a:rPr lang="ru-RU" dirty="0" smtClean="0"/>
              <a:t>, </a:t>
            </a:r>
            <a:r>
              <a:rPr lang="ru-RU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smtClean="0"/>
              <a:t>OPEC</a:t>
            </a:r>
            <a:r>
              <a:rPr lang="ru-RU" dirty="0" smtClean="0"/>
              <a:t>) — </a:t>
            </a:r>
            <a:r>
              <a:rPr lang="ru-RU" dirty="0" smtClean="0">
                <a:hlinkClick r:id="rId3" tooltip="Международная межправительственная организация"/>
              </a:rPr>
              <a:t>международная межправительственная орган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22214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hlinkClick r:id="rId3" tooltip="Международная межправительственная организация"/>
              </a:rPr>
              <a:t>изация</a:t>
            </a:r>
            <a:r>
              <a:rPr lang="ru-RU" dirty="0" smtClean="0"/>
              <a:t> </a:t>
            </a:r>
            <a:r>
              <a:rPr lang="ru-RU" dirty="0" smtClean="0"/>
              <a:t>(также называемая </a:t>
            </a:r>
            <a:r>
              <a:rPr lang="ru-RU" dirty="0" smtClean="0">
                <a:hlinkClick r:id="rId4" tooltip="Картель"/>
              </a:rPr>
              <a:t>картелем</a:t>
            </a:r>
            <a:r>
              <a:rPr lang="ru-RU" dirty="0" smtClean="0"/>
              <a:t>), созданная нефтедобывающими странами в целях стабилизации цен на </a:t>
            </a:r>
            <a:r>
              <a:rPr lang="ru-RU" dirty="0" smtClean="0">
                <a:hlinkClick r:id="rId5" tooltip="Нефть"/>
              </a:rPr>
              <a:t>нефть</a:t>
            </a:r>
            <a:r>
              <a:rPr lang="ru-RU" dirty="0" smtClean="0"/>
              <a:t>. В состав ОПЕК входят 12 стран: </a:t>
            </a:r>
            <a:r>
              <a:rPr lang="ru-RU" dirty="0" smtClean="0">
                <a:hlinkClick r:id="rId6" tooltip="Иран"/>
              </a:rPr>
              <a:t>Иран</a:t>
            </a:r>
            <a:r>
              <a:rPr lang="ru-RU" dirty="0" smtClean="0"/>
              <a:t>, </a:t>
            </a:r>
            <a:r>
              <a:rPr lang="ru-RU" dirty="0" smtClean="0">
                <a:hlinkClick r:id="rId7" tooltip="Ирак"/>
              </a:rPr>
              <a:t>Ирак</a:t>
            </a:r>
            <a:r>
              <a:rPr lang="ru-RU" dirty="0" smtClean="0"/>
              <a:t>, </a:t>
            </a:r>
            <a:r>
              <a:rPr lang="ru-RU" dirty="0" smtClean="0">
                <a:hlinkClick r:id="rId8" tooltip="Кувейт"/>
              </a:rPr>
              <a:t>Кувейт</a:t>
            </a:r>
            <a:r>
              <a:rPr lang="ru-RU" dirty="0" smtClean="0"/>
              <a:t>, </a:t>
            </a:r>
            <a:r>
              <a:rPr lang="ru-RU" dirty="0" smtClean="0">
                <a:hlinkClick r:id="rId9" tooltip="Саудовская Аравия"/>
              </a:rPr>
              <a:t>Саудовская Аравия</a:t>
            </a:r>
            <a:r>
              <a:rPr lang="ru-RU" dirty="0" smtClean="0"/>
              <a:t>, </a:t>
            </a:r>
            <a:r>
              <a:rPr lang="ru-RU" dirty="0" smtClean="0">
                <a:hlinkClick r:id="rId10" tooltip="Венесуэла"/>
              </a:rPr>
              <a:t>Венесуэла</a:t>
            </a:r>
            <a:r>
              <a:rPr lang="ru-RU" dirty="0" smtClean="0"/>
              <a:t>, </a:t>
            </a:r>
            <a:r>
              <a:rPr lang="ru-RU" dirty="0" smtClean="0">
                <a:hlinkClick r:id="rId11" tooltip="Катар"/>
              </a:rPr>
              <a:t>Катар</a:t>
            </a:r>
            <a:r>
              <a:rPr lang="ru-RU" dirty="0" smtClean="0"/>
              <a:t>, </a:t>
            </a:r>
            <a:r>
              <a:rPr lang="ru-RU" dirty="0" smtClean="0">
                <a:hlinkClick r:id="rId12" tooltip="Ливия"/>
              </a:rPr>
              <a:t>Ливия</a:t>
            </a:r>
            <a:r>
              <a:rPr lang="ru-RU" dirty="0" smtClean="0"/>
              <a:t>, </a:t>
            </a:r>
            <a:r>
              <a:rPr lang="ru-RU" dirty="0" smtClean="0">
                <a:hlinkClick r:id="rId13" tooltip="Объединённые Арабские Эмираты"/>
              </a:rPr>
              <a:t>Объединённые Арабские Эмираты</a:t>
            </a:r>
            <a:r>
              <a:rPr lang="ru-RU" dirty="0" smtClean="0"/>
              <a:t>, </a:t>
            </a:r>
            <a:r>
              <a:rPr lang="ru-RU" dirty="0" smtClean="0">
                <a:hlinkClick r:id="rId14" tooltip="Алжир"/>
              </a:rPr>
              <a:t>Алжир</a:t>
            </a:r>
            <a:r>
              <a:rPr lang="ru-RU" dirty="0" smtClean="0"/>
              <a:t>, </a:t>
            </a:r>
            <a:r>
              <a:rPr lang="ru-RU" dirty="0" smtClean="0">
                <a:hlinkClick r:id="rId15" tooltip="Нигерия"/>
              </a:rPr>
              <a:t>Нигерия</a:t>
            </a:r>
            <a:r>
              <a:rPr lang="ru-RU" dirty="0" smtClean="0"/>
              <a:t>, </a:t>
            </a:r>
            <a:r>
              <a:rPr lang="ru-RU" dirty="0" smtClean="0">
                <a:hlinkClick r:id="rId16" tooltip="Эквадор"/>
              </a:rPr>
              <a:t>Эквадор</a:t>
            </a:r>
            <a:r>
              <a:rPr lang="ru-RU" dirty="0" smtClean="0"/>
              <a:t> и </a:t>
            </a:r>
            <a:r>
              <a:rPr lang="ru-RU" dirty="0" smtClean="0">
                <a:hlinkClick r:id="rId17" tooltip="Ангола"/>
              </a:rPr>
              <a:t>Ангола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482" name="Picture 2" descr="&amp;CHcy;&amp;tcy;&amp;ocy; &amp;tcy;&amp;acy;&amp;kcy;&amp;ocy;&amp;iecy; &amp;Ocy;&amp;Pcy;&amp;IEcy;&amp;Kcy;. - &amp;Ecy;&amp;tcy;&amp;ocy; &amp;ncy;&amp;acy;&amp;dcy;&amp;ocy; &amp;zcy;&amp;ncy;&amp;acy;&amp;tcy;&amp;softcy;... !--if()--- !--endif-- - &amp;Kcy;&amp;acy;&amp;tcy;&amp;acy;&amp;lcy;&amp;ocy;&amp;gcy; &amp;fcy;&amp;acy;&amp;jcy;&amp;lcy;&amp;ocy;&amp;vcy; - &amp;Ncy;&amp;IEcy;&amp;Zcy;&amp;Acy;&amp;Vcy;&amp;Icy;&amp;Scy;&amp;Icy;&amp;Mcy;&amp;Ocy;&amp;IEcy; &amp;Ncy;&amp;IEcy;&amp;Fcy;&amp;Tcy;&amp;YAcy;&amp;Ncy;&amp;Ocy;&amp;IEcy; &amp;Ocy;&amp;Bcy;&amp;Ocy;&amp;Zcy;&amp;Rcy;&amp;IEcy;&amp;Ncy;&amp;Icy;&amp;IEcy;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571604" y="4214817"/>
            <a:ext cx="6215106" cy="235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422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Мировое хозяйство и международная торговля</vt:lpstr>
      <vt:lpstr>Заполни таблицу</vt:lpstr>
      <vt:lpstr>Всемирный банк </vt:lpstr>
      <vt:lpstr>В настоящее время в соответствии с Декларацией тысячелетия </vt:lpstr>
      <vt:lpstr>Всеми́рная торго́вая организа́ция </vt:lpstr>
      <vt:lpstr>Всеми́рная торго́вая организа́ция</vt:lpstr>
      <vt:lpstr>Международный валютный фонд</vt:lpstr>
      <vt:lpstr>Цели МВФ </vt:lpstr>
      <vt:lpstr>ОПЕ́К, англ. OPEC) — международная межправительственная орган</vt:lpstr>
      <vt:lpstr>Слайд 10</vt:lpstr>
      <vt:lpstr>Целью ОПЕК является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Мировое хозяйство и международная торговля</dc:title>
  <cp:lastModifiedBy>Comp4</cp:lastModifiedBy>
  <cp:revision>20</cp:revision>
  <dcterms:modified xsi:type="dcterms:W3CDTF">2015-01-13T10:46:57Z</dcterms:modified>
</cp:coreProperties>
</file>