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8" r:id="rId5"/>
    <p:sldId id="289" r:id="rId6"/>
    <p:sldId id="290" r:id="rId7"/>
    <p:sldId id="291" r:id="rId8"/>
    <p:sldId id="264" r:id="rId9"/>
    <p:sldId id="295" r:id="rId10"/>
    <p:sldId id="294" r:id="rId11"/>
    <p:sldId id="293" r:id="rId12"/>
    <p:sldId id="292" r:id="rId13"/>
    <p:sldId id="269" r:id="rId14"/>
    <p:sldId id="296" r:id="rId15"/>
    <p:sldId id="297" r:id="rId16"/>
    <p:sldId id="299" r:id="rId17"/>
    <p:sldId id="298" r:id="rId18"/>
    <p:sldId id="274" r:id="rId19"/>
    <p:sldId id="300" r:id="rId20"/>
    <p:sldId id="301" r:id="rId21"/>
    <p:sldId id="303" r:id="rId22"/>
    <p:sldId id="302" r:id="rId23"/>
    <p:sldId id="279" r:id="rId24"/>
    <p:sldId id="307" r:id="rId25"/>
    <p:sldId id="306" r:id="rId26"/>
    <p:sldId id="305" r:id="rId27"/>
    <p:sldId id="304" r:id="rId28"/>
    <p:sldId id="284" r:id="rId29"/>
    <p:sldId id="30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24900"/>
    <a:srgbClr val="004200"/>
    <a:srgbClr val="2A65AC"/>
    <a:srgbClr val="FA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93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63BEF-93B8-46E2-9E17-1E082CCA5161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637E2-DC3F-4D12-BC14-6992AC1D16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4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9413D5-C178-4D2A-87C4-B25D6DF7E349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415503-F96C-444A-9BF1-735A2AC34F68}" type="slidenum">
              <a:rPr lang="ru-RU" smtClean="0"/>
              <a:pPr/>
              <a:t>2</a:t>
            </a:fld>
            <a:endParaRPr lang="ru-RU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A2526F-BE36-4581-9756-F70F302A8DAD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32C04-C30A-4CC7-ACC3-8D07A76C134E}" type="datetimeFigureOut">
              <a:rPr lang="ru-RU" smtClean="0"/>
              <a:pPr/>
              <a:t>19.03.2015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E5691-7073-43DA-AF96-D340738EE2D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8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26" Type="http://schemas.openxmlformats.org/officeDocument/2006/relationships/slide" Target="slide25.xml"/><Relationship Id="rId3" Type="http://schemas.openxmlformats.org/officeDocument/2006/relationships/image" Target="../media/image7.jpe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5" Type="http://schemas.openxmlformats.org/officeDocument/2006/relationships/slide" Target="slide24.xml"/><Relationship Id="rId2" Type="http://schemas.openxmlformats.org/officeDocument/2006/relationships/notesSlide" Target="../notesSlides/notesSlide2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29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24" Type="http://schemas.openxmlformats.org/officeDocument/2006/relationships/slide" Target="slide23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28" Type="http://schemas.openxmlformats.org/officeDocument/2006/relationships/slide" Target="slide27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Relationship Id="rId27" Type="http://schemas.openxmlformats.org/officeDocument/2006/relationships/slide" Target="slide26.xml"/><Relationship Id="rId30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sign-web.com.ua/wp-content/uploads/2012/11/owl.jpg" TargetMode="External"/><Relationship Id="rId5" Type="http://schemas.openxmlformats.org/officeDocument/2006/relationships/hyperlink" Target="http://gatet.files.wordpress.com/2010/06/me.jpg" TargetMode="External"/><Relationship Id="rId4" Type="http://schemas.openxmlformats.org/officeDocument/2006/relationships/hyperlink" Target="http://www.hereisfree.com/content1/pic/zip/201122421113324977801.jp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lenaranko.ucoz.ru/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51520" y="5085184"/>
            <a:ext cx="856895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200" i="1" dirty="0" smtClean="0">
                <a:latin typeface="Times New Roman" pitchFamily="18" charset="0"/>
              </a:rPr>
              <a:t>Выполнила: учитель информатики и ИКТ Зубец Елена Сергеевна</a:t>
            </a:r>
          </a:p>
          <a:p>
            <a:pPr algn="ctr"/>
            <a:r>
              <a:rPr lang="ru-RU" sz="2200" b="1" i="1" dirty="0" smtClean="0">
                <a:latin typeface="Times New Roman" pitchFamily="18" charset="0"/>
              </a:rPr>
              <a:t>МБОУ СОШ № 11 г. Павлово</a:t>
            </a:r>
            <a:endParaRPr lang="ru-RU" sz="2400" b="1" i="1" dirty="0">
              <a:latin typeface="Times New Roman" pitchFamily="18" charset="0"/>
            </a:endParaRPr>
          </a:p>
        </p:txBody>
      </p:sp>
      <p:pic>
        <p:nvPicPr>
          <p:cNvPr id="9" name="Рисунок 8" descr="Рисунок16.pn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5576" y="1772816"/>
            <a:ext cx="7560841" cy="1449717"/>
          </a:xfrm>
          <a:prstGeom prst="rect">
            <a:avLst/>
          </a:prstGeom>
        </p:spPr>
      </p:pic>
      <p:pic>
        <p:nvPicPr>
          <p:cNvPr id="10" name="Рисунок 9" descr="Рисунок17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827584" y="332658"/>
            <a:ext cx="7416824" cy="650226"/>
          </a:xfrm>
          <a:prstGeom prst="rect">
            <a:avLst/>
          </a:prstGeom>
        </p:spPr>
      </p:pic>
      <p:pic>
        <p:nvPicPr>
          <p:cNvPr id="11" name="Рисунок 10" descr="Рисунок18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>
          <a:xfrm>
            <a:off x="395536" y="6165304"/>
            <a:ext cx="1606332" cy="360040"/>
          </a:xfrm>
          <a:prstGeom prst="rect">
            <a:avLst/>
          </a:prstGeom>
        </p:spPr>
      </p:pic>
      <p:pic>
        <p:nvPicPr>
          <p:cNvPr id="12" name="Рисунок 11" descr="Рисунок19.png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6084168" y="6165304"/>
            <a:ext cx="2700300" cy="36004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Органов чувств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 помощью чего человек получает информацию?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Кожей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Каким органом чувств человек воспринимает тактильную информацию?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18468" y="3429000"/>
            <a:ext cx="849694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Сведения об окружающем нас мире, уменьшающие степень неопределённости знаний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информация?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Аль </a:t>
            </a:r>
            <a:r>
              <a:rPr lang="ru-RU" sz="2800" i="1" dirty="0" err="1" smtClean="0">
                <a:latin typeface="Georgia" pitchFamily="18" charset="0"/>
              </a:rPr>
              <a:t>Хоразми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14152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честь кого был назван алгоритм?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Луи Брайль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придумал метод кодирования информации для слепых?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Готфрид Вильгельм Лейбниц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Основатель двоичной системы счисления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err="1" smtClean="0">
                <a:latin typeface="Georgia" pitchFamily="18" charset="0"/>
              </a:rPr>
              <a:t>Блез</a:t>
            </a:r>
            <a:r>
              <a:rPr lang="ru-RU" sz="2800" i="1" dirty="0" smtClean="0">
                <a:latin typeface="Georgia" pitchFamily="18" charset="0"/>
              </a:rPr>
              <a:t> Паскаль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честь кого назван один из языков программирования?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УЧЁНЫЕ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lumMod val="50000"/>
                      </a:schemeClr>
                    </a:gs>
                    <a:gs pos="100000">
                      <a:schemeClr val="accent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lumMod val="50000"/>
                    </a:schemeClr>
                  </a:gs>
                  <a:gs pos="100000">
                    <a:schemeClr val="accent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Джордж Буль 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Кто считается основателем алгебры логики?</a:t>
            </a:r>
            <a:endParaRPr lang="ru-RU" sz="2800" dirty="0" smtClean="0">
              <a:latin typeface="Georgia" pitchFamily="18" charset="0"/>
            </a:endParaRPr>
          </a:p>
        </p:txBody>
      </p:sp>
      <p:pic>
        <p:nvPicPr>
          <p:cNvPr id="24" name="Рисунок 23" descr="32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26332" y="394210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МУЛЬТИМЕДИА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Средство, соединяющее графику, звук и видео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такое мультимедиа?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МУЛЬТИМЕДИА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i="1" dirty="0" smtClean="0">
                <a:latin typeface="Georgia" pitchFamily="18" charset="0"/>
              </a:rPr>
              <a:t>Power Point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каких программах используется мультимедиа?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9" name="AutoShape 47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3997969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1" name="AutoShape 49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93300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2" name="AutoShape 50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869632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3" name="AutoShape 5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6806257" y="1700734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40</a:t>
            </a:r>
          </a:p>
        </p:txBody>
      </p:sp>
      <p:sp>
        <p:nvSpPr>
          <p:cNvPr id="3124" name="AutoShape 52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7741294" y="1700734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25" name="AutoShape 53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997969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26" name="AutoShape 54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93300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27" name="AutoShape 55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5869632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28" name="AutoShape 56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6806257" y="2564830"/>
            <a:ext cx="719137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29" name="AutoShape 57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741294" y="2564830"/>
            <a:ext cx="719138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79674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0" name="AutoShape 58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997969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1" name="AutoShape 59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300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2" name="AutoShape 60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869632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3" name="AutoShape 6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806257" y="3428926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4" name="AutoShape 62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741294" y="3428926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696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3135" name="AutoShape 63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3997969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36" name="AutoShape 64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4933007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37" name="AutoShape 65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869632" y="4293022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38" name="AutoShape 66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8776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39" name="AutoShape 67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7741294" y="4293022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995D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 dirty="0"/>
              <a:t>50</a:t>
            </a:r>
          </a:p>
        </p:txBody>
      </p:sp>
      <p:sp>
        <p:nvSpPr>
          <p:cNvPr id="3140" name="AutoShape 68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39979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10</a:t>
            </a:r>
          </a:p>
        </p:txBody>
      </p:sp>
      <p:sp>
        <p:nvSpPr>
          <p:cNvPr id="3142" name="AutoShape 70">
            <a:hlinkClick r:id="rId25" action="ppaction://hlinksldjump"/>
          </p:cNvPr>
          <p:cNvSpPr>
            <a:spLocks noChangeArrowheads="1"/>
          </p:cNvSpPr>
          <p:nvPr/>
        </p:nvSpPr>
        <p:spPr bwMode="auto">
          <a:xfrm>
            <a:off x="4933007" y="5157118"/>
            <a:ext cx="719137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20</a:t>
            </a:r>
          </a:p>
        </p:txBody>
      </p:sp>
      <p:sp>
        <p:nvSpPr>
          <p:cNvPr id="3143" name="AutoShape 71">
            <a:hlinkClick r:id="rId26" action="ppaction://hlinksldjump"/>
          </p:cNvPr>
          <p:cNvSpPr>
            <a:spLocks noChangeArrowheads="1"/>
          </p:cNvSpPr>
          <p:nvPr/>
        </p:nvSpPr>
        <p:spPr bwMode="auto">
          <a:xfrm>
            <a:off x="5941069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30</a:t>
            </a:r>
          </a:p>
        </p:txBody>
      </p:sp>
      <p:sp>
        <p:nvSpPr>
          <p:cNvPr id="3144" name="AutoShape 72">
            <a:hlinkClick r:id="rId27" action="ppaction://hlinksldjump"/>
          </p:cNvPr>
          <p:cNvSpPr>
            <a:spLocks noChangeArrowheads="1"/>
          </p:cNvSpPr>
          <p:nvPr/>
        </p:nvSpPr>
        <p:spPr bwMode="auto">
          <a:xfrm>
            <a:off x="68776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40</a:t>
            </a:r>
          </a:p>
        </p:txBody>
      </p:sp>
      <p:sp>
        <p:nvSpPr>
          <p:cNvPr id="3145" name="AutoShape 73">
            <a:hlinkClick r:id="rId28" action="ppaction://hlinksldjump"/>
          </p:cNvPr>
          <p:cNvSpPr>
            <a:spLocks noChangeArrowheads="1"/>
          </p:cNvSpPr>
          <p:nvPr/>
        </p:nvSpPr>
        <p:spPr bwMode="auto">
          <a:xfrm>
            <a:off x="7741294" y="5157118"/>
            <a:ext cx="719138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ru-RU" sz="3200" b="1"/>
              <a:t>50</a:t>
            </a:r>
          </a:p>
        </p:txBody>
      </p:sp>
      <p:sp>
        <p:nvSpPr>
          <p:cNvPr id="2" name="AutoShape 47"/>
          <p:cNvSpPr>
            <a:spLocks noChangeArrowheads="1"/>
          </p:cNvSpPr>
          <p:nvPr/>
        </p:nvSpPr>
        <p:spPr bwMode="auto">
          <a:xfrm>
            <a:off x="468312" y="1700734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Компьютер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3" name="AutoShape 68"/>
          <p:cNvSpPr>
            <a:spLocks noChangeArrowheads="1"/>
          </p:cNvSpPr>
          <p:nvPr/>
        </p:nvSpPr>
        <p:spPr bwMode="auto">
          <a:xfrm>
            <a:off x="468312" y="5157118"/>
            <a:ext cx="2879551" cy="792162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bg1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768E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графика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4" name="AutoShape 47"/>
          <p:cNvSpPr>
            <a:spLocks noChangeArrowheads="1"/>
          </p:cNvSpPr>
          <p:nvPr/>
        </p:nvSpPr>
        <p:spPr bwMode="auto">
          <a:xfrm>
            <a:off x="468312" y="4293022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rgbClr val="C6FAC2"/>
              </a:gs>
              <a:gs pos="50000">
                <a:schemeClr val="bg1"/>
              </a:gs>
              <a:gs pos="100000">
                <a:srgbClr val="C6FAC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мультимедиа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5" name="AutoShape 47"/>
          <p:cNvSpPr>
            <a:spLocks noChangeArrowheads="1"/>
          </p:cNvSpPr>
          <p:nvPr/>
        </p:nvSpPr>
        <p:spPr bwMode="auto">
          <a:xfrm>
            <a:off x="468312" y="2564830"/>
            <a:ext cx="2879551" cy="719138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3">
                  <a:lumMod val="60000"/>
                  <a:lumOff val="40000"/>
                </a:schemeClr>
              </a:gs>
              <a:gs pos="50000">
                <a:srgbClr val="FAFBF7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информация</a:t>
            </a:r>
            <a:endParaRPr lang="ru-RU" sz="2400" b="1" cap="all" dirty="0">
              <a:latin typeface="Georgia" pitchFamily="18" charset="0"/>
            </a:endParaRPr>
          </a:p>
        </p:txBody>
      </p:sp>
      <p:sp>
        <p:nvSpPr>
          <p:cNvPr id="6" name="AutoShape 47"/>
          <p:cNvSpPr>
            <a:spLocks noChangeArrowheads="1"/>
          </p:cNvSpPr>
          <p:nvPr/>
        </p:nvSpPr>
        <p:spPr bwMode="auto">
          <a:xfrm>
            <a:off x="468312" y="3428926"/>
            <a:ext cx="2879551" cy="719137"/>
          </a:xfrm>
          <a:prstGeom prst="bevel">
            <a:avLst>
              <a:gd name="adj" fmla="val 7727"/>
            </a:avLst>
          </a:prstGeom>
          <a:gradFill rotWithShape="1"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bg1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997199">
                <a:alpha val="50000"/>
              </a:srgbClr>
            </a:prstShdw>
          </a:effectLst>
        </p:spPr>
        <p:txBody>
          <a:bodyPr wrap="none" anchor="ctr"/>
          <a:lstStyle/>
          <a:p>
            <a:pPr algn="ctr"/>
            <a:r>
              <a:rPr lang="ru-RU" sz="2400" b="1" cap="all" dirty="0" smtClean="0">
                <a:latin typeface="Georgia" pitchFamily="18" charset="0"/>
              </a:rPr>
              <a:t>учёные</a:t>
            </a:r>
            <a:endParaRPr lang="ru-RU" sz="2400" b="1" cap="all" dirty="0">
              <a:latin typeface="Georgia" pitchFamily="18" charset="0"/>
            </a:endParaRPr>
          </a:p>
        </p:txBody>
      </p:sp>
      <p:pic>
        <p:nvPicPr>
          <p:cNvPr id="37" name="Рисунок 36" descr="Рисунок36.png"/>
          <p:cNvPicPr>
            <a:picLocks noChangeAspect="1"/>
          </p:cNvPicPr>
          <p:nvPr/>
        </p:nvPicPr>
        <p:blipFill>
          <a:blip r:embed="rId29" cstate="screen"/>
          <a:srcRect/>
          <a:stretch>
            <a:fillRect/>
          </a:stretch>
        </p:blipFill>
        <p:spPr>
          <a:xfrm>
            <a:off x="1475656" y="260648"/>
            <a:ext cx="6891166" cy="792088"/>
          </a:xfrm>
          <a:prstGeom prst="rect">
            <a:avLst/>
          </a:prstGeom>
        </p:spPr>
      </p:pic>
      <p:pic>
        <p:nvPicPr>
          <p:cNvPr id="38" name="Рисунок 37" descr="Рисунок40.png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30" cstate="screen"/>
          <a:srcRect/>
          <a:stretch>
            <a:fillRect/>
          </a:stretch>
        </p:blipFill>
        <p:spPr>
          <a:xfrm>
            <a:off x="7308304" y="6237312"/>
            <a:ext cx="1152128" cy="3008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indefinite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" dur="indefinite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9" dur="indefinite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4" dur="indefinite"/>
                                        <p:tgtEl>
                                          <p:spTgt spid="31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25" dur="indefinite"/>
                                        <p:tgtEl>
                                          <p:spTgt spid="3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0" dur="indefinite"/>
                                        <p:tgtEl>
                                          <p:spTgt spid="312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1" dur="indefinite"/>
                                        <p:tgtEl>
                                          <p:spTgt spid="3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6" dur="indefinite"/>
                                        <p:tgtEl>
                                          <p:spTgt spid="312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37" dur="indefinite"/>
                                        <p:tgtEl>
                                          <p:spTgt spid="3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2" dur="indefinite"/>
                                        <p:tgtEl>
                                          <p:spTgt spid="312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3" dur="indefinite"/>
                                        <p:tgtEl>
                                          <p:spTgt spid="3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8" dur="indefinite"/>
                                        <p:tgtEl>
                                          <p:spTgt spid="312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49" dur="indefinite"/>
                                        <p:tgtEl>
                                          <p:spTgt spid="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7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55" dur="indefinite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0" dur="indefinite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1" dur="indefinite"/>
                                        <p:tgtEl>
                                          <p:spTgt spid="3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2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313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67" dur="indefinite"/>
                                        <p:tgtEl>
                                          <p:spTgt spid="3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2" dur="indefinite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3" dur="indefinite"/>
                                        <p:tgtEl>
                                          <p:spTgt spid="3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8" dur="indefinite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9" dur="indefinite"/>
                                        <p:tgtEl>
                                          <p:spTgt spid="3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84" dur="indefinite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85" dur="indefinite"/>
                                        <p:tgtEl>
                                          <p:spTgt spid="3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0" dur="indefinite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1" dur="indefinite"/>
                                        <p:tgtEl>
                                          <p:spTgt spid="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6" dur="indefinite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97" dur="indefinite"/>
                                        <p:tgtEl>
                                          <p:spTgt spid="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5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2" dur="indefinite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3" dur="indefinite"/>
                                        <p:tgtEl>
                                          <p:spTgt spid="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08" dur="indefinite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09" dur="indefinite"/>
                                        <p:tgtEl>
                                          <p:spTgt spid="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7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3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14" dur="indefinite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15" dur="indefinite"/>
                                        <p:tgtEl>
                                          <p:spTgt spid="3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0" dur="indefinite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1" dur="indefinite"/>
                                        <p:tgtEl>
                                          <p:spTgt spid="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6" dur="indefinite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27" dur="indefinite"/>
                                        <p:tgtEl>
                                          <p:spTgt spid="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2" dur="indefinite"/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3" dur="indefinite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2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3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38" dur="indefinite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39" dur="indefinite"/>
                                        <p:tgtEl>
                                          <p:spTgt spid="3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3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4" dur="indefinite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45" dur="indefinite"/>
                                        <p:tgtEl>
                                          <p:spTgt spid="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4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50" dur="indefinite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151" dur="indefinite"/>
                                        <p:tgtEl>
                                          <p:spTgt spid="3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45"/>
                  </p:tgtEl>
                </p:cond>
              </p:nextCondLst>
            </p:seq>
          </p:childTnLst>
        </p:cTn>
      </p:par>
    </p:tnLst>
    <p:bldLst>
      <p:bldP spid="3119" grpId="0" animBg="1"/>
      <p:bldP spid="3121" grpId="0" animBg="1"/>
      <p:bldP spid="3122" grpId="0" animBg="1"/>
      <p:bldP spid="3123" grpId="0" animBg="1"/>
      <p:bldP spid="3124" grpId="0" animBg="1"/>
      <p:bldP spid="3125" grpId="0" animBg="1"/>
      <p:bldP spid="3126" grpId="0" animBg="1"/>
      <p:bldP spid="3127" grpId="0" animBg="1"/>
      <p:bldP spid="3128" grpId="0" animBg="1"/>
      <p:bldP spid="3129" grpId="0" animBg="1"/>
      <p:bldP spid="3130" grpId="0" animBg="1"/>
      <p:bldP spid="3131" grpId="0" animBg="1"/>
      <p:bldP spid="3132" grpId="0" animBg="1"/>
      <p:bldP spid="3133" grpId="0" animBg="1"/>
      <p:bldP spid="3134" grpId="0" animBg="1"/>
      <p:bldP spid="3135" grpId="0" animBg="1"/>
      <p:bldP spid="3136" grpId="0" animBg="1"/>
      <p:bldP spid="3137" grpId="0" animBg="1"/>
      <p:bldP spid="3138" grpId="0" animBg="1"/>
      <p:bldP spid="3139" grpId="0" animBg="1"/>
      <p:bldP spid="3140" grpId="0" animBg="1"/>
      <p:bldP spid="3142" grpId="0" animBg="1"/>
      <p:bldP spid="3143" grpId="0" animBg="1"/>
      <p:bldP spid="3144" grpId="0" animBg="1"/>
      <p:bldP spid="314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МУЛЬТИМЕДИА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Для наглядности и доступности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Для чего используется мультимедиа? 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МУЛЬТИМЕДИА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Нет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Мультики и мультимедиа – это одно и то же?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Рисунок12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4330" y="5949280"/>
            <a:ext cx="770053" cy="66828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МУЛЬТИМЕДИА</a:t>
            </a:r>
            <a:endParaRPr lang="ru-RU" sz="36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rgbClr val="004200"/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rgbClr val="004200"/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3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5204"/>
            <a:ext cx="1512168" cy="2337310"/>
          </a:xfrm>
          <a:prstGeom prst="rect">
            <a:avLst/>
          </a:prstGeom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Macromedia Flash</a:t>
            </a:r>
            <a:endParaRPr lang="ru-RU" sz="28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Назовите программу, в которой используется мультимедиа анимация.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475656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ГРАФИКА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Рисунков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В виде чего представлена графическая информация?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ГРАФИКА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Растровая, фрактальная и векторная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Какие виды графики вы знаете?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6756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ГРАФИКА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Пиксель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является основой растровой графики?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ГРАФИКА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Геометрические фигуры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является основой векторной графики?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Рисунок14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6858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924900"/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ГРАФИКА</a:t>
            </a:r>
            <a:endParaRPr lang="ru-RU" sz="3600" b="1" spc="50" dirty="0">
              <a:ln w="11430"/>
              <a:gradFill>
                <a:gsLst>
                  <a:gs pos="25000">
                    <a:srgbClr val="924900"/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6">
                        <a:lumMod val="50000"/>
                      </a:schemeClr>
                    </a:gs>
                    <a:gs pos="100000">
                      <a:schemeClr val="accent6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accent6">
                      <a:lumMod val="50000"/>
                    </a:schemeClr>
                  </a:gs>
                  <a:gs pos="100000">
                    <a:schemeClr val="accent6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Рисунок34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000" cy="2333508"/>
          </a:xfrm>
          <a:prstGeom prst="rect">
            <a:avLst/>
          </a:prstGeom>
        </p:spPr>
      </p:pic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Математические формулы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является основой фрактальной графики?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12" name="Рисунок 11" descr="Рисунок41.pn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1763688" y="404664"/>
            <a:ext cx="6480720" cy="648072"/>
          </a:xfrm>
          <a:prstGeom prst="rect">
            <a:avLst/>
          </a:prstGeom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51520" y="1484784"/>
            <a:ext cx="864096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1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http://www.hereisfree.com/content1//pic/zip/201122421113324977801.jpg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идея кнопки «домик»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http://gatet.files.wordpress.com/2010/06/me.jpg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знак вопроса с человечком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  <a:hlinkClick r:id="rId6"/>
              </a:rPr>
              <a:t>http://www.design-web.com.ua/wp-content/uploads/2012/11/owl.jpg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мудрая сова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33162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29703" name="AutoShape 7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431800" cy="358775"/>
          </a:xfrm>
          <a:prstGeom prst="actionButtonBeginning">
            <a:avLst/>
          </a:prstGeom>
          <a:gradFill rotWithShape="1">
            <a:gsLst>
              <a:gs pos="0">
                <a:schemeClr val="bg1"/>
              </a:gs>
              <a:gs pos="100000">
                <a:srgbClr val="FFE7EC"/>
              </a:gs>
            </a:gsLst>
            <a:path path="rect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rgbClr val="FFE7EC">
                <a:gamma/>
                <a:shade val="60000"/>
                <a:invGamma/>
                <a:alpha val="50000"/>
              </a:srgbClr>
            </a:prst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51520" y="1844824"/>
            <a:ext cx="8640960" cy="303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Ранько Елена Алексеевна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учитель начальных классов  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МАОУ лицей №21</a:t>
            </a:r>
          </a:p>
          <a:p>
            <a:pPr marL="0" marR="0" lvl="0" indent="0" algn="ctr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г. Иваново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Сайт:</a:t>
            </a:r>
            <a:r>
              <a:rPr kumimoji="0" lang="ru-RU" sz="24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http://elenaranko.ucoz.ru/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sz="1200" i="1" dirty="0" smtClean="0">
              <a:latin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Мышка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Самая «Живая» часть компьютера, позволяющая перемещаться по экрану монитора.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КОМПЬЮТЕР 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Колонки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Что позволяет слышать звуки при воспроизведении аудиофайлов компьютером?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КОМПЬЮТЕР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Клавиатура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 называется часть компьютера, содержащая два языка и разные символы?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КОМПЬЮТЕР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Плата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Какая часть компьютера может быть материнской?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КОМПЬЮТЕР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Процессор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«Мозг» компьютера – это….?</a:t>
            </a:r>
            <a:endParaRPr lang="ru-RU" sz="2800" dirty="0" smtClean="0">
              <a:latin typeface="Georgi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31640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rgbClr val="2A65AC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КОМПЬЮТЕР</a:t>
            </a:r>
            <a:endParaRPr lang="ru-RU" sz="3600" b="1" spc="50" dirty="0">
              <a:ln w="11430"/>
              <a:gradFill>
                <a:gsLst>
                  <a:gs pos="25000">
                    <a:srgbClr val="2A65AC"/>
                  </a:gs>
                  <a:gs pos="100000">
                    <a:schemeClr val="tx2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tx2">
                        <a:lumMod val="75000"/>
                      </a:schemeClr>
                    </a:gs>
                    <a:gs pos="100000">
                      <a:srgbClr val="2A65AC"/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  <a:endParaRPr lang="ru-RU" sz="4400" b="1" spc="50" dirty="0">
              <a:ln w="11430"/>
              <a:gradFill>
                <a:gsLst>
                  <a:gs pos="25000">
                    <a:schemeClr val="tx2">
                      <a:lumMod val="75000"/>
                    </a:schemeClr>
                  </a:gs>
                  <a:gs pos="100000">
                    <a:srgbClr val="2A65AC"/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дом-6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93756" y="5949280"/>
            <a:ext cx="770731" cy="671196"/>
          </a:xfrm>
          <a:prstGeom prst="rect">
            <a:avLst/>
          </a:prstGeom>
        </p:spPr>
      </p:pic>
      <p:pic>
        <p:nvPicPr>
          <p:cNvPr id="25" name="Рисунок 24" descr="Рисунок30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31640" y="33265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Тактильной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23528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Информация может быть вкусовой, звуковой, обонятельной, зрительной и …..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дом-1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172400" y="5949280"/>
            <a:ext cx="770400" cy="67090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367644" y="404664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50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ИНФОРМАЦИЯ</a:t>
            </a:r>
            <a:endParaRPr lang="ru-RU" sz="36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50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12360" y="332656"/>
            <a:ext cx="1008112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3">
                        <a:lumMod val="50000"/>
                      </a:schemeClr>
                    </a:gs>
                    <a:gs pos="100000">
                      <a:schemeClr val="accent3">
                        <a:lumMod val="7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</a:t>
            </a:r>
            <a:endParaRPr lang="ru-RU" sz="4400" b="1" spc="50" dirty="0">
              <a:ln w="11430"/>
              <a:gradFill>
                <a:gsLst>
                  <a:gs pos="25000">
                    <a:schemeClr val="accent3">
                      <a:lumMod val="50000"/>
                    </a:schemeClr>
                  </a:gs>
                  <a:gs pos="100000">
                    <a:schemeClr val="accent3">
                      <a:lumMod val="7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Рисунок31.pn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851920" y="4077072"/>
            <a:ext cx="1512168" cy="2337309"/>
          </a:xfrm>
          <a:prstGeom prst="rect">
            <a:avLst/>
          </a:prstGeom>
        </p:spPr>
      </p:pic>
      <p:sp>
        <p:nvSpPr>
          <p:cNvPr id="23" name="Text Box 5"/>
          <p:cNvSpPr txBox="1">
            <a:spLocks noChangeArrowheads="1"/>
          </p:cNvSpPr>
          <p:nvPr/>
        </p:nvSpPr>
        <p:spPr bwMode="auto">
          <a:xfrm>
            <a:off x="323528" y="3429000"/>
            <a:ext cx="8496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i="1" dirty="0" smtClean="0">
                <a:latin typeface="Georgia" pitchFamily="18" charset="0"/>
              </a:rPr>
              <a:t>Цифр</a:t>
            </a:r>
            <a:endParaRPr lang="ru-RU" sz="2800" i="1" dirty="0" smtClean="0">
              <a:latin typeface="Georgia" pitchFamily="18" charset="0"/>
            </a:endParaRP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01452" y="1628800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 smtClean="0">
                <a:latin typeface="Georgia" pitchFamily="18" charset="0"/>
              </a:rPr>
              <a:t>Числова</a:t>
            </a:r>
            <a:r>
              <a:rPr lang="ru-RU" sz="2800" dirty="0" smtClean="0">
                <a:latin typeface="Georgia" pitchFamily="18" charset="0"/>
              </a:rPr>
              <a:t>я информация представлена с помощью….</a:t>
            </a:r>
            <a:endParaRPr lang="ru-RU" sz="2800" dirty="0" smtClean="0">
              <a:latin typeface="Georgia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00000"/>
      </a:hlink>
      <a:folHlink>
        <a:srgbClr val="953734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387</Words>
  <Application>Microsoft Office PowerPoint</Application>
  <PresentationFormat>Экран (4:3)</PresentationFormat>
  <Paragraphs>150</Paragraphs>
  <Slides>29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Admin</cp:lastModifiedBy>
  <cp:revision>10</cp:revision>
  <dcterms:created xsi:type="dcterms:W3CDTF">2014-01-06T16:00:12Z</dcterms:created>
  <dcterms:modified xsi:type="dcterms:W3CDTF">2015-03-20T01:01:01Z</dcterms:modified>
</cp:coreProperties>
</file>