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8" r:id="rId5"/>
    <p:sldId id="257" r:id="rId6"/>
    <p:sldId id="285" r:id="rId7"/>
    <p:sldId id="286" r:id="rId8"/>
    <p:sldId id="287" r:id="rId9"/>
    <p:sldId id="259" r:id="rId10"/>
    <p:sldId id="288" r:id="rId11"/>
    <p:sldId id="260" r:id="rId12"/>
    <p:sldId id="289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3" r:id="rId33"/>
    <p:sldId id="284" r:id="rId34"/>
    <p:sldId id="280" r:id="rId35"/>
    <p:sldId id="291" r:id="rId36"/>
    <p:sldId id="290" r:id="rId37"/>
    <p:sldId id="282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46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C5700E6D-41A7-47D0-8F54-0C46319B8045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DD1DA11-6F71-4591-AF2D-4F749BCDCC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700E6D-41A7-47D0-8F54-0C46319B8045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1DA11-6F71-4591-AF2D-4F749BCDC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85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700E6D-41A7-47D0-8F54-0C46319B8045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1DA11-6F71-4591-AF2D-4F749BCDC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9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0F980-5E89-419D-8A08-43AE925A5F2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73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A180C-B5D4-41F3-BC5E-4B3428C4927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08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2657D-E782-4278-8D2E-1105D921EA7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50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543B9-01C9-4487-8627-D86B1DB60D7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1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613A38-4C95-47DD-8A17-DE28A326A83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6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23A3E-8F53-4AB7-9F6E-8B504316012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11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28DAE-93CE-4166-A253-4415C286BD5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78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6DC1F-BD73-4ACD-ACF9-8A167A25D3F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89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700E6D-41A7-47D0-8F54-0C46319B8045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1DA11-6F71-4591-AF2D-4F749BCDC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4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AA429-30A0-4AFF-817C-803E53ED407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51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7CA23-6FCC-46EA-A5F0-7176225234E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34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EDDA7-E9DD-44AC-ACE8-FC7A9A2B5DE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7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scene3d>
              <a:camera prst="perspectiveRelaxedModerately">
                <a:rot lat="19800000" lon="0" rev="0"/>
              </a:camera>
              <a:lightRig rig="threePt" dir="t"/>
            </a:scene3d>
            <a:sp3d extrusionH="57150" prstMaterial="dkEdge">
              <a:bevelT w="38100" h="38100"/>
              <a:bevelB w="82550" h="38100" prst="coolSlant"/>
            </a:sp3d>
          </a:bodyPr>
          <a:lstStyle>
            <a:lvl1pPr>
              <a:defRPr>
                <a:ln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gradFill flip="none" rotWithShape="1"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  <a:alpha val="79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241300" dist="38100" dir="5400000" rotWithShape="0">
                    <a:schemeClr val="bg2">
                      <a:lumMod val="10000"/>
                      <a:alpha val="3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scene3d>
              <a:camera prst="orthographicFront"/>
              <a:lightRig rig="threePt" dir="t"/>
            </a:scene3d>
            <a:sp3d extrusionH="57150" contourW="12700">
              <a:bevelT w="82550" h="38100" prst="coolSlant"/>
              <a:contourClr>
                <a:schemeClr val="bg2">
                  <a:lumMod val="25000"/>
                </a:schemeClr>
              </a:contourClr>
            </a:sp3d>
          </a:bodyPr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4F56-8755-49AB-993B-6E4353098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5EB54-EEA1-4E16-8EF9-9AD2AE35B816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D86B-F76C-4C9F-B233-140BA19138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27CC5A-F22F-44AD-B036-632B54D058D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965193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00305"/>
            <a:ext cx="4040188" cy="36258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9651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00305"/>
            <a:ext cx="4041775" cy="36258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21D04-69E9-4EF9-ADA6-75DB68EDDED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C6DE2A-9D14-4126-8A6B-125DF286B06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F9658-E4F1-427D-ACA9-28806D0048C1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31CC9-F345-4ACD-B711-F10A0FF38D9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700E6D-41A7-47D0-8F54-0C46319B8045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1DA11-6F71-4591-AF2D-4F749BCDC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17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6C0656-4605-47FD-BB74-7E21D1F2E32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DDB17-5432-49B7-A90F-36D5544848E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BCCB2-B4D1-4289-A7B7-541C4DE098E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700E6D-41A7-47D0-8F54-0C46319B8045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1DA11-6F71-4591-AF2D-4F749BCDC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20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700E6D-41A7-47D0-8F54-0C46319B8045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1DA11-6F71-4591-AF2D-4F749BCDC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39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700E6D-41A7-47D0-8F54-0C46319B8045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1DA11-6F71-4591-AF2D-4F749BCDC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32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700E6D-41A7-47D0-8F54-0C46319B8045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1DA11-6F71-4591-AF2D-4F749BCDC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91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700E6D-41A7-47D0-8F54-0C46319B8045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1DA11-6F71-4591-AF2D-4F749BCDC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96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700E6D-41A7-47D0-8F54-0C46319B8045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1DA11-6F71-4591-AF2D-4F749BCDC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43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99FF">
                  <a:alpha val="80000"/>
                </a:srgbClr>
              </a:gs>
            </a:gsLst>
            <a:lin ang="2700000" scaled="1"/>
          </a:gradFill>
          <a:ln w="9525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CCFFFF">
              <a:alpha val="80000"/>
            </a:srgbClr>
          </a:solidFill>
          <a:ln w="19050">
            <a:solidFill>
              <a:srgbClr val="CC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>
                    <a:alpha val="7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5700E6D-41A7-47D0-8F54-0C46319B8045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>
                    <a:alpha val="7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>
                    <a:alpha val="7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DD1DA11-6F71-4591-AF2D-4F749BCDCC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19050">
            <a:solidFill>
              <a:srgbClr val="33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12700">
            <a:solidFill>
              <a:srgbClr val="33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solidFill>
              <a:srgbClr val="3399FF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solidFill>
              <a:srgbClr val="3399FF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solidFill>
              <a:srgbClr val="3399FF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DBBC361-0159-47F8-A940-A37805CB0E2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3319" name="plant"/>
          <p:cNvSpPr>
            <a:spLocks noEditPoints="1" noChangeArrowheads="1"/>
          </p:cNvSpPr>
          <p:nvPr/>
        </p:nvSpPr>
        <p:spPr bwMode="auto">
          <a:xfrm>
            <a:off x="0" y="0"/>
            <a:ext cx="1558925" cy="155733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50000">
                <a:srgbClr val="3399FF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rgbClr val="3399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5984" y="571480"/>
            <a:ext cx="6400816" cy="8461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perspectiveRelaxedModerately">
                <a:rot lat="19800000" lon="0" rev="0"/>
              </a:camera>
              <a:lightRig rig="threePt" dir="t"/>
            </a:scene3d>
            <a:sp3d extrusionH="57150" prstMaterial="dkEdge">
              <a:bevelT w="38100" h="38100"/>
              <a:bevelB w="82550" h="38100" prst="coolSlant"/>
            </a:sp3d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4414" y="1600200"/>
            <a:ext cx="747238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5EB54-EEA1-4E16-8EF9-9AD2AE35B816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1D86B-F76C-4C9F-B233-140BA19138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lang="ru-RU" sz="3200" kern="1200" dirty="0">
          <a:ln>
            <a:gradFill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79000"/>
                </a:schemeClr>
              </a:gs>
            </a:gsLst>
            <a:lin ang="5400000" scaled="0"/>
            <a:tileRect/>
          </a:gradFill>
          <a:effectLst>
            <a:outerShdw blurRad="241300" dist="38100" dir="5400000" rotWithShape="0">
              <a:schemeClr val="bg2">
                <a:lumMod val="10000"/>
                <a:alpha val="3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3"/>
        </a:buBlip>
        <a:defRPr sz="2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3"/>
        </a:buBlip>
        <a:defRPr sz="2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g.vrukodelii.com/wp-content/uploads/2012/04/DSC_5987-1.jpg" TargetMode="Externa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g.vrukodelii.com/wp-content/uploads/2012/04/Bez-imeni-1.jpg" TargetMode="Externa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57264"/>
            <a:ext cx="7772400" cy="14700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Полимерные страсти</a:t>
            </a:r>
            <a:endParaRPr lang="ru-RU" sz="48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861048"/>
            <a:ext cx="3848472" cy="17526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/>
              <a:t>Ученица </a:t>
            </a:r>
            <a:r>
              <a:rPr lang="ru-RU" dirty="0" smtClean="0"/>
              <a:t>11 </a:t>
            </a:r>
            <a:r>
              <a:rPr lang="ru-RU" dirty="0"/>
              <a:t>«А»  класса</a:t>
            </a:r>
          </a:p>
          <a:p>
            <a:pPr algn="l"/>
            <a:r>
              <a:rPr lang="ru-RU" dirty="0" err="1" smtClean="0"/>
              <a:t>Пошинкина</a:t>
            </a:r>
            <a:r>
              <a:rPr lang="ru-RU" dirty="0" smtClean="0"/>
              <a:t> Яна</a:t>
            </a:r>
            <a:endParaRPr lang="ru-RU" dirty="0"/>
          </a:p>
          <a:p>
            <a:pPr algn="l"/>
            <a:r>
              <a:rPr lang="ru-RU" dirty="0"/>
              <a:t>Руководитель проекта:</a:t>
            </a:r>
          </a:p>
          <a:p>
            <a:pPr algn="l"/>
            <a:r>
              <a:rPr lang="ru-RU" dirty="0"/>
              <a:t>Никонова  Г.М.</a:t>
            </a:r>
          </a:p>
          <a:p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059832" y="404664"/>
            <a:ext cx="5400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 contourW="12700">
              <a:bevelT w="82550" h="38100" prst="coolSlant"/>
              <a:contourClr>
                <a:schemeClr val="bg2">
                  <a:lumMod val="25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Tx/>
              <a:buNone/>
              <a:defRPr sz="2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dirty="0" smtClean="0"/>
              <a:t>МОУ «Дедовская СОШ№4»</a:t>
            </a:r>
          </a:p>
          <a:p>
            <a:pPr algn="r"/>
            <a:r>
              <a:rPr lang="ru-RU" sz="2000" dirty="0" err="1" smtClean="0"/>
              <a:t>Истринского</a:t>
            </a:r>
            <a:r>
              <a:rPr lang="ru-RU" sz="2000" dirty="0" smtClean="0"/>
              <a:t> муниципального района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6093295"/>
            <a:ext cx="9144000" cy="1417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 contourW="12700">
              <a:bevelT w="82550" h="38100" prst="coolSlant"/>
              <a:contourClr>
                <a:schemeClr val="bg2">
                  <a:lumMod val="25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Tx/>
              <a:buNone/>
              <a:defRPr sz="2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Дедовск - 2015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364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n>
                  <a:noFill/>
                </a:ln>
                <a:solidFill>
                  <a:schemeClr val="tx1"/>
                </a:solidFill>
                <a:effectLst/>
              </a:rPr>
              <a:t>Альтернативные варианты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267613"/>
              </p:ext>
            </p:extLst>
          </p:nvPr>
        </p:nvGraphicFramePr>
        <p:xfrm>
          <a:off x="395536" y="1484784"/>
          <a:ext cx="8424936" cy="4663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304255"/>
                <a:gridCol w="3312369"/>
                <a:gridCol w="2808312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Достоинства: 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оригинально</a:t>
                      </a:r>
                    </a:p>
                    <a:p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Недостатки: 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очень трудоемко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Серьги и колье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Достоинства: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эстетичность, оригинальность, декоративное украшение </a:t>
                      </a:r>
                    </a:p>
                    <a:p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Недостатки: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трудоемкость изделия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Фигурки миниатюры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Достоинства: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эстетичность, легко вписывается в интерьер</a:t>
                      </a:r>
                    </a:p>
                    <a:p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Недостатки: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трудоемкость, не украшение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http://www.equipnet.ru/netcat_files/Image/2011/%D0%BD%D0%BE%D1%8F%D0%B1%D1%80%D1%8C/17/hand/gladiolka_com_m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1484785"/>
            <a:ext cx="2088232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1.bp.blogspot.com/_3laoGqBJ_no/TJHwVWNgGqI/AAAAAAAABjk/3GqjK2kcteE/s1600/02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433" y="2781991"/>
            <a:ext cx="2106930" cy="1702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www.artfire.com/uploads/product/3/373/24373/2824373/2824373/large/tiny_love_mouse_with_heart_afe426f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285" y="4370070"/>
            <a:ext cx="1882140" cy="1882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587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/>
              </a:rPr>
              <a:t>Инструменты и принадлежности</a:t>
            </a:r>
            <a:endParaRPr lang="ru-RU" dirty="0"/>
          </a:p>
        </p:txBody>
      </p:sp>
      <p:pic>
        <p:nvPicPr>
          <p:cNvPr id="4" name="Объект 3" descr="Набор инструментов и материалов необходимые для начала работы с полимерной глиной">
            <a:hlinkClick r:id="rId2"/>
          </p:cNvPr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3"/>
          <a:stretch/>
        </p:blipFill>
        <p:spPr bwMode="auto">
          <a:xfrm>
            <a:off x="1259632" y="1556792"/>
            <a:ext cx="6408712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439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/>
              </a:rPr>
              <a:t>Какую глину выбрать?</a:t>
            </a:r>
            <a:endParaRPr lang="ru-RU" dirty="0"/>
          </a:p>
        </p:txBody>
      </p:sp>
      <p:pic>
        <p:nvPicPr>
          <p:cNvPr id="4" name="Объект 3" descr="Фото наборов полимерной глины">
            <a:hlinkClick r:id="rId2"/>
          </p:cNvPr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22"/>
          <a:stretch/>
        </p:blipFill>
        <p:spPr bwMode="auto">
          <a:xfrm>
            <a:off x="1187624" y="1700808"/>
            <a:ext cx="6552728" cy="46805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7741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/>
              </a:rPr>
              <a:t>Технология изготовления изделия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Объект 3" descr="C:\Users\Galchonok\Desktop\Полимерная глина\1V8qH__3wVo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820" y="1600200"/>
            <a:ext cx="679159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091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Galchonok\Desktop\Полимерная глина\1OS5oggV1D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820" y="1600200"/>
            <a:ext cx="679159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422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Galchonok\Desktop\Полимерная глина\V9S_Wsxcphc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820" y="1600200"/>
            <a:ext cx="679159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989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Galchonok\Desktop\Полимерная глина\UwW6gtdfexI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820" y="1600200"/>
            <a:ext cx="679159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44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Galchonok\Desktop\Полимерная глина\_37nBoI8GKc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820" y="1600200"/>
            <a:ext cx="679159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47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Galchonok\Desktop\Полимерная глина\Z0zSLK54alw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820" y="1600200"/>
            <a:ext cx="679159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827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Galchonok\Desktop\Полимерная глина\jR2B56jbFTg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3233204" cy="29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Galchonok\Desktop\Полимерная глина\Jhj4hKfNIW4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28"/>
          <a:stretch/>
        </p:blipFill>
        <p:spPr bwMode="auto">
          <a:xfrm>
            <a:off x="4067944" y="2269552"/>
            <a:ext cx="3922234" cy="4081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136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980728"/>
            <a:ext cx="4464496" cy="846158"/>
          </a:xfrm>
        </p:spPr>
        <p:txBody>
          <a:bodyPr/>
          <a:lstStyle/>
          <a:p>
            <a:r>
              <a:rPr lang="ru-RU" b="1" i="1" dirty="0"/>
              <a:t>Цель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1916832"/>
            <a:ext cx="6275040" cy="3201219"/>
          </a:xfrm>
        </p:spPr>
        <p:txBody>
          <a:bodyPr/>
          <a:lstStyle/>
          <a:p>
            <a:r>
              <a:rPr lang="ru-RU" dirty="0" smtClean="0"/>
              <a:t>– </a:t>
            </a:r>
            <a:r>
              <a:rPr lang="ru-RU" dirty="0"/>
              <a:t>сделать </a:t>
            </a:r>
            <a:r>
              <a:rPr lang="ru-RU" dirty="0" smtClean="0"/>
              <a:t>оригинальное </a:t>
            </a:r>
            <a:r>
              <a:rPr lang="ru-RU" dirty="0"/>
              <a:t>украшение.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039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C:\Users\Galchonok\Desktop\Полимерная глина\jcCnilOc6Yw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820" y="1600200"/>
            <a:ext cx="679159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549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Galchonok\Desktop\Полимерная глина\_6LWEYorrY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820" y="1600200"/>
            <a:ext cx="679159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556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Galchonok\Desktop\Полимерная глина\tuw017ZlzVk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5" r="12638"/>
          <a:stretch/>
        </p:blipFill>
        <p:spPr bwMode="auto">
          <a:xfrm>
            <a:off x="683568" y="1268760"/>
            <a:ext cx="3672408" cy="3753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Galchonok\Desktop\Полимерная глина\wl7OUwIQGPQ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5" t="12522" r="8286"/>
          <a:stretch/>
        </p:blipFill>
        <p:spPr bwMode="auto">
          <a:xfrm>
            <a:off x="4499992" y="3064894"/>
            <a:ext cx="3510116" cy="3246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703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Galchonok\Desktop\Полимерная глина\CRHl54i-Bf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7586523" cy="5225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432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Galchonok\Desktop\Полимерная глина\hWlj4cyNY1o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820" y="1600200"/>
            <a:ext cx="679159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151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C:\Users\Galchonok\Desktop\Без имени-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6120680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422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Galchonok\Desktop\Полимерная глина\yO73IH3DEXo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820" y="1600200"/>
            <a:ext cx="679159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962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Galchonok\Desktop\Полимерная глина\zM2x-L-Xl_8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10000" r="23341" b="10624"/>
          <a:stretch/>
        </p:blipFill>
        <p:spPr bwMode="auto">
          <a:xfrm>
            <a:off x="755576" y="1556792"/>
            <a:ext cx="3769319" cy="2908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Galchonok\Desktop\Полимерная глина\zi6e_FMGL3M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068960"/>
            <a:ext cx="4608294" cy="3376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877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Galchonok\Desktop\Без имени-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92696"/>
            <a:ext cx="5580747" cy="5472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549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Galchonok\Desktop\Полимерная глина\ru-vQmFzOZI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03" t="17724" r="17573" b="18975"/>
          <a:stretch/>
        </p:blipFill>
        <p:spPr bwMode="auto">
          <a:xfrm>
            <a:off x="1043608" y="1844824"/>
            <a:ext cx="7472362" cy="4090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916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/>
              <a:t>«</a:t>
            </a:r>
            <a:r>
              <a:rPr lang="ru-RU" b="1" i="1" dirty="0" err="1"/>
              <a:t>Полимернная</a:t>
            </a:r>
            <a:r>
              <a:rPr lang="ru-RU" b="1" i="1" dirty="0"/>
              <a:t> </a:t>
            </a:r>
            <a:r>
              <a:rPr lang="ru-RU" b="1" i="1" dirty="0" err="1"/>
              <a:t>гли́на</a:t>
            </a:r>
            <a:r>
              <a:rPr lang="ru-RU" b="1" i="1" dirty="0"/>
              <a:t> (также, </a:t>
            </a:r>
            <a:r>
              <a:rPr lang="ru-RU" b="1" i="1" dirty="0" err="1"/>
              <a:t>пла́стик</a:t>
            </a:r>
            <a:r>
              <a:rPr lang="ru-RU" b="1" i="1" dirty="0"/>
              <a:t> или </a:t>
            </a:r>
            <a:r>
              <a:rPr lang="ru-RU" b="1" i="1" dirty="0" err="1"/>
              <a:t>пла́стика</a:t>
            </a:r>
            <a:r>
              <a:rPr lang="ru-RU" b="1" i="1" dirty="0"/>
              <a:t>)</a:t>
            </a:r>
            <a:r>
              <a:rPr lang="ru-RU" dirty="0"/>
              <a:t> — пластичный материал для лепки небольших изделий (украшений, скульптурок, кукол) и моделирования, застывающий на воздухе или при нагревании (в зависимости от вида пластики). Виды по названию фирм-производителей: </a:t>
            </a:r>
            <a:r>
              <a:rPr lang="ru-RU" dirty="0" err="1"/>
              <a:t>фи́мо</a:t>
            </a:r>
            <a:r>
              <a:rPr lang="ru-RU" dirty="0"/>
              <a:t>, </a:t>
            </a:r>
            <a:r>
              <a:rPr lang="ru-RU" dirty="0" err="1"/>
              <a:t>цве́тик</a:t>
            </a:r>
            <a:r>
              <a:rPr lang="ru-RU" dirty="0"/>
              <a:t>, </a:t>
            </a:r>
            <a:r>
              <a:rPr lang="ru-RU" dirty="0" err="1"/>
              <a:t>ска́лпи</a:t>
            </a:r>
            <a:r>
              <a:rPr lang="ru-RU" dirty="0"/>
              <a:t>, </a:t>
            </a:r>
            <a:r>
              <a:rPr lang="ru-RU" dirty="0" err="1"/>
              <a:t>церни́т</a:t>
            </a:r>
            <a:r>
              <a:rPr lang="ru-RU" dirty="0"/>
              <a:t>, </a:t>
            </a:r>
            <a:r>
              <a:rPr lang="ru-RU" dirty="0" err="1"/>
              <a:t>като</a:t>
            </a:r>
            <a:r>
              <a:rPr lang="ru-RU" dirty="0"/>
              <a:t>́ и др.»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962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Galchonok\Desktop\Полимерная глина\AV1WyPoAt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96" y="764704"/>
            <a:ext cx="8104066" cy="540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51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Galchonok\Desktop\Полимерная глина\LG3ToHAuwi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91"/>
          <a:stretch/>
        </p:blipFill>
        <p:spPr bwMode="auto">
          <a:xfrm>
            <a:off x="2483768" y="188640"/>
            <a:ext cx="4811949" cy="64920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7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4728604"/>
              </p:ext>
            </p:extLst>
          </p:nvPr>
        </p:nvGraphicFramePr>
        <p:xfrm>
          <a:off x="467544" y="692696"/>
          <a:ext cx="8208911" cy="5221968"/>
        </p:xfrm>
        <a:graphic>
          <a:graphicData uri="http://schemas.openxmlformats.org/drawingml/2006/table">
            <a:tbl>
              <a:tblPr firstRow="1" firstCol="1" bandRow="1"/>
              <a:tblGrid>
                <a:gridCol w="461435"/>
                <a:gridCol w="1003492"/>
                <a:gridCol w="1722233"/>
                <a:gridCol w="845288"/>
                <a:gridCol w="772308"/>
                <a:gridCol w="1459940"/>
                <a:gridCol w="864096"/>
                <a:gridCol w="1080119"/>
              </a:tblGrid>
              <a:tr h="12961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№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Материалы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Кол-во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Цена, </a:t>
                      </a:r>
                      <a:r>
                        <a:rPr lang="ru-RU" sz="14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руб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Затраты на материал, </a:t>
                      </a:r>
                      <a:r>
                        <a:rPr lang="ru-RU" sz="14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руб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Само стоимость изделия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Цена за готовое изделие в магазине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381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r>
                        <a:rPr lang="ru-RU" sz="2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Колье и сережки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Calibri"/>
                        </a:rPr>
                        <a:t>Полимерная глина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Calibri"/>
                        </a:rPr>
                        <a:t>2 уп.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Calibri"/>
                        </a:rPr>
                        <a:t>250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Calibri"/>
                        </a:rPr>
                        <a:t>500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Calibri"/>
                        </a:rPr>
                        <a:t>536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Calibri"/>
                        </a:rPr>
                        <a:t>1500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381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r>
                        <a:rPr lang="ru-RU" sz="2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Фурнитура: </a:t>
                      </a:r>
                      <a:r>
                        <a:rPr lang="ru-RU" sz="24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швензы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1 пара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Calibri"/>
                        </a:rPr>
                        <a:t>25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Calibri"/>
                        </a:rPr>
                        <a:t>25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381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r>
                        <a:rPr lang="ru-RU" sz="2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3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Calibri"/>
                        </a:rPr>
                        <a:t>Фурнитура: застежка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Calibri"/>
                        </a:rPr>
                        <a:t>1 шт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381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r>
                        <a:rPr lang="ru-RU" sz="24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4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Calibri"/>
                        </a:rPr>
                        <a:t>Электроэнергия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Calibri"/>
                        </a:rPr>
                        <a:t>4 часа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5874">
                <a:tc gridSpan="6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  <a:latin typeface="Calibri"/>
                          <a:ea typeface="Calibri"/>
                          <a:cs typeface="Calibri"/>
                        </a:rPr>
                        <a:t>536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1500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623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43608" y="1600200"/>
            <a:ext cx="3452192" cy="45259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i="1" dirty="0"/>
              <a:t>Положительные стороны</a:t>
            </a:r>
            <a:r>
              <a:rPr lang="ru-RU" b="1" i="1" dirty="0" smtClean="0"/>
              <a:t>:</a:t>
            </a:r>
          </a:p>
          <a:p>
            <a:pPr marL="0" indent="0" algn="ctr">
              <a:buNone/>
            </a:pPr>
            <a:endParaRPr lang="ru-RU" dirty="0"/>
          </a:p>
          <a:p>
            <a:pPr lvl="0"/>
            <a:r>
              <a:rPr lang="ru-RU" dirty="0"/>
              <a:t>Цель достигнута</a:t>
            </a:r>
          </a:p>
          <a:p>
            <a:pPr lvl="0"/>
            <a:r>
              <a:rPr lang="ru-RU" dirty="0"/>
              <a:t>Материалы доступны в продаже</a:t>
            </a:r>
          </a:p>
          <a:p>
            <a:pPr lvl="0"/>
            <a:r>
              <a:rPr lang="ru-RU" dirty="0"/>
              <a:t>Технология изготовления понятна</a:t>
            </a:r>
          </a:p>
          <a:p>
            <a:pPr lvl="0"/>
            <a:r>
              <a:rPr lang="ru-RU" dirty="0"/>
              <a:t>Себестоимость изделия в три раза ниже </a:t>
            </a:r>
          </a:p>
          <a:p>
            <a:pPr lvl="0"/>
            <a:r>
              <a:rPr lang="ru-RU" dirty="0"/>
              <a:t>Изделие имеет художественную ценность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i="1" dirty="0"/>
              <a:t>Отрицательные стороны</a:t>
            </a:r>
            <a:r>
              <a:rPr lang="ru-RU" b="1" i="1" dirty="0" smtClean="0"/>
              <a:t>:</a:t>
            </a:r>
          </a:p>
          <a:p>
            <a:pPr marL="0" indent="0">
              <a:buNone/>
            </a:pPr>
            <a:endParaRPr lang="ru-RU" b="1" dirty="0"/>
          </a:p>
          <a:p>
            <a:pPr lvl="0"/>
            <a:r>
              <a:rPr lang="ru-RU" dirty="0"/>
              <a:t>Хрупкое изделие</a:t>
            </a:r>
          </a:p>
          <a:p>
            <a:pPr lvl="0"/>
            <a:r>
              <a:rPr lang="ru-RU" dirty="0"/>
              <a:t>Кропотливая работа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160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23028"/>
            <a:ext cx="6184792" cy="846158"/>
          </a:xfrm>
        </p:spPr>
        <p:txBody>
          <a:bodyPr/>
          <a:lstStyle/>
          <a:p>
            <a:r>
              <a:rPr lang="ru-RU" dirty="0">
                <a:ln>
                  <a:noFill/>
                </a:ln>
                <a:solidFill>
                  <a:schemeClr val="tx1"/>
                </a:solidFill>
                <a:effectLst/>
              </a:rPr>
              <a:t>Экологическая </a:t>
            </a:r>
            <a:r>
              <a:rPr lang="ru-RU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оценка</a:t>
            </a:r>
            <a:endParaRPr lang="ru-RU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4414" y="2420888"/>
            <a:ext cx="4941762" cy="3705275"/>
          </a:xfrm>
        </p:spPr>
        <p:txBody>
          <a:bodyPr/>
          <a:lstStyle/>
          <a:p>
            <a:r>
              <a:rPr lang="ru-RU" dirty="0"/>
              <a:t>Полимерная глина экологически чистый продукт</a:t>
            </a:r>
            <a:endParaRPr lang="ru-RU" dirty="0"/>
          </a:p>
        </p:txBody>
      </p:sp>
      <p:pic>
        <p:nvPicPr>
          <p:cNvPr id="1026" name="Picture 2" descr="http://www.kores-russia.ru/uploads/RTEmagicC_a6d47d9846_40.gi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56992"/>
            <a:ext cx="199003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24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772816"/>
            <a:ext cx="7416824" cy="2520280"/>
          </a:xfrm>
        </p:spPr>
        <p:txBody>
          <a:bodyPr/>
          <a:lstStyle/>
          <a:p>
            <a:r>
              <a:rPr lang="ru-RU" sz="7200" dirty="0" smtClean="0"/>
              <a:t>Спасибо за внимание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61130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+mn-lt"/>
              </a:rPr>
              <a:t>Варианты предметов и украшение из полимерной </a:t>
            </a:r>
            <a:r>
              <a:rPr lang="ru-RU" i="1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+mn-lt"/>
              </a:rPr>
              <a:t>глины</a:t>
            </a:r>
            <a:endParaRPr lang="ru-RU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+mn-lt"/>
            </a:endParaRPr>
          </a:p>
        </p:txBody>
      </p:sp>
      <p:pic>
        <p:nvPicPr>
          <p:cNvPr id="3" name="Рисунок 2" descr="http://stranamasterov.ru/img4/i2012/06/06/_apdk9myb8i_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48324"/>
            <a:ext cx="2170430" cy="1624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img0.liveinternet.ru/images/attach/c/5/84/691/84691404_large__________________4e1d76e904f3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996" y="2892189"/>
            <a:ext cx="2073910" cy="143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crafts.by/wp-content/uploads/2013/05/%D0%9F%D0%B0%D0%B2%D0%BB%D0%BE%D0%B2%D0%B0-%D0%9D%D0%B0%D1%82%D0%B0%D0%BB%D1%8C%D1%8F-300x166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402" y="2816724"/>
            <a:ext cx="2606675" cy="14401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96731" y="4725144"/>
            <a:ext cx="2344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/>
              <a:t>Женские украшения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53079" y="4725144"/>
            <a:ext cx="2663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/>
              <a:t>Цветочная </a:t>
            </a:r>
            <a:r>
              <a:rPr lang="ru-RU" dirty="0" smtClean="0"/>
              <a:t>композиция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93494" y="4725144"/>
            <a:ext cx="9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/>
              <a:t>Брелок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051720" y="1700808"/>
            <a:ext cx="180020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4684951" y="1700808"/>
            <a:ext cx="535121" cy="10475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016822" y="1700808"/>
            <a:ext cx="1723530" cy="10475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312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Анализ существующих изделий из полимерной глины</a:t>
            </a:r>
          </a:p>
        </p:txBody>
      </p:sp>
      <p:pic>
        <p:nvPicPr>
          <p:cNvPr id="1026" name="Picture 2" descr="C:\Users\Галина\Desktop\Диаграмма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850873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19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571480"/>
            <a:ext cx="6678504" cy="846158"/>
          </a:xfrm>
        </p:spPr>
        <p:txBody>
          <a:bodyPr/>
          <a:lstStyle/>
          <a:p>
            <a:r>
              <a:rPr lang="ru-RU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Что нужно сделать, что бы усовершенствовать свое изделие?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2050" name="Picture 2" descr="C:\Users\Галина\Desktop\Диаграмма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71" y="1781174"/>
            <a:ext cx="8539809" cy="402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74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836712"/>
            <a:ext cx="6400816" cy="846158"/>
          </a:xfrm>
        </p:spPr>
        <p:txBody>
          <a:bodyPr/>
          <a:lstStyle/>
          <a:p>
            <a:r>
              <a:rPr lang="ru-RU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Задачи:</a:t>
            </a:r>
            <a:endParaRPr lang="ru-RU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4414" y="1916832"/>
            <a:ext cx="7472386" cy="4209331"/>
          </a:xfrm>
        </p:spPr>
        <p:txBody>
          <a:bodyPr/>
          <a:lstStyle/>
          <a:p>
            <a:pPr lvl="0"/>
            <a:r>
              <a:rPr lang="ru-RU" dirty="0" smtClean="0"/>
              <a:t>Провести </a:t>
            </a:r>
            <a:r>
              <a:rPr lang="ru-RU" dirty="0"/>
              <a:t>исследование </a:t>
            </a:r>
            <a:r>
              <a:rPr lang="ru-RU" dirty="0" smtClean="0"/>
              <a:t> </a:t>
            </a:r>
            <a:r>
              <a:rPr lang="ru-RU" dirty="0"/>
              <a:t>техники;</a:t>
            </a:r>
          </a:p>
          <a:p>
            <a:pPr lvl="0"/>
            <a:r>
              <a:rPr lang="ru-RU" dirty="0"/>
              <a:t>Организовать рабочее </a:t>
            </a:r>
            <a:r>
              <a:rPr lang="ru-RU" dirty="0" smtClean="0"/>
              <a:t>место;</a:t>
            </a:r>
            <a:endParaRPr lang="ru-RU" dirty="0"/>
          </a:p>
          <a:p>
            <a:pPr lvl="0"/>
            <a:r>
              <a:rPr lang="ru-RU" dirty="0"/>
              <a:t>Подобрать  инструменты и материалы </a:t>
            </a:r>
            <a:r>
              <a:rPr lang="ru-RU" dirty="0" smtClean="0"/>
              <a:t>;</a:t>
            </a:r>
            <a:endParaRPr lang="ru-RU" dirty="0"/>
          </a:p>
          <a:p>
            <a:pPr lvl="0"/>
            <a:r>
              <a:rPr lang="ru-RU" dirty="0"/>
              <a:t>Изготовить </a:t>
            </a:r>
            <a:r>
              <a:rPr lang="ru-RU" dirty="0" smtClean="0"/>
              <a:t>работу;</a:t>
            </a:r>
            <a:endParaRPr lang="ru-RU" dirty="0"/>
          </a:p>
          <a:p>
            <a:pPr lvl="0"/>
            <a:r>
              <a:rPr lang="ru-RU" dirty="0"/>
              <a:t>Расчет расхода материалов и </a:t>
            </a:r>
            <a:r>
              <a:rPr lang="ru-RU" dirty="0" smtClean="0"/>
              <a:t>себестоимость;</a:t>
            </a:r>
            <a:endParaRPr lang="ru-RU" dirty="0"/>
          </a:p>
          <a:p>
            <a:pPr lvl="0"/>
            <a:r>
              <a:rPr lang="ru-RU" dirty="0"/>
              <a:t>Презентация </a:t>
            </a:r>
            <a:r>
              <a:rPr lang="ru-RU" dirty="0" smtClean="0"/>
              <a:t>проекта;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489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ln>
                  <a:noFill/>
                </a:ln>
                <a:solidFill>
                  <a:schemeClr val="tx1"/>
                </a:solidFill>
                <a:effectLst/>
              </a:rPr>
              <a:t>Критерии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Красивое</a:t>
            </a:r>
          </a:p>
          <a:p>
            <a:pPr lvl="0"/>
            <a:r>
              <a:rPr lang="ru-RU" dirty="0"/>
              <a:t>Прочное</a:t>
            </a:r>
          </a:p>
          <a:p>
            <a:pPr lvl="0"/>
            <a:r>
              <a:rPr lang="ru-RU" dirty="0"/>
              <a:t>Не сложное в изготовлении</a:t>
            </a:r>
          </a:p>
          <a:p>
            <a:pPr lvl="0"/>
            <a:r>
              <a:rPr lang="ru-RU" dirty="0"/>
              <a:t>Подходит к моему стилю</a:t>
            </a:r>
          </a:p>
          <a:p>
            <a:pPr lvl="0"/>
            <a:r>
              <a:rPr lang="ru-RU" dirty="0"/>
              <a:t>Имеет практическую </a:t>
            </a:r>
            <a:r>
              <a:rPr lang="ru-RU" dirty="0" smtClean="0"/>
              <a:t>ценность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59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i="1" dirty="0">
                <a:ln>
                  <a:noFill/>
                </a:ln>
                <a:solidFill>
                  <a:schemeClr val="tx1"/>
                </a:solidFill>
                <a:effectLst/>
              </a:rPr>
              <a:t>Концепция </a:t>
            </a:r>
            <a:r>
              <a:rPr lang="ru-RU" i="1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проекта</a:t>
            </a:r>
            <a:endParaRPr lang="ru-RU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При </a:t>
            </a:r>
            <a:r>
              <a:rPr lang="ru-RU" dirty="0"/>
              <a:t>выборе я учитывала:</a:t>
            </a:r>
          </a:p>
          <a:p>
            <a:pPr lvl="0"/>
            <a:r>
              <a:rPr lang="ru-RU" dirty="0"/>
              <a:t>Уровень моего мастерства</a:t>
            </a:r>
          </a:p>
          <a:p>
            <a:pPr lvl="0"/>
            <a:r>
              <a:rPr lang="ru-RU" dirty="0"/>
              <a:t>Необходимость для меня такого изделия</a:t>
            </a:r>
          </a:p>
          <a:p>
            <a:pPr lvl="0"/>
            <a:r>
              <a:rPr lang="ru-RU" dirty="0"/>
              <a:t>Затраты на приобретение материалов и инструментов для работы</a:t>
            </a:r>
          </a:p>
          <a:p>
            <a:pPr lvl="0"/>
            <a:r>
              <a:rPr lang="ru-RU" dirty="0"/>
              <a:t>Количество времени, необходимое для выполнения </a:t>
            </a:r>
            <a:r>
              <a:rPr lang="ru-RU" dirty="0" smtClean="0"/>
              <a:t>изделия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142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4">
  <a:themeElements>
    <a:clrScheme name="Другая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E99FF"/>
      </a:accent1>
      <a:accent2>
        <a:srgbClr val="FECBFF"/>
      </a:accent2>
      <a:accent3>
        <a:srgbClr val="FFFFFF"/>
      </a:accent3>
      <a:accent4>
        <a:srgbClr val="000000"/>
      </a:accent4>
      <a:accent5>
        <a:srgbClr val="FE99FF"/>
      </a:accent5>
      <a:accent6>
        <a:srgbClr val="B9B9E7"/>
      </a:accent6>
      <a:hlink>
        <a:srgbClr val="FF00FF"/>
      </a:hlink>
      <a:folHlink>
        <a:srgbClr val="AF67FF"/>
      </a:folHlink>
    </a:clrScheme>
    <a:fontScheme name="Light-blue_flow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ight-blue_flow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esentation2">
  <a:themeElements>
    <a:clrScheme name="8 марта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8 марта">
      <a:majorFont>
        <a:latin typeface="Segoe Script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438</TotalTime>
  <Words>333</Words>
  <Application>Microsoft Office PowerPoint</Application>
  <PresentationFormat>Экран (4:3)</PresentationFormat>
  <Paragraphs>97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35</vt:i4>
      </vt:variant>
    </vt:vector>
  </HeadingPairs>
  <TitlesOfParts>
    <vt:vector size="38" baseType="lpstr">
      <vt:lpstr>Тема4</vt:lpstr>
      <vt:lpstr>Специальное оформление</vt:lpstr>
      <vt:lpstr>Presentation2</vt:lpstr>
      <vt:lpstr>Полимерные страсти</vt:lpstr>
      <vt:lpstr>Цель</vt:lpstr>
      <vt:lpstr>Презентация PowerPoint</vt:lpstr>
      <vt:lpstr>Варианты предметов и украшение из полимерной глины</vt:lpstr>
      <vt:lpstr>Анализ существующих изделий из полимерной глины</vt:lpstr>
      <vt:lpstr>Что нужно сделать, что бы усовершенствовать свое изделие? </vt:lpstr>
      <vt:lpstr>Задачи:</vt:lpstr>
      <vt:lpstr>Критерии</vt:lpstr>
      <vt:lpstr>Концепция проекта</vt:lpstr>
      <vt:lpstr>Альтернативные варианты</vt:lpstr>
      <vt:lpstr>Инструменты и принадлежности</vt:lpstr>
      <vt:lpstr>Какую глину выбрать?</vt:lpstr>
      <vt:lpstr>Технология изготовления изделия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Экологическая оценка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Полимерные страсти</dc:title>
  <dc:creator>Galchonok</dc:creator>
  <cp:lastModifiedBy>Галина</cp:lastModifiedBy>
  <cp:revision>16</cp:revision>
  <dcterms:created xsi:type="dcterms:W3CDTF">2014-11-05T07:00:32Z</dcterms:created>
  <dcterms:modified xsi:type="dcterms:W3CDTF">2015-01-21T10:46:49Z</dcterms:modified>
</cp:coreProperties>
</file>