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331" r:id="rId2"/>
    <p:sldId id="324" r:id="rId3"/>
    <p:sldId id="288" r:id="rId4"/>
    <p:sldId id="316" r:id="rId5"/>
    <p:sldId id="314" r:id="rId6"/>
    <p:sldId id="261" r:id="rId7"/>
    <p:sldId id="320" r:id="rId8"/>
    <p:sldId id="258" r:id="rId9"/>
    <p:sldId id="263" r:id="rId10"/>
    <p:sldId id="325" r:id="rId11"/>
    <p:sldId id="326" r:id="rId12"/>
    <p:sldId id="328" r:id="rId13"/>
    <p:sldId id="262" r:id="rId14"/>
    <p:sldId id="329" r:id="rId15"/>
    <p:sldId id="290" r:id="rId16"/>
    <p:sldId id="318" r:id="rId17"/>
    <p:sldId id="317" r:id="rId18"/>
    <p:sldId id="322" r:id="rId19"/>
    <p:sldId id="330" r:id="rId20"/>
    <p:sldId id="31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B0C0F"/>
    <a:srgbClr val="0099FF"/>
    <a:srgbClr val="FF0000"/>
    <a:srgbClr val="CC0000"/>
    <a:srgbClr val="C21021"/>
    <a:srgbClr val="FBE9EC"/>
    <a:srgbClr val="FFCCCC"/>
    <a:srgbClr val="E5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811518E-0552-404B-BD70-7E5B0F1639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C4967-2733-442F-BFD5-A63F4177CC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5A696-173A-43D8-A8F0-3D92893CB5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E689EE-91F9-4166-B613-6078436F1E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42A586-79BF-4C36-9BBF-6CAC26BA83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E51C1BF-54D9-40C9-9BEB-98B73368C2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E8EBDE-33B1-4589-98F5-D72CD76319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9E392-9F95-4348-83CA-391B76C3CC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9034A-464F-4C15-9737-DB40740AD8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FD480-182E-4F90-9E91-539107B6D1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A9D12-9F7F-4998-87A8-964FB29AB6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BB68E-5EE4-4661-A89B-3C49246D67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CEE7B-55A7-4ED9-8ADF-39D4298499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E2BFA-D703-488B-B1B7-19B5C49CC0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7F0C2-C84A-4897-B096-925D0D417C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E230FAD-1975-44AE-A371-5BD662A3DDE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38" r:id="rId12"/>
    <p:sldLayoutId id="2147483739" r:id="rId13"/>
    <p:sldLayoutId id="2147483743" r:id="rId14"/>
    <p:sldLayoutId id="2147483744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44015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МБОУ МО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Плавский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 «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Молочно-Дворская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271115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                    </a:t>
            </a:r>
            <a:r>
              <a:rPr lang="ru-RU" dirty="0" smtClean="0">
                <a:solidFill>
                  <a:srgbClr val="00B0F0"/>
                </a:solidFill>
              </a:rPr>
              <a:t>Учитель физики Шевцова Л.Н.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11266" name="Picture 2" descr="http://im3-tub-ru.yandex.net/i?id=594f2bee1c28877285570d59021d3be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5904656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Фронтальная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экспериментальная работа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136904" cy="5472608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группа.  Задание: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Пронаблюдайте, какие из предложенных тел тонут, и какие плавают в воде. </a:t>
            </a:r>
          </a:p>
          <a:p>
            <a:pPr lvl="1"/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Найдите в таблице учебника плотности, соответствующих веществ и сравните с плотностью воды. </a:t>
            </a:r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сосуд с водой и набор тел: бруски железный, алюминиевый, дубовый, пробковый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Результаты оформите в виде таблицы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ru-RU" sz="1600" dirty="0"/>
          </a:p>
          <a:p>
            <a:pPr lvl="0"/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4221090"/>
          <a:ext cx="8496945" cy="237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475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Плотность жидкости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Плотность вещества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Тонет или нет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</a:tr>
              <a:tr h="47525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Вода – 1000 кг/м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Железо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8575" marR="28575" marT="28575" marB="28575"/>
                </a:tc>
              </a:tr>
              <a:tr h="475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Алюминий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</a:tr>
              <a:tr h="475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Дерево (дуб)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</a:tr>
              <a:tr h="475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Пробка 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Фронтальная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экспериментальная работа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136904" cy="4968552"/>
          </a:xfrm>
        </p:spPr>
        <p:txBody>
          <a:bodyPr>
            <a:normAutofit/>
          </a:bodyPr>
          <a:lstStyle/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группа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Задание: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Сравните глубину погружения в воде   деревянного и пенопластового кубиков одинаковых размеров.</a:t>
            </a:r>
          </a:p>
          <a:p>
            <a:pPr lvl="0" algn="l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Сделайте выводы на основании результатов опытов</a:t>
            </a:r>
          </a:p>
          <a:p>
            <a:pPr algn="l"/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сосуд с водой, деревянный и пенопластовый кубики.</a:t>
            </a:r>
          </a:p>
          <a:p>
            <a:pPr lvl="0"/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029400"/>
          <a:ext cx="8496945" cy="237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4752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</a:tr>
              <a:tr h="475252">
                <a:tc rowSpan="4"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</a:tr>
              <a:tr h="475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</a:tr>
              <a:tr h="475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</a:tr>
              <a:tr h="475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Фронтальная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экспериментальная работа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136904" cy="4464496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</a:rPr>
              <a:t>3 группа.  Задание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r>
              <a:rPr lang="ru-RU" b="1" dirty="0">
                <a:solidFill>
                  <a:srgbClr val="0070C0"/>
                </a:solidFill>
              </a:rPr>
              <a:t> </a:t>
            </a:r>
            <a:endParaRPr lang="ru-RU" dirty="0">
              <a:solidFill>
                <a:srgbClr val="0070C0"/>
              </a:solidFill>
            </a:endParaRPr>
          </a:p>
          <a:p>
            <a:pPr lvl="0" algn="l"/>
            <a:r>
              <a:rPr lang="ru-RU" dirty="0">
                <a:solidFill>
                  <a:srgbClr val="0070C0"/>
                </a:solidFill>
              </a:rPr>
              <a:t>Выясните, отличается ли глубина погружения деревянного кубика в жидкости разной плотности. Результат опыта представить на рисунке  </a:t>
            </a:r>
          </a:p>
          <a:p>
            <a:pPr lvl="0" algn="l"/>
            <a:r>
              <a:rPr lang="ru-RU" dirty="0">
                <a:solidFill>
                  <a:srgbClr val="0070C0"/>
                </a:solidFill>
              </a:rPr>
              <a:t>Сделайте выводы на основании результатов опытов.</a:t>
            </a:r>
          </a:p>
          <a:p>
            <a:pPr algn="l"/>
            <a:r>
              <a:rPr lang="ru-RU" b="1" dirty="0">
                <a:solidFill>
                  <a:srgbClr val="0070C0"/>
                </a:solidFill>
              </a:rPr>
              <a:t>Оборудование:</a:t>
            </a:r>
            <a:r>
              <a:rPr lang="ru-RU" dirty="0">
                <a:solidFill>
                  <a:srgbClr val="0070C0"/>
                </a:solidFill>
              </a:rPr>
              <a:t> стакан с водой, стакан с маслом, деревянный брусок 2 шт.</a:t>
            </a:r>
          </a:p>
          <a:p>
            <a:pPr lvl="0" algn="l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/>
        </p:spPr>
        <p:txBody>
          <a:bodyPr/>
          <a:lstStyle/>
          <a:p>
            <a:r>
              <a:rPr lang="ru-RU" dirty="0"/>
              <a:t>Условие плавания тел</a:t>
            </a:r>
          </a:p>
        </p:txBody>
      </p:sp>
      <p:graphicFrame>
        <p:nvGraphicFramePr>
          <p:cNvPr id="81925" name="Group 5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114801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2636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всплывает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плавает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тонет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плотность жидкости больше плотности тела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плотность жидкости равна плотности тела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плотность жидкости меньше плотности тела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1940" name="Picture 20" descr="plav1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492375"/>
            <a:ext cx="2159000" cy="2159000"/>
          </a:xfrm>
          <a:prstGeom prst="rect">
            <a:avLst/>
          </a:prstGeom>
          <a:noFill/>
        </p:spPr>
      </p:pic>
      <p:pic>
        <p:nvPicPr>
          <p:cNvPr id="81946" name="Picture 26" descr="plav2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2492375"/>
            <a:ext cx="21605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7" name="Picture 27" descr="plav3_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2492375"/>
            <a:ext cx="216058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Фронтальная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экспериментальная работа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136904" cy="4464496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  группа.  Задание:</a:t>
            </a:r>
            <a:endParaRPr lang="ru-RU" sz="4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Наблюдение всплытия масляного пятна, под действием выталкивающей силы воды.</a:t>
            </a:r>
          </a:p>
          <a:p>
            <a:pPr algn="l"/>
            <a:r>
              <a:rPr lang="ru-RU" sz="4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работы:</a:t>
            </a:r>
            <a:r>
              <a:rPr lang="ru-RU" sz="4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Провести наблюдение за всплытием масла, погруженного в воду, обнаружить на опыте выталкивающее действие воды, указать направление выталкивающей силы. </a:t>
            </a:r>
          </a:p>
          <a:p>
            <a:pPr algn="l"/>
            <a:r>
              <a:rPr lang="ru-RU" sz="4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4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сосуды с маслом, водой, пипетка. </a:t>
            </a:r>
          </a:p>
          <a:p>
            <a:pPr algn="l"/>
            <a:r>
              <a:rPr lang="ru-RU" sz="4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Последовательность проведения опыта: </a:t>
            </a:r>
          </a:p>
          <a:p>
            <a:pPr lvl="0" algn="l"/>
            <a:r>
              <a:rPr lang="ru-RU" sz="4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Возьмите с помощью пипетки несколько капель масла. </a:t>
            </a:r>
          </a:p>
          <a:p>
            <a:pPr lvl="0" algn="l"/>
            <a:r>
              <a:rPr lang="ru-RU" sz="4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Опустите пипетку на глубину 3 – 4 см в стакан с водой. </a:t>
            </a:r>
          </a:p>
          <a:p>
            <a:pPr lvl="0" algn="l"/>
            <a:r>
              <a:rPr lang="ru-RU" sz="4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Выпустите масло и пронаблюдайте, образование масляного пятна на поверхности воды. </a:t>
            </a:r>
          </a:p>
          <a:p>
            <a:pPr lvl="0" algn="l"/>
            <a:r>
              <a:rPr lang="ru-RU" sz="4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основе проделанного опыта сделайте вывод</a:t>
            </a:r>
          </a:p>
          <a:p>
            <a:r>
              <a:rPr lang="ru-RU" sz="4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029400"/>
          <a:ext cx="8496945" cy="237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4752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</a:tr>
              <a:tr h="475252">
                <a:tc rowSpan="4"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</a:tr>
              <a:tr h="475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</a:tr>
              <a:tr h="475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</a:tr>
              <a:tr h="475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11604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solidFill>
                  <a:srgbClr val="0000FF"/>
                </a:solidFill>
                <a:effectLst/>
              </a:rPr>
              <a:t>Плавание одной жидкости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solidFill>
                  <a:srgbClr val="0000FF"/>
                </a:solidFill>
                <a:effectLst/>
              </a:rPr>
              <a:t>на поверхности другой.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323850" y="5118100"/>
            <a:ext cx="83518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CC0000"/>
                </a:solidFill>
                <a:latin typeface="Arial" charset="0"/>
              </a:rPr>
              <a:t>Жидкости, как и твердые тела подчиняются условиям плавания тел.</a:t>
            </a:r>
          </a:p>
        </p:txBody>
      </p:sp>
      <p:pic>
        <p:nvPicPr>
          <p:cNvPr id="1239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636838"/>
            <a:ext cx="37846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7" y="428604"/>
          <a:ext cx="8286807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69"/>
                <a:gridCol w="2762269"/>
                <a:gridCol w="2762269"/>
              </a:tblGrid>
              <a:tr h="165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8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F</a:t>
                      </a:r>
                      <a:r>
                        <a:rPr lang="en-US" sz="28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baseline="-25000" dirty="0" smtClean="0">
                        <a:solidFill>
                          <a:srgbClr val="0B0C0F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baseline="-25000" dirty="0" smtClean="0">
                        <a:solidFill>
                          <a:srgbClr val="0B0C0F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baseline="-25000" dirty="0" smtClean="0">
                          <a:solidFill>
                            <a:srgbClr val="0B0C0F"/>
                          </a:solidFill>
                          <a:latin typeface="Times New Roman"/>
                          <a:ea typeface="Times New Roman"/>
                        </a:rPr>
                        <a:t>Ж   </a:t>
                      </a:r>
                      <a:r>
                        <a:rPr lang="ru-RU" sz="2800" b="1" i="1" dirty="0">
                          <a:solidFill>
                            <a:srgbClr val="0B0C0F"/>
                          </a:solidFill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2800" b="1" i="1" baseline="-250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b="1" i="1" baseline="-250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2800" b="1" i="1" baseline="-25000" dirty="0" smtClean="0">
                          <a:solidFill>
                            <a:srgbClr val="0B0C0F"/>
                          </a:solidFill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 dirty="0">
                        <a:solidFill>
                          <a:srgbClr val="0B0C0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Тонет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плавает или </a:t>
                      </a:r>
                      <a:r>
                        <a:rPr lang="ru-RU" sz="2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всплывает</a:t>
                      </a:r>
                    </a:p>
                  </a:txBody>
                  <a:tcPr marL="68580" marR="68580" marT="0" marB="0"/>
                </a:tc>
              </a:tr>
              <a:tr h="12582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Тонет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582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Плавает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582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Всплывает 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3429000" y="1000125"/>
          <a:ext cx="604838" cy="668338"/>
        </p:xfrm>
        <a:graphic>
          <a:graphicData uri="http://schemas.openxmlformats.org/presentationml/2006/ole">
            <p:oleObj spid="_x0000_s36866" name="Формула" r:id="rId3" imgW="152268" imgH="164957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572000" y="1000108"/>
          <a:ext cx="604838" cy="668338"/>
        </p:xfrm>
        <a:graphic>
          <a:graphicData uri="http://schemas.openxmlformats.org/presentationml/2006/ole">
            <p:oleObj spid="_x0000_s36868" name="Формула" r:id="rId4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1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7" y="428604"/>
          <a:ext cx="8286807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69"/>
                <a:gridCol w="2762269"/>
                <a:gridCol w="2762269"/>
              </a:tblGrid>
              <a:tr h="165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8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F</a:t>
                      </a:r>
                      <a:r>
                        <a:rPr lang="en-US" sz="28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baseline="-25000" dirty="0" smtClean="0">
                        <a:solidFill>
                          <a:srgbClr val="0B0C0F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baseline="-25000" dirty="0" smtClean="0">
                        <a:solidFill>
                          <a:srgbClr val="0B0C0F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baseline="-25000" dirty="0" smtClean="0">
                          <a:solidFill>
                            <a:srgbClr val="0B0C0F"/>
                          </a:solidFill>
                          <a:latin typeface="Times New Roman"/>
                          <a:ea typeface="Times New Roman"/>
                        </a:rPr>
                        <a:t>Ж   </a:t>
                      </a:r>
                      <a:r>
                        <a:rPr lang="ru-RU" sz="2800" b="1" i="1" dirty="0">
                          <a:solidFill>
                            <a:srgbClr val="0B0C0F"/>
                          </a:solidFill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2800" b="1" i="1" baseline="-250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b="1" i="1" baseline="-2500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2800" b="1" i="1" baseline="-25000" dirty="0" smtClean="0">
                          <a:solidFill>
                            <a:srgbClr val="0B0C0F"/>
                          </a:solidFill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 dirty="0">
                        <a:solidFill>
                          <a:srgbClr val="0B0C0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Тонет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плавает или </a:t>
                      </a:r>
                      <a:r>
                        <a:rPr lang="ru-RU" sz="2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всплывает</a:t>
                      </a:r>
                    </a:p>
                  </a:txBody>
                  <a:tcPr marL="68580" marR="68580" marT="0" marB="0"/>
                </a:tc>
              </a:tr>
              <a:tr h="1258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8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&lt;  F</a:t>
                      </a:r>
                      <a:r>
                        <a:rPr lang="en-US" sz="28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baseline="-25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baseline="-25000" dirty="0" smtClean="0">
                          <a:latin typeface="Times New Roman"/>
                          <a:ea typeface="Times New Roman"/>
                        </a:rPr>
                        <a:t>Ж  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&lt;</a:t>
                      </a:r>
                      <a:r>
                        <a:rPr lang="en-US" sz="2800" b="1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b="1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i="1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b="1" i="1" baseline="-25000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Тонет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58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8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=  F</a:t>
                      </a:r>
                      <a:r>
                        <a:rPr lang="en-US" sz="28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baseline="-25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baseline="-25000" dirty="0" smtClean="0">
                          <a:latin typeface="Times New Roman"/>
                          <a:ea typeface="Times New Roman"/>
                        </a:rPr>
                        <a:t>Ж  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=</a:t>
                      </a:r>
                      <a:r>
                        <a:rPr lang="en-US" sz="2800" b="1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b="1" i="1" baseline="-25000" dirty="0" smtClean="0"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2800" b="1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i="1" baseline="-25000" dirty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Плавает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58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800" b="1" baseline="-25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&gt;  F</a:t>
                      </a:r>
                      <a:r>
                        <a:rPr lang="en-US" sz="28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baseline="-25000" dirty="0" smtClean="0">
                          <a:latin typeface="Times New Roman"/>
                          <a:ea typeface="Times New Roman"/>
                        </a:rPr>
                        <a:t>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baseline="-25000" dirty="0" smtClean="0">
                          <a:latin typeface="Times New Roman"/>
                          <a:ea typeface="Times New Roman"/>
                        </a:rPr>
                        <a:t>           Ж  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&gt;</a:t>
                      </a:r>
                      <a:r>
                        <a:rPr lang="en-US" sz="2800" b="1" i="1" baseline="-25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b="1" i="1" baseline="-25000" dirty="0" smtClean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2800" b="1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i="1" baseline="-25000" dirty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Всплывает 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3428992" y="1000108"/>
          <a:ext cx="605588" cy="668235"/>
        </p:xfrm>
        <a:graphic>
          <a:graphicData uri="http://schemas.openxmlformats.org/presentationml/2006/ole">
            <p:oleObj spid="_x0000_s34817" name="Формула" r:id="rId3" imgW="152268" imgH="164957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500562" y="928670"/>
          <a:ext cx="604837" cy="668338"/>
        </p:xfrm>
        <a:graphic>
          <a:graphicData uri="http://schemas.openxmlformats.org/presentationml/2006/ole">
            <p:oleObj spid="_x0000_s34821" name="Формула" r:id="rId4" imgW="152280" imgH="164880" progId="Equation.3">
              <p:embed/>
            </p:oleObj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3428992" y="2428868"/>
          <a:ext cx="604838" cy="668338"/>
        </p:xfrm>
        <a:graphic>
          <a:graphicData uri="http://schemas.openxmlformats.org/presentationml/2006/ole">
            <p:oleObj spid="_x0000_s34825" name="Формула" r:id="rId5" imgW="152268" imgH="164957" progId="Equation.3">
              <p:embed/>
            </p:oleObj>
          </a:graphicData>
        </a:graphic>
      </p:graphicFrame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4500562" y="2357430"/>
          <a:ext cx="604838" cy="668338"/>
        </p:xfrm>
        <a:graphic>
          <a:graphicData uri="http://schemas.openxmlformats.org/presentationml/2006/ole">
            <p:oleObj spid="_x0000_s34826" name="Формула" r:id="rId6" imgW="152268" imgH="164957" progId="Equation.3">
              <p:embed/>
            </p:oleObj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4500562" y="4857760"/>
          <a:ext cx="604838" cy="668338"/>
        </p:xfrm>
        <a:graphic>
          <a:graphicData uri="http://schemas.openxmlformats.org/presentationml/2006/ole">
            <p:oleObj spid="_x0000_s34827" name="Формула" r:id="rId7" imgW="152268" imgH="164957" progId="Equation.3">
              <p:embed/>
            </p:oleObj>
          </a:graphicData>
        </a:graphic>
      </p:graphicFrame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3357554" y="4929198"/>
          <a:ext cx="604838" cy="668338"/>
        </p:xfrm>
        <a:graphic>
          <a:graphicData uri="http://schemas.openxmlformats.org/presentationml/2006/ole">
            <p:oleObj spid="_x0000_s34828" name="Формула" r:id="rId8" imgW="152268" imgH="164957" progId="Equation.3">
              <p:embed/>
            </p:oleObj>
          </a:graphicData>
        </a:graphic>
      </p:graphicFrame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4500562" y="3643314"/>
          <a:ext cx="604838" cy="668338"/>
        </p:xfrm>
        <a:graphic>
          <a:graphicData uri="http://schemas.openxmlformats.org/presentationml/2006/ole">
            <p:oleObj spid="_x0000_s34829" name="Формула" r:id="rId9" imgW="152268" imgH="164957" progId="Equation.3">
              <p:embed/>
            </p:oleObj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3357554" y="3643314"/>
          <a:ext cx="604838" cy="668338"/>
        </p:xfrm>
        <a:graphic>
          <a:graphicData uri="http://schemas.openxmlformats.org/presentationml/2006/ole">
            <p:oleObj spid="_x0000_s34830" name="Формула" r:id="rId10" imgW="152268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172819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Домашнее задание: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</a:br>
            <a:endParaRPr lang="ru-RU" dirty="0" smtClean="0"/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2339975" y="2205038"/>
            <a:ext cx="3960813" cy="2160587"/>
          </a:xfrm>
          <a:prstGeom prst="rect">
            <a:avLst/>
          </a:prstGeom>
          <a:solidFill>
            <a:srgbClr val="3399FF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0070C0"/>
                </a:solidFill>
                <a:cs typeface="Arial" charset="0"/>
              </a:rPr>
              <a:t>§</a:t>
            </a:r>
            <a:r>
              <a:rPr lang="ru-RU" sz="4400" b="1" dirty="0">
                <a:solidFill>
                  <a:srgbClr val="0070C0"/>
                </a:solidFill>
                <a:cs typeface="Arial" charset="0"/>
              </a:rPr>
              <a:t> </a:t>
            </a:r>
            <a:r>
              <a:rPr lang="ru-RU" sz="4400" b="1" dirty="0" smtClean="0">
                <a:solidFill>
                  <a:srgbClr val="0070C0"/>
                </a:solidFill>
                <a:cs typeface="Arial" charset="0"/>
              </a:rPr>
              <a:t>50</a:t>
            </a:r>
            <a:endParaRPr lang="ru-RU" sz="4400" b="1" dirty="0">
              <a:solidFill>
                <a:srgbClr val="0070C0"/>
              </a:solidFill>
              <a:cs typeface="Arial" charset="0"/>
            </a:endParaRPr>
          </a:p>
          <a:p>
            <a:pPr algn="ctr"/>
            <a:r>
              <a:rPr lang="ru-RU" sz="4400" b="1" dirty="0" smtClean="0">
                <a:solidFill>
                  <a:srgbClr val="0070C0"/>
                </a:solidFill>
                <a:cs typeface="Arial" charset="0"/>
              </a:rPr>
              <a:t>Упр.25(2,4</a:t>
            </a:r>
            <a:r>
              <a:rPr lang="ru-RU" sz="4400" b="1" dirty="0">
                <a:solidFill>
                  <a:srgbClr val="0070C0"/>
                </a:solidFill>
                <a:cs typeface="Arial" charset="0"/>
              </a:rPr>
              <a:t>)</a:t>
            </a:r>
            <a:endParaRPr lang="en-US" sz="4400" b="1" dirty="0">
              <a:solidFill>
                <a:srgbClr val="0070C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4802088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Уходя с урока,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выберите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смайлик 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7" descr="http://im0-tub-ru.yandex.net/i?id=414a8ec0540617deeffd39bb69f74dc1-6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3"/>
            <a:ext cx="1728192" cy="18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0" descr="http://im3-tub-ru.yandex.net/i?id=12f22730b7764409671ef7950c9164e9-11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7" y="2348880"/>
            <a:ext cx="3096345" cy="174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4" descr="http://im3-tub-ru.yandex.net/i?id=d0692cc71132b0566538669c71e95831-80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315296"/>
            <a:ext cx="2016224" cy="176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7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Отвечаем на вопросы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92888" cy="401000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1.Как называют силу, которая выталкивает тела, погруженные в жидкости и газы.</a:t>
            </a:r>
          </a:p>
          <a:p>
            <a:pPr algn="l"/>
            <a:r>
              <a:rPr lang="ru-RU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Как подсчитать архимедову силу?</a:t>
            </a:r>
          </a:p>
          <a:p>
            <a:pPr algn="l"/>
            <a:r>
              <a:rPr lang="ru-RU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3.От каких величин зависит архимедова сила?</a:t>
            </a:r>
          </a:p>
          <a:p>
            <a:pPr algn="l"/>
            <a:r>
              <a:rPr lang="ru-RU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4.От каких величин она не зависит?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WordArt 4"/>
          <p:cNvSpPr>
            <a:spLocks noChangeArrowheads="1" noChangeShapeType="1" noTextEdit="1"/>
          </p:cNvSpPr>
          <p:nvPr/>
        </p:nvSpPr>
        <p:spPr bwMode="auto">
          <a:xfrm>
            <a:off x="971550" y="2636838"/>
            <a:ext cx="6697663" cy="17319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3366FF"/>
                </a:solidFill>
              </a:rPr>
              <a:t>На тело, погруженное в жидкость, действует выталкивающая сила, направленная вверх и равная по модулю весу жидкости, которую вытесняет данное тело.</a:t>
            </a:r>
          </a:p>
        </p:txBody>
      </p:sp>
      <p:pic>
        <p:nvPicPr>
          <p:cNvPr id="118793" name="Picture 9" descr="Сила Архиме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1989138"/>
            <a:ext cx="4535487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879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989138"/>
            <a:ext cx="3076575" cy="1724025"/>
          </a:xfrm>
          <a:prstGeom prst="rect">
            <a:avLst/>
          </a:prstGeom>
          <a:noFill/>
        </p:spPr>
      </p:pic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928662" y="4500570"/>
            <a:ext cx="30289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3366FF"/>
                </a:solidFill>
              </a:rPr>
              <a:t>При полном погружении тела объемом </a:t>
            </a:r>
            <a:r>
              <a:rPr lang="en-US" dirty="0">
                <a:solidFill>
                  <a:srgbClr val="3366FF"/>
                </a:solidFill>
              </a:rPr>
              <a:t>V</a:t>
            </a:r>
            <a:r>
              <a:rPr lang="ru-RU" baseline="-25000" dirty="0">
                <a:solidFill>
                  <a:srgbClr val="3366FF"/>
                </a:solidFill>
              </a:rPr>
              <a:t>т</a:t>
            </a:r>
            <a:r>
              <a:rPr lang="ru-RU" dirty="0">
                <a:solidFill>
                  <a:srgbClr val="3366FF"/>
                </a:solidFill>
              </a:rPr>
              <a:t> и плотностью </a:t>
            </a:r>
            <a:r>
              <a:rPr lang="el-GR" dirty="0">
                <a:solidFill>
                  <a:srgbClr val="3366FF"/>
                </a:solidFill>
                <a:cs typeface="Tahoma" pitchFamily="34" charset="0"/>
              </a:rPr>
              <a:t>ρ</a:t>
            </a:r>
            <a:r>
              <a:rPr lang="ru-RU" baseline="-25000" dirty="0">
                <a:solidFill>
                  <a:srgbClr val="3366FF"/>
                </a:solidFill>
                <a:cs typeface="Tahoma" pitchFamily="34" charset="0"/>
              </a:rPr>
              <a:t>ж</a:t>
            </a:r>
            <a:r>
              <a:rPr lang="ru-RU" dirty="0">
                <a:solidFill>
                  <a:srgbClr val="3366FF"/>
                </a:solidFill>
                <a:cs typeface="Tahoma" pitchFamily="34" charset="0"/>
              </a:rPr>
              <a:t>, архимедова сила </a:t>
            </a:r>
            <a:r>
              <a:rPr lang="en-US" dirty="0">
                <a:solidFill>
                  <a:srgbClr val="3366FF"/>
                </a:solidFill>
                <a:cs typeface="Tahoma" pitchFamily="34" charset="0"/>
              </a:rPr>
              <a:t>F</a:t>
            </a:r>
            <a:r>
              <a:rPr lang="ru-RU" baseline="-25000" dirty="0">
                <a:solidFill>
                  <a:srgbClr val="3366FF"/>
                </a:solidFill>
                <a:cs typeface="Tahoma" pitchFamily="34" charset="0"/>
              </a:rPr>
              <a:t>А </a:t>
            </a:r>
            <a:r>
              <a:rPr lang="ru-RU" dirty="0">
                <a:solidFill>
                  <a:srgbClr val="3366FF"/>
                </a:solidFill>
                <a:cs typeface="Tahoma" pitchFamily="34" charset="0"/>
              </a:rPr>
              <a:t>:</a:t>
            </a:r>
            <a:endParaRPr lang="el-GR" dirty="0">
              <a:solidFill>
                <a:srgbClr val="3366FF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body" idx="1"/>
          </p:nvPr>
        </p:nvSpPr>
        <p:spPr>
          <a:xfrm flipH="1">
            <a:off x="285720" y="4857760"/>
            <a:ext cx="3500462" cy="187642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Древнегреческий ученый Архимед,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 287 г. до нашей эры.</a:t>
            </a:r>
          </a:p>
        </p:txBody>
      </p:sp>
      <p:pic>
        <p:nvPicPr>
          <p:cNvPr id="5123" name="Picture 3" descr="6E26F4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85728"/>
            <a:ext cx="3143272" cy="439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857620" y="1571612"/>
            <a:ext cx="486543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66"/>
                </a:solidFill>
                <a:latin typeface="Garamond" pitchFamily="18" charset="0"/>
              </a:rPr>
              <a:t>«Архимедова </a:t>
            </a:r>
          </a:p>
          <a:p>
            <a:pPr algn="ctr"/>
            <a:r>
              <a:rPr lang="ru-RU" sz="6000" b="1" i="1" dirty="0" smtClean="0">
                <a:solidFill>
                  <a:srgbClr val="FF0066"/>
                </a:solidFill>
                <a:latin typeface="Garamond" pitchFamily="18" charset="0"/>
              </a:rPr>
              <a:t>сила»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214290"/>
            <a:ext cx="7772400" cy="71438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Ключ к тесту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214422"/>
            <a:ext cx="928694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/>
                </a:solidFill>
              </a:rPr>
              <a:t>1. В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2. А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3. Б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4. Б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5. Б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6. А</a:t>
            </a:r>
            <a:endParaRPr lang="ru-RU" sz="24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1285860"/>
            <a:ext cx="135732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7"/>
            </a:pPr>
            <a:r>
              <a:rPr lang="ru-RU" dirty="0" smtClean="0">
                <a:solidFill>
                  <a:schemeClr val="bg2"/>
                </a:solidFill>
              </a:rPr>
              <a:t>А – 3</a:t>
            </a:r>
          </a:p>
          <a:p>
            <a:pPr marL="342900" indent="-342900"/>
            <a:r>
              <a:rPr lang="ru-RU" dirty="0" smtClean="0">
                <a:solidFill>
                  <a:schemeClr val="bg2"/>
                </a:solidFill>
              </a:rPr>
              <a:t>     Б – 2</a:t>
            </a:r>
          </a:p>
          <a:p>
            <a:pPr marL="342900" indent="-342900"/>
            <a:r>
              <a:rPr lang="ru-RU" dirty="0" smtClean="0">
                <a:solidFill>
                  <a:schemeClr val="bg2"/>
                </a:solidFill>
              </a:rPr>
              <a:t>     В – 1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3438" y="1285860"/>
            <a:ext cx="3714776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i="1" dirty="0" smtClean="0">
                <a:solidFill>
                  <a:schemeClr val="bg2"/>
                </a:solidFill>
              </a:rPr>
              <a:t>8. Решение и ответ:</a:t>
            </a:r>
            <a:endParaRPr lang="ru-RU" dirty="0" smtClean="0">
              <a:solidFill>
                <a:schemeClr val="bg2"/>
              </a:solidFill>
            </a:endParaRPr>
          </a:p>
          <a:p>
            <a:r>
              <a:rPr lang="ru-RU" i="1" dirty="0" smtClean="0">
                <a:solidFill>
                  <a:schemeClr val="bg2"/>
                </a:solidFill>
              </a:rPr>
              <a:t> </a:t>
            </a:r>
          </a:p>
          <a:p>
            <a:endParaRPr lang="ru-RU" dirty="0" smtClean="0">
              <a:solidFill>
                <a:schemeClr val="bg2"/>
              </a:solidFill>
            </a:endParaRPr>
          </a:p>
          <a:p>
            <a:r>
              <a:rPr lang="ru-RU" i="1" dirty="0" smtClean="0">
                <a:solidFill>
                  <a:schemeClr val="bg2"/>
                </a:solidFill>
              </a:rPr>
              <a:t>  </a:t>
            </a:r>
            <a:r>
              <a:rPr lang="en-US" i="1" dirty="0" smtClean="0">
                <a:solidFill>
                  <a:schemeClr val="bg2"/>
                </a:solidFill>
              </a:rPr>
              <a:t>F </a:t>
            </a:r>
            <a:r>
              <a:rPr lang="en-US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i="1" dirty="0" smtClean="0">
                <a:solidFill>
                  <a:schemeClr val="bg2"/>
                </a:solidFill>
              </a:rPr>
              <a:t> </a:t>
            </a:r>
            <a:r>
              <a:rPr lang="en-US" i="1" dirty="0" smtClean="0">
                <a:solidFill>
                  <a:schemeClr val="bg2"/>
                </a:solidFill>
              </a:rPr>
              <a:t>= </a:t>
            </a:r>
            <a:r>
              <a:rPr lang="ru-RU" i="1" dirty="0" smtClean="0">
                <a:solidFill>
                  <a:schemeClr val="bg2"/>
                </a:solidFill>
              </a:rPr>
              <a:t>1,3 кг/м</a:t>
            </a:r>
            <a:r>
              <a:rPr lang="ru-RU" i="1" baseline="30000" dirty="0" smtClean="0">
                <a:solidFill>
                  <a:schemeClr val="bg2"/>
                </a:solidFill>
              </a:rPr>
              <a:t>3</a:t>
            </a:r>
            <a:r>
              <a:rPr lang="ru-RU" i="1" dirty="0" smtClean="0">
                <a:solidFill>
                  <a:schemeClr val="bg2"/>
                </a:solidFill>
              </a:rPr>
              <a:t>*6 м</a:t>
            </a:r>
            <a:r>
              <a:rPr lang="ru-RU" i="1" baseline="30000" dirty="0" smtClean="0">
                <a:solidFill>
                  <a:schemeClr val="bg2"/>
                </a:solidFill>
              </a:rPr>
              <a:t>3</a:t>
            </a:r>
            <a:r>
              <a:rPr lang="ru-RU" i="1" dirty="0" smtClean="0">
                <a:solidFill>
                  <a:schemeClr val="bg2"/>
                </a:solidFill>
              </a:rPr>
              <a:t>* 9,8 Н/кг </a:t>
            </a:r>
            <a:endParaRPr lang="ru-RU" dirty="0" smtClean="0">
              <a:solidFill>
                <a:schemeClr val="bg2"/>
              </a:solidFill>
            </a:endParaRPr>
          </a:p>
          <a:p>
            <a:r>
              <a:rPr lang="ru-RU" i="1" dirty="0" smtClean="0">
                <a:solidFill>
                  <a:schemeClr val="bg2"/>
                </a:solidFill>
              </a:rPr>
              <a:t>      = 76,44 Н</a:t>
            </a:r>
            <a:endParaRPr lang="ru-RU" dirty="0" smtClean="0">
              <a:solidFill>
                <a:schemeClr val="bg2"/>
              </a:solidFill>
            </a:endParaRPr>
          </a:p>
          <a:p>
            <a:r>
              <a:rPr lang="ru-RU" i="1" dirty="0" smtClean="0">
                <a:solidFill>
                  <a:schemeClr val="bg2"/>
                </a:solidFill>
              </a:rPr>
              <a:t>   </a:t>
            </a:r>
            <a:endParaRPr lang="en-US" i="1" dirty="0" smtClean="0">
              <a:solidFill>
                <a:schemeClr val="bg2"/>
              </a:solidFill>
            </a:endParaRPr>
          </a:p>
          <a:p>
            <a:r>
              <a:rPr lang="ru-RU" i="1" dirty="0" smtClean="0">
                <a:solidFill>
                  <a:schemeClr val="bg2"/>
                </a:solidFill>
              </a:rPr>
              <a:t>                                               </a:t>
            </a:r>
            <a:endParaRPr lang="ru-RU" dirty="0" smtClean="0">
              <a:solidFill>
                <a:schemeClr val="bg2"/>
              </a:solidFill>
            </a:endParaRPr>
          </a:p>
          <a:p>
            <a:r>
              <a:rPr lang="ru-RU" i="1" dirty="0" smtClean="0">
                <a:solidFill>
                  <a:schemeClr val="bg2"/>
                </a:solidFill>
              </a:rPr>
              <a:t>          Ответ: 76,44 Н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143504" y="1643050"/>
          <a:ext cx="1390650" cy="476250"/>
        </p:xfrm>
        <a:graphic>
          <a:graphicData uri="http://schemas.openxmlformats.org/presentationml/2006/ole">
            <p:oleObj spid="_x0000_s1030" name="Формула" r:id="rId3" imgW="634449" imgH="215713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571604" y="4286257"/>
            <a:ext cx="6715172" cy="172354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ru-RU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Вопросы 1- 6   -  1 балл; 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                  </a:t>
            </a:r>
            <a:r>
              <a:rPr lang="ru-RU" dirty="0" smtClean="0">
                <a:solidFill>
                  <a:srgbClr val="C00000"/>
                </a:solidFill>
              </a:rPr>
              <a:t>«5»  - 10 -11 баллов;</a:t>
            </a:r>
            <a:endParaRPr lang="ru-RU" sz="800" dirty="0" smtClean="0">
              <a:solidFill>
                <a:schemeClr val="bg2"/>
              </a:solidFill>
              <a:latin typeface="Arial" pitchFamily="34" charset="0"/>
            </a:endParaRPr>
          </a:p>
          <a:p>
            <a:pPr eaLnBrk="0" hangingPunct="0"/>
            <a:r>
              <a:rPr lang="ru-RU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 Вопрос 7  -          1-2 балла; 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             </a:t>
            </a:r>
            <a:r>
              <a:rPr lang="ru-RU" dirty="0" smtClean="0">
                <a:solidFill>
                  <a:srgbClr val="C00000"/>
                </a:solidFill>
              </a:rPr>
              <a:t>«4»  - 8 - 9 баллов;</a:t>
            </a:r>
          </a:p>
          <a:p>
            <a:pPr lvl="0" eaLnBrk="0" hangingPunct="0"/>
            <a:endParaRPr lang="ru-RU" sz="800" dirty="0" smtClean="0">
              <a:solidFill>
                <a:schemeClr val="bg2"/>
              </a:solidFill>
              <a:latin typeface="Arial" pitchFamily="34" charset="0"/>
            </a:endParaRPr>
          </a:p>
          <a:p>
            <a:pPr eaLnBrk="0" hangingPunct="0"/>
            <a:r>
              <a:rPr lang="ru-RU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 Задача № 8  -     3 балла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           </a:t>
            </a:r>
            <a:r>
              <a:rPr lang="ru-RU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       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«3»  - 5 - 7 баллов;</a:t>
            </a:r>
          </a:p>
          <a:p>
            <a:pPr lvl="0" eaLnBrk="0" hangingPunct="0"/>
            <a:endParaRPr lang="ru-RU" sz="800" dirty="0" smtClean="0">
              <a:solidFill>
                <a:schemeClr val="bg2"/>
              </a:solidFill>
              <a:latin typeface="Arial" pitchFamily="34" charset="0"/>
            </a:endParaRPr>
          </a:p>
          <a:p>
            <a:pPr eaLnBrk="0" hangingPunct="0"/>
            <a:r>
              <a:rPr lang="ru-RU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  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              </a:t>
            </a:r>
            <a:r>
              <a:rPr lang="ru-RU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Итого: 11 баллов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ru-RU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            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ea typeface="Times New Roman" pitchFamily="18" charset="0"/>
              </a:rPr>
              <a:t>  </a:t>
            </a:r>
            <a:r>
              <a:rPr lang="ru-RU" dirty="0" smtClean="0">
                <a:solidFill>
                  <a:srgbClr val="C00000"/>
                </a:solidFill>
              </a:rPr>
              <a:t>«2»  - менее 5 баллов.</a:t>
            </a:r>
          </a:p>
          <a:p>
            <a:pPr lvl="0" eaLnBrk="0" hangingPunct="0"/>
            <a:endParaRPr lang="ru-RU" dirty="0" smtClean="0">
              <a:solidFill>
                <a:schemeClr val="bg2"/>
              </a:solidFill>
              <a:latin typeface="Arial" pitchFamily="34" charset="0"/>
              <a:ea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>
            <a:stCxn id="17" idx="0"/>
            <a:endCxn id="17" idx="2"/>
          </p:cNvCxnSpPr>
          <p:nvPr/>
        </p:nvCxnSpPr>
        <p:spPr>
          <a:xfrm rot="16200000" flipH="1">
            <a:off x="4067415" y="5148031"/>
            <a:ext cx="1723549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964612" cy="647700"/>
          </a:xfrm>
        </p:spPr>
        <p:txBody>
          <a:bodyPr/>
          <a:lstStyle/>
          <a:p>
            <a:r>
              <a:rPr lang="ru-RU" sz="4000" b="1" i="1">
                <a:solidFill>
                  <a:srgbClr val="339933"/>
                </a:solidFill>
                <a:effectLst/>
                <a:latin typeface="Centaur" pitchFamily="18" charset="0"/>
              </a:rPr>
              <a:t>О каком плавающем теле идёт речь?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rgbClr val="808000"/>
                </a:solidFill>
              </a:rPr>
              <a:t>Сегодня над морем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808000"/>
                </a:solidFill>
              </a:rPr>
              <a:t>Большая жара;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808000"/>
                </a:solidFill>
              </a:rPr>
              <a:t>А в море плывёт 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808000"/>
                </a:solidFill>
              </a:rPr>
              <a:t>Ледяная гора.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808000"/>
                </a:solidFill>
              </a:rPr>
              <a:t>Плывёт и, наверное 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808000"/>
                </a:solidFill>
              </a:rPr>
              <a:t>Считает: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808000"/>
                </a:solidFill>
              </a:rPr>
              <a:t>Она и в жару не растает.</a:t>
            </a:r>
          </a:p>
        </p:txBody>
      </p:sp>
      <p:pic>
        <p:nvPicPr>
          <p:cNvPr id="80903" name="Picture 7" descr="Айсбер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052513"/>
            <a:ext cx="320357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50"/>
                </a:solidFill>
                <a:latin typeface="Times New Roman" pitchFamily="18" charset="0"/>
              </a:rPr>
              <a:t>«Без сомнения, все наше знание начинается с опыта.»                                                                            </a:t>
            </a:r>
            <a:br>
              <a:rPr lang="ru-RU" b="1" i="1" dirty="0" smtClean="0">
                <a:solidFill>
                  <a:srgbClr val="000050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000050"/>
                </a:solidFill>
                <a:latin typeface="Times New Roman" pitchFamily="18" charset="0"/>
              </a:rPr>
              <a:t>                                         И .Кант</a:t>
            </a:r>
            <a:br>
              <a:rPr lang="ru-RU" b="1" i="1" dirty="0" smtClean="0">
                <a:solidFill>
                  <a:srgbClr val="00005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229600" cy="1371600"/>
          </a:xfrm>
        </p:spPr>
        <p:txBody>
          <a:bodyPr/>
          <a:lstStyle/>
          <a:p>
            <a:r>
              <a:rPr lang="ru-RU" sz="4000" b="1" dirty="0"/>
              <a:t>Урок -  исследование</a:t>
            </a:r>
            <a:br>
              <a:rPr lang="ru-RU" sz="4000" b="1" dirty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800" b="1" dirty="0">
                <a:solidFill>
                  <a:srgbClr val="FF0066"/>
                </a:solidFill>
                <a:effectLst/>
                <a:latin typeface="Garamond" pitchFamily="18" charset="0"/>
              </a:rPr>
              <a:t>«Условия плавания тел»</a:t>
            </a:r>
          </a:p>
        </p:txBody>
      </p:sp>
      <p:pic>
        <p:nvPicPr>
          <p:cNvPr id="76804" name="Picture 4" descr="j029033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333375"/>
            <a:ext cx="2644775" cy="12255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WordArt 5"/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6769100" cy="2808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Каковы условия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плавания тел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жидкости?</a:t>
            </a:r>
          </a:p>
        </p:txBody>
      </p:sp>
      <p:pic>
        <p:nvPicPr>
          <p:cNvPr id="83976" name="Picture 8" descr="j02321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2781300"/>
            <a:ext cx="1533525" cy="2976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1074</TotalTime>
  <Words>405</Words>
  <Application>Microsoft Office PowerPoint</Application>
  <PresentationFormat>Экран (4:3)</PresentationFormat>
  <Paragraphs>146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Текстура</vt:lpstr>
      <vt:lpstr>Формула</vt:lpstr>
      <vt:lpstr>    МБОУ МО Плавский район «Молочно-Дворская СОШ» </vt:lpstr>
      <vt:lpstr>Отвечаем на вопросы</vt:lpstr>
      <vt:lpstr>На тело, погруженное в жидкость, действует выталкивающая сила, направленная вверх и равная по модулю весу жидкости, которую вытесняет данное тело.</vt:lpstr>
      <vt:lpstr>Слайд 4</vt:lpstr>
      <vt:lpstr> Ключ к тесту </vt:lpstr>
      <vt:lpstr>О каком плавающем теле идёт речь?</vt:lpstr>
      <vt:lpstr>«Без сомнения, все наше знание начинается с опыта.»                                                                                                                      И .Кант </vt:lpstr>
      <vt:lpstr>Урок -  исследование  «Условия плавания тел»</vt:lpstr>
      <vt:lpstr>Слайд 9</vt:lpstr>
      <vt:lpstr>Фронтальная  экспериментальная работа </vt:lpstr>
      <vt:lpstr>  Фронтальная  экспериментальная работа </vt:lpstr>
      <vt:lpstr>  Фронтальная  экспериментальная работа </vt:lpstr>
      <vt:lpstr>Условие плавания тел</vt:lpstr>
      <vt:lpstr>  Фронтальная  экспериментальная работа </vt:lpstr>
      <vt:lpstr>Слайд 15</vt:lpstr>
      <vt:lpstr>Слайд 16</vt:lpstr>
      <vt:lpstr>Слайд 17</vt:lpstr>
      <vt:lpstr> Домашнее задание: </vt:lpstr>
      <vt:lpstr>Слайд 19</vt:lpstr>
      <vt:lpstr>Слайд 20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  исследование  «Выяснение условий плавания тел»</dc:title>
  <dc:creator>Glav</dc:creator>
  <cp:lastModifiedBy>RePack by Diakov</cp:lastModifiedBy>
  <cp:revision>33</cp:revision>
  <dcterms:created xsi:type="dcterms:W3CDTF">2009-03-29T05:57:14Z</dcterms:created>
  <dcterms:modified xsi:type="dcterms:W3CDTF">2015-03-25T18:43:15Z</dcterms:modified>
</cp:coreProperties>
</file>