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2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88" r:id="rId15"/>
    <p:sldId id="279" r:id="rId16"/>
    <p:sldId id="319" r:id="rId17"/>
    <p:sldId id="320" r:id="rId18"/>
    <p:sldId id="321" r:id="rId19"/>
    <p:sldId id="322" r:id="rId20"/>
    <p:sldId id="326" r:id="rId21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DF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7E2410-3485-4CCE-ADEC-DA5FE7BF3D99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2C6D1C-B32A-4A1C-9DAF-2E46A898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60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592C42-06FB-482D-84EE-52DA4822481A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D8949-5155-40BA-A18B-93C98861FF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33F8C7-9233-40A6-93F9-2F8AF2FC5831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39D2F6-3ECD-4F52-8099-7D9ED69E3D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2D12E3-BDC3-40E5-9DC8-D8CC60EFDF96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3186AE-D880-43C2-BF8E-E22BB701D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CC3D-F3C7-49BB-8749-02EB6D34C943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0935-4D8C-4EB1-A7C3-F1A87CA86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F0DC-6D99-4575-975E-858354F3538A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74E0-0CCF-4AE7-A450-911301D9C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19C-2392-430B-BA7D-D0241C27AA1D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3148-F1D0-4034-84CD-D9785835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42E1-549C-4210-964C-58CA96297CD7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19F1-A282-41D4-8999-620F1B576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37B3-12E6-42B6-AAE7-54B86F0FF061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C22E-15E3-4CBF-B1A8-E97A00B74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DD8E-0D47-47BF-85C5-583C1E97E0B1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5911-82CB-49FA-A896-6E2C64116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9463D6-1FE9-4895-A97B-E63B43AF448B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407488-70F0-41C3-BA60-AB04CC181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29B94D-C577-4C19-8EAE-9A769FA4032A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608AA-D0E1-4C59-908C-CF8806158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07EA9-129F-41D9-98EA-B22C64E2582E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8CA4CC-7684-4C28-9FDE-41F495062F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4D9DC6-9D01-4D7B-9534-77AD107D8E26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43C74C-209C-42AF-A384-A47C6DBA5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7DE132-F72C-4100-A231-FF6BB2E661C5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62D4E-6F8E-427C-B13F-E961F9C23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4C6341-49BA-469C-B32B-2D5A855E8B3D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0868D-035D-44F2-AC63-F53FC2B111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0D4313-3740-4A75-BB58-3C87BA21A0D6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090666-4582-45B0-9579-B5E2F687F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1C91A8-DA5B-45C9-A625-1A40EBEE5DD6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6A285D-5ACF-416B-8E5A-29CF17C8C5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4694CBA-FA73-49C2-8883-AE1B885547B7}" type="datetimeFigureOut">
              <a:rPr lang="ru-RU" smtClean="0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2EBAA15-1195-44A0-8CA4-B6B78CA37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26495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latin typeface="Times New Roman" pitchFamily="18" charset="0"/>
              </a:rPr>
              <a:t>проект на тему:</a:t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</a:rPr>
              <a:t>«КНИЖКИНА НЕДЕЛЯ»</a:t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младшая группа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</a:rPr>
              <a:t>Смурфики</a:t>
            </a:r>
            <a:r>
              <a:rPr lang="ru-RU" sz="2400" b="1" i="1" dirty="0" smtClean="0">
                <a:latin typeface="Times New Roman" pitchFamily="18" charset="0"/>
              </a:rPr>
              <a:t>»</a:t>
            </a:r>
          </a:p>
        </p:txBody>
      </p:sp>
      <p:pic>
        <p:nvPicPr>
          <p:cNvPr id="2050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3533115" cy="3645024"/>
          </a:xfrm>
        </p:spPr>
      </p:pic>
      <p:sp>
        <p:nvSpPr>
          <p:cNvPr id="139269" name="Rectangle 5"/>
          <p:cNvSpPr>
            <a:spLocks noGrp="1"/>
          </p:cNvSpPr>
          <p:nvPr>
            <p:ph type="subTitle" idx="4294967295"/>
          </p:nvPr>
        </p:nvSpPr>
        <p:spPr>
          <a:xfrm>
            <a:off x="5226050" y="4768850"/>
            <a:ext cx="3917950" cy="20891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latin typeface="Arial" charset="0"/>
              </a:rPr>
              <a:t>автор проекта Межевая И.А.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latin typeface="Arial" charset="0"/>
              </a:rPr>
              <a:t>воспитатель ОДО средняя школа №296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latin typeface="Arial" charset="0"/>
              </a:rPr>
              <a:t>Фрунзенского района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latin typeface="Arial" charset="0"/>
              </a:rPr>
              <a:t>Санкт-Петербурга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latin typeface="Arial" charset="0"/>
              </a:rPr>
              <a:t>2014г.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b="1" i="1" dirty="0" smtClean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2" descr="gallery-00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43905"/>
            <a:ext cx="3657600" cy="2424264"/>
          </a:xfrm>
        </p:spPr>
      </p:pic>
      <p:sp>
        <p:nvSpPr>
          <p:cNvPr id="180230" name="Rectangle 6"/>
          <p:cNvSpPr>
            <a:spLocks noGrp="1"/>
          </p:cNvSpPr>
          <p:nvPr>
            <p:ph sz="half" idx="2"/>
          </p:nvPr>
        </p:nvSpPr>
        <p:spPr>
          <a:xfrm>
            <a:off x="4356100" y="1341438"/>
            <a:ext cx="47879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latin typeface="Times New Roman" pitchFamily="18" charset="0"/>
              </a:rPr>
              <a:t>Познакомились с разными видами книг; дети получили представление о книге и ее важном значении в нашей жизни. Совершенствовался уровень накопленных практических навыков: использование различных способов для достижения цели. Формирование интереса у детей к детской книге через творческую и познавательную деятельность. Познакомились </a:t>
            </a:r>
            <a:r>
              <a:rPr lang="ru-RU" sz="2400" i="1" smtClean="0">
                <a:latin typeface="Times New Roman" pitchFamily="18" charset="0"/>
              </a:rPr>
              <a:t>с библиотекой. </a:t>
            </a:r>
            <a:endParaRPr lang="ru-RU" sz="24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483768" y="2564904"/>
            <a:ext cx="4355356" cy="4574118"/>
          </a:xfrm>
        </p:spPr>
      </p:pic>
      <p:sp>
        <p:nvSpPr>
          <p:cNvPr id="174082" name="Rectangle 2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6897960" cy="25782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1" dirty="0" smtClean="0">
                <a:latin typeface="Times New Roman" pitchFamily="18" charset="0"/>
              </a:rPr>
              <a:t>ПЛАНИРОВАНИЕ ПРОЕКТНОЙ ДЕЯТЕЛЬНОСТИ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12" name="Group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02856"/>
              </p:ext>
            </p:extLst>
          </p:nvPr>
        </p:nvGraphicFramePr>
        <p:xfrm>
          <a:off x="179388" y="44450"/>
          <a:ext cx="8713787" cy="6633847"/>
        </p:xfrm>
        <a:graphic>
          <a:graphicData uri="http://schemas.openxmlformats.org/drawingml/2006/table">
            <a:tbl>
              <a:tblPr/>
              <a:tblGrid>
                <a:gridCol w="2151062"/>
                <a:gridCol w="1052513"/>
                <a:gridCol w="1066800"/>
                <a:gridCol w="2427287"/>
                <a:gridCol w="1079500"/>
                <a:gridCol w="936625"/>
              </a:tblGrid>
              <a:tr h="22225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 ВЗРОСЛОГО И ДЕТЕЙ СУЧЁТОМ ИНТЕГРАЦИИ ОБРАЗОВАТЕЛЬНЫХ ОБЛАСТЕЙ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ПОЗНАВАТЕЛЬНО-РЕЧЕВОЕ РАЗВИТИЕ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ПОЗНАНИЕ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75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1.Познават.исслед.деятельность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чего же сделаны наши книжки?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2.Наблюдение в природе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 за поведением птиц у кормушки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3.ФЭМП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гости к сказкам»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хочешь быть здоров. В гостях у доктора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Витаминки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5.Развивающие игры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Узнай и угадай героя сказки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использованием ЭОР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6.Экскурсия в библиотеку «Дом в котором живут книги»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1.Развитие речи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помогает книжке родится?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2.Рассматривание иллюстраций  к  р.н.с.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3.Составление описательного рассказа по картине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 в Лукоморье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4.Придумывание своей  сказки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5.Беседы: Зачем нужны нам книги?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Для чего  нужно читать книги?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1.Загадывание загадок про книги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2.Заучивание стихотворения 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В.Берестова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«Как хорошо уметь читать.»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3.Чтение, показ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р.н.с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 «Курочка Ряба», «Теремок», «Колобок» (настольный театр,  пальчиковый театр,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–ба-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Рассматривание иллюстраций к сказкам.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1.Комплекс утренний гимнастики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2.Физминутки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3.Пальчиковые игры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1.Беседы: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Витамины для здоровья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растут витамины?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СОЦИАЛЬНО-ЛИЧНОСТНОЕ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1.Игра-ситуация «Лукошко сказок».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2.Дидактические игры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Собери картинку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Угадай сказку»,  «Угадай кто как ходит?»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1.Чтение р.н.с «Гуси-лебеди»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1.Пассивная помощь воспитателю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Больница для книжек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1.Рисование: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Иллюстрации к сказке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2.Лепка: «Сказочные герои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3.Выставка конкурс семейных поделок «Сказка моими руками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4.Выставка детского рисунка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5.Коллективный макет «Книжка-малышка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1.Музыкальная игра «Шкатулка со сказками»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2.Музыкальные подвижные игры «Зайчики и лисичка», «Кто как поет?»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РАЗВИВАЮЩЕЙ СРЕДЫ ДЛЯ САМОСТОЯТЕЛЬНОЙ ДЕЯТЕЛЬНОСТИ ДЕТЕЙ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ВЗАИМОДЕСТВИЕ С  РОДИТЕЛЯМИ И СОЦИАЛЬНЫМИ ПАРТНЁРАМИ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013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1.Рассматривание иллюстраций , книг  по теме проекта.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2.Знакомые дидактические и развивающие  игры.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3.Конструирование из строительного материала.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4.Рисуем и раскрашиваем с помощью карандашей, фломастеров, мелков и гуаши.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5.Рисуем с помощью трафаретов.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1.Конкурс-выставка -создание мини-музея  совместно с родителями и детьми «Любимые сказки».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Совместная творческая деятельность воспитателя и детей – макет «Книжка-малышка».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Экскурсия в библиотеку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им.И.А.Крылова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ПОЗНАВАТЕЛЬНО-РЕЧЕВОЕ РАЗВИТИЕ</a:t>
            </a:r>
            <a:br>
              <a:rPr lang="ru-RU" sz="3600" b="1" i="1" smtClean="0">
                <a:latin typeface="Times New Roman" pitchFamily="18" charset="0"/>
              </a:rPr>
            </a:br>
            <a:endParaRPr lang="ru-RU" sz="3600" b="1" i="1" smtClean="0">
              <a:latin typeface="Times New Roman" pitchFamily="18" charset="0"/>
            </a:endParaRPr>
          </a:p>
        </p:txBody>
      </p:sp>
      <p:sp>
        <p:nvSpPr>
          <p:cNvPr id="192531" name="Rectangle 1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u="sng" smtClean="0">
                <a:latin typeface="Times New Roman" pitchFamily="18" charset="0"/>
              </a:rPr>
              <a:t>ОБРАЗОВАТЕЛЬНАЯ ОБЛАСТЬ «ПОЗНАНИЕ»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1.Познават.исслед.деятельность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Arial" charset="0"/>
                <a:cs typeface="Times New Roman" pitchFamily="18" charset="0"/>
              </a:rPr>
              <a:t>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свойства снега и льда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»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2.Наблюдение в природе 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дети катаются на лыжах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»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3.ФЭМП 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Слева, справа, под и на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»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4.РОМ 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Если хочешь быть здоров. В гостях у доктора Витаминки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»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5.Развивающие игры 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Узнай и угадай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»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с использованием ЭОР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6.Экскурсия в медицинский кабинет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b="1" smtClean="0">
                <a:latin typeface="Arial" charset="0"/>
                <a:cs typeface="Times New Roman" pitchFamily="18" charset="0"/>
              </a:rPr>
              <a:t>«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гости к доктору Витаминке</a:t>
            </a:r>
            <a:r>
              <a:rPr lang="ru-RU" sz="1800" b="1" smtClean="0">
                <a:latin typeface="Arial" charset="0"/>
                <a:cs typeface="Times New Roman" pitchFamily="18" charset="0"/>
              </a:rPr>
              <a:t>»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" descr="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25291"/>
            <a:ext cx="4038600" cy="267578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dirty="0" smtClean="0">
                <a:latin typeface="Times New Roman" pitchFamily="18" charset="0"/>
              </a:rPr>
              <a:t>«Напечатаем книжку»  </a:t>
            </a:r>
          </a:p>
        </p:txBody>
      </p:sp>
      <p:pic>
        <p:nvPicPr>
          <p:cNvPr id="15363" name="Picture 1" descr="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6619" y="1600200"/>
            <a:ext cx="3299762" cy="2185988"/>
          </a:xfrm>
        </p:spPr>
      </p:pic>
      <p:pic>
        <p:nvPicPr>
          <p:cNvPr id="15365" name="Picture 5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6423" y="3939252"/>
            <a:ext cx="3300153" cy="2186247"/>
          </a:xfrm>
        </p:spPr>
      </p:pic>
      <p:pic>
        <p:nvPicPr>
          <p:cNvPr id="15364" name="Picture 3" descr="10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25291"/>
            <a:ext cx="4038600" cy="26757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7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i="1" smtClean="0">
                <a:latin typeface="Arial" charset="0"/>
              </a:rPr>
              <a:t>ОРГАНИЗАЦИЯ РАЗВИВАЮЩЕЙ СРЕДЫ ДЛЯ САМОСТОЯТЕЛЬНОЙ ДЕЯТЕЛЬНОСТИ ДЕТЕЙ</a:t>
            </a:r>
          </a:p>
        </p:txBody>
      </p:sp>
      <p:sp>
        <p:nvSpPr>
          <p:cNvPr id="203781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1.Рассматривание иллюстраций, книг  по теме проекта.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2.Знакомые дидактические и развивающие  игры.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3.Конструирование из строительного материала.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4.Рисуем и раскрашиваем с помощью карандашей, фломастеров, мелков и гуаши.</a:t>
            </a:r>
          </a:p>
        </p:txBody>
      </p:sp>
      <p:pic>
        <p:nvPicPr>
          <p:cNvPr id="203776" name="Picture 0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613" y="2997200"/>
            <a:ext cx="5256212" cy="348138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  <p:bldP spid="2037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МЕРОПРИЯТИЕ: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центральную районную библиотеку им. С.А.Крылова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81b7b0e2824508f8b2207248f2f230b7_aca1b526abce5693b6312581dec32d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3366120" cy="336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6632"/>
            <a:ext cx="5044207" cy="334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_0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73016"/>
            <a:ext cx="4572000" cy="3028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8244" y="1584960"/>
            <a:ext cx="6833062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404665"/>
            <a:ext cx="4824536" cy="3195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_0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3635896" cy="2408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_0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05064"/>
            <a:ext cx="3630248" cy="240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5148263" y="908050"/>
            <a:ext cx="3744912" cy="26368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b="1" i="1" smtClean="0">
                <a:latin typeface="Times New Roman" pitchFamily="18" charset="0"/>
              </a:rPr>
              <a:t>Участники проекта: </a:t>
            </a:r>
            <a:r>
              <a:rPr lang="ru-RU" sz="2400" i="1" smtClean="0">
                <a:latin typeface="Times New Roman" pitchFamily="18" charset="0"/>
              </a:rPr>
              <a:t>дети младшей  группы «Смурфики», родители, воспитатели: </a:t>
            </a:r>
            <a:br>
              <a:rPr lang="ru-RU" sz="2400" i="1" smtClean="0">
                <a:latin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</a:rPr>
              <a:t>Садовская Е.Ю. ,</a:t>
            </a:r>
            <a:br>
              <a:rPr lang="ru-RU" sz="2400" i="1" smtClean="0">
                <a:latin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</a:rPr>
              <a:t> Межевая И.А..</a:t>
            </a:r>
            <a:r>
              <a:rPr lang="ru-RU" sz="2800" i="1" smtClean="0">
                <a:latin typeface="Times New Roman" pitchFamily="18" charset="0"/>
              </a:rPr>
              <a:t/>
            </a:r>
            <a:br>
              <a:rPr lang="ru-RU" sz="2800" i="1" smtClean="0">
                <a:latin typeface="Times New Roman" pitchFamily="18" charset="0"/>
              </a:rPr>
            </a:br>
            <a:endParaRPr lang="ru-RU" sz="2800" i="1" smtClean="0">
              <a:latin typeface="Times New Roman" pitchFamily="18" charset="0"/>
            </a:endParaRPr>
          </a:p>
        </p:txBody>
      </p:sp>
      <p:sp>
        <p:nvSpPr>
          <p:cNvPr id="3075" name="Rectangle 6"/>
          <p:cNvSpPr>
            <a:spLocks noGrp="1"/>
          </p:cNvSpPr>
          <p:nvPr>
            <p:ph type="body" sz="half" idx="2"/>
          </p:nvPr>
        </p:nvSpPr>
        <p:spPr>
          <a:xfrm>
            <a:off x="374650" y="3716338"/>
            <a:ext cx="8769350" cy="21875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endParaRPr lang="ru-RU" sz="2400" b="1" i="1" u="sng" dirty="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b="1" i="1" dirty="0" smtClean="0">
                <a:latin typeface="Times New Roman" pitchFamily="18" charset="0"/>
              </a:rPr>
              <a:t>Название и форма итогового мероприятия: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  <a:t>Экскурсия выходного дня «В гости к книжкам»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  <a:t> (в библиотеку)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latin typeface="Times New Roman" pitchFamily="18" charset="0"/>
              </a:rPr>
              <a:t>Длительность проекта:</a:t>
            </a:r>
            <a:r>
              <a:rPr lang="ru-RU" sz="2800" i="1" dirty="0" smtClean="0">
                <a:latin typeface="Times New Roman" pitchFamily="18" charset="0"/>
              </a:rPr>
              <a:t> 1 неделя </a:t>
            </a:r>
          </a:p>
        </p:txBody>
      </p:sp>
      <p:pic>
        <p:nvPicPr>
          <p:cNvPr id="3077" name="Рисунок 4" descr="DSC_00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4211637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2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88032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4800600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xfrm>
            <a:off x="250825" y="4292600"/>
            <a:ext cx="8642350" cy="2376488"/>
          </a:xfrm>
        </p:spPr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ru-RU" sz="3200" b="1" i="1" dirty="0" smtClean="0">
                <a:latin typeface="Times New Roman" pitchFamily="18" charset="0"/>
              </a:rPr>
              <a:t>Цель: </a:t>
            </a:r>
            <a:r>
              <a:rPr lang="ru-RU" sz="3200" i="1" dirty="0" smtClean="0">
                <a:latin typeface="Times New Roman" pitchFamily="18" charset="0"/>
              </a:rPr>
              <a:t>Познакомить детей с книгой, процессом ее изготовления, прививать любовь к книге, учить получать знания при помощи книг.</a:t>
            </a:r>
            <a:br>
              <a:rPr lang="ru-RU" sz="3200" i="1" dirty="0" smtClean="0">
                <a:latin typeface="Times New Roman" pitchFamily="18" charset="0"/>
              </a:rPr>
            </a:br>
            <a:endParaRPr lang="ru-RU" sz="3200" dirty="0" smtClean="0"/>
          </a:p>
        </p:txBody>
      </p:sp>
      <p:pic>
        <p:nvPicPr>
          <p:cNvPr id="4100" name="Picture 0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0803" y="476250"/>
            <a:ext cx="2941581" cy="3344863"/>
          </a:xfrm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254625" y="1474024"/>
            <a:ext cx="38893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 b="1" i="1" dirty="0">
                <a:latin typeface="Times New Roman" pitchFamily="18" charset="0"/>
              </a:rPr>
              <a:t>Проблема:</a:t>
            </a:r>
            <a:r>
              <a:rPr lang="ru-RU" sz="3200" b="1" i="1" u="sng" dirty="0">
                <a:latin typeface="Times New Roman" pitchFamily="18" charset="0"/>
              </a:rPr>
              <a:t> </a:t>
            </a:r>
          </a:p>
          <a:p>
            <a:pPr algn="l"/>
            <a:r>
              <a:rPr lang="ru-RU" sz="3200" i="1" dirty="0" smtClean="0">
                <a:latin typeface="Times New Roman" pitchFamily="18" charset="0"/>
              </a:rPr>
              <a:t>Воспитание у  детей доброжелательного отношения к книге.</a:t>
            </a:r>
            <a:endParaRPr lang="ru-RU" sz="32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</a:rPr>
              <a:t>ЗАДАЧИ:</a:t>
            </a:r>
          </a:p>
        </p:txBody>
      </p:sp>
      <p:sp>
        <p:nvSpPr>
          <p:cNvPr id="154627" name="Rectangle 3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eaLnBrk="1" hangingPunct="1"/>
            <a:r>
              <a:rPr lang="ru-RU" sz="2100" b="1" i="1" dirty="0" smtClean="0">
                <a:latin typeface="Arial" charset="0"/>
              </a:rPr>
              <a:t>Образовательные:</a:t>
            </a:r>
            <a:r>
              <a:rPr lang="ru-RU" sz="2100" i="1" dirty="0" smtClean="0">
                <a:latin typeface="Arial" charset="0"/>
              </a:rPr>
              <a:t> Познакомить детей с историей книги, как книга собирается, из чего состоит. Обогащать словарь детей словами: издатель, типография, автор, страница, обложка, иллюстрация.</a:t>
            </a:r>
          </a:p>
          <a:p>
            <a:pPr eaLnBrk="1" hangingPunct="1"/>
            <a:r>
              <a:rPr lang="ru-RU" sz="2100" b="1" i="1" dirty="0" smtClean="0">
                <a:latin typeface="Arial" charset="0"/>
              </a:rPr>
              <a:t>Воспитательные:</a:t>
            </a:r>
            <a:r>
              <a:rPr lang="ru-RU" sz="2100" i="1" dirty="0" smtClean="0">
                <a:latin typeface="Arial" charset="0"/>
              </a:rPr>
              <a:t> Воспитывать у детей бережное отношение к книге: не рвать и не бросать на пол. Создавать положительный эмоциональный настрой при рассматривании иллюстраций. Учить быть любознательными и внимательными.</a:t>
            </a:r>
          </a:p>
          <a:p>
            <a:pPr eaLnBrk="1" hangingPunct="1"/>
            <a:r>
              <a:rPr lang="ru-RU" sz="2100" b="1" i="1" dirty="0" smtClean="0">
                <a:latin typeface="Arial" charset="0"/>
              </a:rPr>
              <a:t>Развивающие:</a:t>
            </a:r>
            <a:r>
              <a:rPr lang="ru-RU" sz="2100" i="1" dirty="0" smtClean="0">
                <a:latin typeface="Arial" charset="0"/>
              </a:rPr>
              <a:t> Развивать познавательные и интеллектуальные способности детей, речь, память и творческий потенциал. Сформировать эмоциональное, ценностное отношение к людям, чья деятельность связана с рождением книги.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dirty="0" smtClean="0">
                <a:latin typeface="Times New Roman" pitchFamily="18" charset="0"/>
              </a:rPr>
              <a:t>Актуальность проекта</a:t>
            </a:r>
          </a:p>
        </p:txBody>
      </p:sp>
      <p:sp>
        <p:nvSpPr>
          <p:cNvPr id="155653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i="1" dirty="0" smtClean="0">
                <a:latin typeface="Arial" charset="0"/>
              </a:rPr>
              <a:t> Последнее время все чаще нам приходится сталкиваться с тем, что родители редко проводят с детьми свободное время, не читают им книги, предпочитаю оставлять детей одних перед телевизором или компьютером. У детей практически отсутствует интерес к книге, минимальные представления о значении книги в жизни человека.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i="1" dirty="0" smtClean="0">
                <a:latin typeface="Arial" charset="0"/>
              </a:rPr>
              <a:t>В данном проекте получают возможность успешно реализоваться такие образовательные области, как «Познание», «Социализация», «Коммуникация» и «Художественная литература. Проект позволит максимально обогатить знания и представления детей о книге, ее значимость в нашей жизни, развить связную речь.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smtClean="0">
                <a:latin typeface="Times New Roman" pitchFamily="18" charset="0"/>
              </a:rPr>
              <a:t>Прогнозируемые результаты</a:t>
            </a:r>
          </a:p>
        </p:txBody>
      </p:sp>
      <p:pic>
        <p:nvPicPr>
          <p:cNvPr id="7172" name="Picture 12" descr="499559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261971" cy="2478087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6683" name="Rectangle 11"/>
          <p:cNvSpPr>
            <a:spLocks noGrp="1"/>
          </p:cNvSpPr>
          <p:nvPr>
            <p:ph type="body" sz="half" idx="3"/>
          </p:nvPr>
        </p:nvSpPr>
        <p:spPr>
          <a:xfrm>
            <a:off x="4067175" y="1628775"/>
            <a:ext cx="4859338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</a:rPr>
              <a:t>    </a:t>
            </a:r>
            <a:r>
              <a:rPr lang="ru-RU" sz="2400" i="1" dirty="0" smtClean="0">
                <a:latin typeface="Arial" charset="0"/>
              </a:rPr>
              <a:t>Дети познакомятся с историей книги, как делают книги и люди, каких профессий принимают активное участие в рождении книги; научатся изготавливать вместе с родителями книжку «Сказка моими руками».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2" grpId="0"/>
      <p:bldP spid="1566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64088" y="2636912"/>
            <a:ext cx="2257425" cy="2028825"/>
          </a:xfrm>
        </p:spPr>
      </p:pic>
      <p:sp>
        <p:nvSpPr>
          <p:cNvPr id="157700" name="Rectangle 4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smtClean="0">
                <a:latin typeface="Times New Roman" pitchFamily="18" charset="0"/>
              </a:rPr>
              <a:t>Использование современных образовательных технологий в проекте:</a:t>
            </a:r>
            <a:br>
              <a:rPr lang="ru-RU" sz="3600" b="1" i="1" smtClean="0">
                <a:latin typeface="Times New Roman" pitchFamily="18" charset="0"/>
              </a:rPr>
            </a:br>
            <a:endParaRPr lang="ru-RU" sz="3600" b="1" i="1" smtClean="0">
              <a:latin typeface="Times New Roman" pitchFamily="18" charset="0"/>
            </a:endParaRPr>
          </a:p>
        </p:txBody>
      </p:sp>
      <p:sp>
        <p:nvSpPr>
          <p:cNvPr id="1577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smtClean="0">
                <a:latin typeface="Times New Roman" pitchFamily="18" charset="0"/>
              </a:rPr>
              <a:t>Здоровьесберегающие,  здоровьеразвивающие технологии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smtClean="0">
                <a:latin typeface="Times New Roman" pitchFamily="18" charset="0"/>
              </a:rPr>
              <a:t>технология проектирования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smtClean="0">
                <a:latin typeface="Times New Roman" pitchFamily="18" charset="0"/>
              </a:rPr>
              <a:t>исследовательские методы в обучении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smtClean="0">
                <a:latin typeface="Times New Roman" pitchFamily="18" charset="0"/>
              </a:rPr>
              <a:t>информационно-коммуникационные технологии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Этапы реализации проекта</a:t>
            </a:r>
          </a:p>
        </p:txBody>
      </p:sp>
      <p:sp>
        <p:nvSpPr>
          <p:cNvPr id="158727" name="Rectangle 7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latin typeface="Times New Roman" pitchFamily="18" charset="0"/>
              </a:rPr>
              <a:t>1 этап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1.Выявление первоначальных знаний детей о книге.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2.Информация для родителей о предстоящей деятельности.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3.Подбор демонстрационного материала о книге и ее истории.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latin typeface="Times New Roman" pitchFamily="18" charset="0"/>
              </a:rPr>
              <a:t>2 этап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1.Совместная деятельность взрослого и детей с учётом интеграции образовательных областей.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2.Работа с родителями по заданной теме.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i="1" u="sng" dirty="0" smtClean="0">
                <a:latin typeface="Times New Roman" pitchFamily="18" charset="0"/>
              </a:rPr>
              <a:t>3 этап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1.Организация выставки детских работ: рисование, аппликация.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2.Оформление папки «</a:t>
            </a:r>
            <a:r>
              <a:rPr lang="ru-RU" sz="2000" i="1" dirty="0" err="1" smtClean="0">
                <a:latin typeface="Times New Roman" pitchFamily="18" charset="0"/>
              </a:rPr>
              <a:t>Книжкина</a:t>
            </a:r>
            <a:r>
              <a:rPr lang="ru-RU" sz="2000" i="1" dirty="0" smtClean="0">
                <a:latin typeface="Times New Roman" pitchFamily="18" charset="0"/>
              </a:rPr>
              <a:t> неделя»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3.Выставка-конкурс «Сказка моими руками.»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4.Создание мини-музея совместно с родителями «Любимые сказки.»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5.Совместная-творческая деятельность воспитателя и детей – макет «Книжка-малышка»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</a:rPr>
              <a:t>6.Экскурссия в библиотеку им. И.А.Крылова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3297238"/>
            <a:ext cx="622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159770" name="Rectang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</a:rPr>
              <a:t>Планируемые результаты проекта</a:t>
            </a:r>
          </a:p>
        </p:txBody>
      </p:sp>
      <p:sp>
        <p:nvSpPr>
          <p:cNvPr id="10244" name="Rectangle 27"/>
          <p:cNvSpPr>
            <a:spLocks noGrp="1"/>
          </p:cNvSpPr>
          <p:nvPr>
            <p:ph sz="half" idx="1"/>
          </p:nvPr>
        </p:nvSpPr>
        <p:spPr>
          <a:xfrm>
            <a:off x="0" y="1052513"/>
            <a:ext cx="4038600" cy="56165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ru-RU" sz="2800" dirty="0" smtClean="0">
              <a:latin typeface="Arial" charset="0"/>
            </a:endParaRPr>
          </a:p>
          <a:p>
            <a:pPr algn="just" eaLnBrk="1" hangingPunct="1"/>
            <a:r>
              <a:rPr lang="ru-RU" sz="2400" i="1" dirty="0" smtClean="0">
                <a:latin typeface="Times New Roman" pitchFamily="18" charset="0"/>
              </a:rPr>
              <a:t>У детей младшего дошкольного возраста сформировались, систематизировались и обобщились знания по направлению «Художественная литература». Они овладели элементарными представлениями об истории книги, о профессиях людей, которые создают книги.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0245" name="Picture 35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2"/>
            <a:ext cx="4500242" cy="298068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1812</TotalTime>
  <Words>1017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проект на тему:  «КНИЖКИНА НЕДЕЛЯ» младшая группа «Смурфики»</vt:lpstr>
      <vt:lpstr>Участники проекта: дети младшей  группы «Смурфики», родители, воспитатели:  Садовская Е.Ю. ,  Межевая И.А.. </vt:lpstr>
      <vt:lpstr>Цель: Познакомить детей с книгой, процессом ее изготовления, прививать любовь к книге, учить получать знания при помощи книг. </vt:lpstr>
      <vt:lpstr>ЗАДАЧИ:</vt:lpstr>
      <vt:lpstr>Актуальность проекта</vt:lpstr>
      <vt:lpstr>Прогнозируемые результаты</vt:lpstr>
      <vt:lpstr>Использование современных образовательных технологий в проекте: </vt:lpstr>
      <vt:lpstr>Этапы реализации проекта</vt:lpstr>
      <vt:lpstr>Планируемые результаты проекта</vt:lpstr>
      <vt:lpstr>Презентация PowerPoint</vt:lpstr>
      <vt:lpstr>ПЛАНИРОВАНИЕ ПРОЕКТНОЙ ДЕЯТЕЛЬНОСТИ</vt:lpstr>
      <vt:lpstr>Презентация PowerPoint</vt:lpstr>
      <vt:lpstr>ПОЗНАВАТЕЛЬНО-РЕЧЕВОЕ РАЗВИТИЕ </vt:lpstr>
      <vt:lpstr>«Напечатаем книжку»  </vt:lpstr>
      <vt:lpstr>ОРГАНИЗАЦИЯ РАЗВИВАЮЩЕЙ СРЕДЫ ДЛЯ САМОСТОЯТЕЛЬНОЙ ДЕЯТЕЛЬНОСТИ ДЕТЕЙ</vt:lpstr>
      <vt:lpstr>ИТОГОВОЕ МЕРОПРИЯТИЕ: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SibirSoft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</dc:creator>
  <cp:lastModifiedBy>Andrei</cp:lastModifiedBy>
  <cp:revision>137</cp:revision>
  <dcterms:created xsi:type="dcterms:W3CDTF">2012-02-15T08:18:29Z</dcterms:created>
  <dcterms:modified xsi:type="dcterms:W3CDTF">2015-05-04T18:18:21Z</dcterms:modified>
</cp:coreProperties>
</file>