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46" r:id="rId1"/>
  </p:sldMasterIdLst>
  <p:notesMasterIdLst>
    <p:notesMasterId r:id="rId11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66"/>
    <a:srgbClr val="A5002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2" autoAdjust="0"/>
  </p:normalViewPr>
  <p:slideViewPr>
    <p:cSldViewPr>
      <p:cViewPr varScale="1">
        <p:scale>
          <a:sx n="58" d="100"/>
          <a:sy n="58" d="100"/>
        </p:scale>
        <p:origin x="-84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3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7B32A-7A11-4E7A-872F-33CA5BD902AC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AABD5-4B2D-4070-AD2D-67B3F4DC84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346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ABD5-4B2D-4070-AD2D-67B3F4DC84E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317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ABD5-4B2D-4070-AD2D-67B3F4DC84E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479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CBF7A15-5F30-424B-B464-1066A407CB50}" type="datetime1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r>
              <a:rPr lang="ru-RU" smtClean="0"/>
              <a:t>Составитель: старший воспитатель ГДОУ детского сада № 50 комбинированного вида Кировского района Санкт-Петербурга Малиновская З.И.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43B7-B312-4837-8BA9-D36F675F7D91}" type="datetime1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Составитель: старший воспитатель ГДОУ детского сада № 50 комбинированного вида Кировского района Санкт-Петербурга Малиновская З.И.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81B-F2EE-4154-B4A8-F974DC2FBF62}" type="datetime1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Составитель: старший воспитатель ГДОУ детского сада № 50 комбинированного вида Кировского района Санкт-Петербурга Малиновская З.И.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E166-65AD-4FEF-8DF9-E0E82C15E84A}" type="datetime1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Составитель: старший воспитатель ГДОУ детского сада № 50 комбинированного вида Кировского района Санкт-Петербурга Малиновская З.И.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D0F9-6B58-462E-8269-CACC5782A66E}" type="datetime1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Составитель: старший воспитатель ГДОУ детского сада № 50 комбинированного вида Кировского района Санкт-Петербурга Малиновская З.И.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300F-1F00-47FC-95CF-2B255CAFF3EE}" type="datetime1">
              <a:rPr lang="ru-RU" smtClean="0"/>
              <a:t>05.05.2015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Составитель: старший воспитатель ГДОУ детского сада № 50 комбинированного вида Кировского района Санкт-Петербурга Малиновская З.И.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9DCC3-A650-457C-B746-FDE15ECFA3CC}" type="datetime1">
              <a:rPr lang="ru-RU" smtClean="0"/>
              <a:t>05.05.2015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Составитель: старший воспитатель ГДОУ детского сада № 50 комбинированного вида Кировского района Санкт-Петербурга Малиновская З.И.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9FD6-9877-4E3C-A01A-021AE3CA29EA}" type="datetime1">
              <a:rPr lang="ru-RU" smtClean="0"/>
              <a:t>05.05.2015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Составитель: старший воспитатель ГДОУ детского сада № 50 комбинированного вида Кировского района Санкт-Петербурга Малиновская З.И.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4C141-6266-45E0-8ACE-81562392F2C8}" type="datetime1">
              <a:rPr lang="ru-RU" smtClean="0"/>
              <a:t>05.05.2015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Составитель: старший воспитатель ГДОУ детского сада № 50 комбинированного вида Кировского района Санкт-Петербурга Малиновская З.И.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1F88B35-063E-44B2-9ED9-636DFC050282}" type="datetime1">
              <a:rPr lang="ru-RU" smtClean="0"/>
              <a:t>05.05.2015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r>
              <a:rPr lang="ru-RU" smtClean="0"/>
              <a:t>Составитель: старший воспитатель ГДОУ детского сада № 50 комбинированного вида Кировского района Санкт-Петербурга Малиновская З.И.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484E137-6E2D-442C-B666-BCAE5F68A138}" type="datetime1">
              <a:rPr lang="ru-RU" smtClean="0"/>
              <a:t>05.05.2015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r>
              <a:rPr lang="ru-RU" smtClean="0"/>
              <a:t>Составитель: старший воспитатель ГДОУ детского сада № 50 комбинированного вида Кировского района Санкт-Петербурга Малиновская З.И.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4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CFC197F-8ED9-4E3E-BE5D-20FEC86D7231}" type="datetime1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r>
              <a:rPr lang="ru-RU" smtClean="0"/>
              <a:t>Составитель: старший воспитатель ГДОУ детского сада № 50 комбинированного вида Кировского района Санкт-Петербурга Малиновская З.И.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7" r:id="rId1"/>
    <p:sldLayoutId id="2147484348" r:id="rId2"/>
    <p:sldLayoutId id="2147484349" r:id="rId3"/>
    <p:sldLayoutId id="2147484350" r:id="rId4"/>
    <p:sldLayoutId id="2147484351" r:id="rId5"/>
    <p:sldLayoutId id="2147484352" r:id="rId6"/>
    <p:sldLayoutId id="2147484353" r:id="rId7"/>
    <p:sldLayoutId id="2147484354" r:id="rId8"/>
    <p:sldLayoutId id="2147484355" r:id="rId9"/>
    <p:sldLayoutId id="2147484356" r:id="rId10"/>
    <p:sldLayoutId id="2147484357" r:id="rId11"/>
  </p:sldLayoutIdLst>
  <p:transition spd="slow">
    <p:push dir="u"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A50021"/>
                </a:solidFill>
                <a:latin typeface="Bookman Old Style" pitchFamily="18" charset="0"/>
              </a:rPr>
              <a:t>КОНТРОЛЬ</a:t>
            </a:r>
            <a:br>
              <a:rPr lang="ru-RU" b="1" dirty="0">
                <a:solidFill>
                  <a:srgbClr val="A50021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A50021"/>
                </a:solidFill>
                <a:latin typeface="Bookman Old Style" pitchFamily="18" charset="0"/>
              </a:rPr>
              <a:t>В ДОУ</a:t>
            </a:r>
            <a:endParaRPr lang="ru-RU" b="1" dirty="0">
              <a:solidFill>
                <a:srgbClr val="A50021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75048"/>
          </a:xfrm>
        </p:spPr>
        <p:txBody>
          <a:bodyPr>
            <a:normAutofit fontScale="85000" lnSpcReduction="20000"/>
          </a:bodyPr>
          <a:lstStyle/>
          <a:p>
            <a:r>
              <a:rPr lang="ru-RU" sz="1600" i="1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Составитель: </a:t>
            </a:r>
            <a:endParaRPr lang="ru-RU" sz="1600" i="1" dirty="0" smtClean="0">
              <a:solidFill>
                <a:srgbClr val="660066"/>
              </a:solidFill>
              <a:latin typeface="Bookman Old Style" pitchFamily="18" charset="0"/>
              <a:ea typeface="Times New Roman"/>
            </a:endParaRPr>
          </a:p>
          <a:p>
            <a:r>
              <a:rPr lang="ru-RU" sz="1600" i="1" dirty="0" smtClean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старший </a:t>
            </a:r>
            <a:r>
              <a:rPr lang="ru-RU" sz="1600" i="1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воспитатель </a:t>
            </a:r>
            <a:r>
              <a:rPr lang="ru-RU" sz="1600" i="1" dirty="0" smtClean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ГБДОУ </a:t>
            </a:r>
            <a:r>
              <a:rPr lang="ru-RU" sz="1600" i="1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д/с №</a:t>
            </a:r>
            <a:r>
              <a:rPr lang="ru-RU" sz="1600" i="1" dirty="0" smtClean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50</a:t>
            </a:r>
          </a:p>
          <a:p>
            <a:r>
              <a:rPr lang="ru-RU" sz="1600" i="1" dirty="0" smtClean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 </a:t>
            </a:r>
            <a:r>
              <a:rPr lang="ru-RU" sz="1600" i="1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Кировского района Санкт-Петербурга </a:t>
            </a:r>
            <a:endParaRPr lang="ru-RU" sz="1600" i="1" dirty="0" smtClean="0">
              <a:solidFill>
                <a:srgbClr val="660066"/>
              </a:solidFill>
              <a:latin typeface="Bookman Old Style" pitchFamily="18" charset="0"/>
              <a:ea typeface="Times New Roman"/>
            </a:endParaRPr>
          </a:p>
          <a:p>
            <a:r>
              <a:rPr lang="ru-RU" sz="1600" i="1" dirty="0" smtClean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Малиновская </a:t>
            </a:r>
            <a:r>
              <a:rPr lang="ru-RU" sz="1600" i="1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З.И</a:t>
            </a:r>
            <a:r>
              <a:rPr lang="ru-RU" sz="1600" i="1" dirty="0" smtClean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.</a:t>
            </a:r>
          </a:p>
          <a:p>
            <a:endParaRPr lang="ru-RU" sz="1600" i="1" dirty="0">
              <a:solidFill>
                <a:srgbClr val="660066"/>
              </a:solidFill>
              <a:latin typeface="Times New Roman"/>
              <a:ea typeface="Times New Roman"/>
            </a:endParaRPr>
          </a:p>
          <a:p>
            <a:endParaRPr lang="ru-RU" sz="1600" i="1" dirty="0" smtClean="0">
              <a:solidFill>
                <a:srgbClr val="660066"/>
              </a:solidFill>
              <a:latin typeface="Times New Roman"/>
              <a:ea typeface="Times New Roman"/>
            </a:endParaRPr>
          </a:p>
          <a:p>
            <a:r>
              <a:rPr lang="ru-RU" sz="16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Санкт-Петербург,</a:t>
            </a:r>
            <a:endParaRPr lang="ru-RU" sz="1100" dirty="0">
              <a:solidFill>
                <a:srgbClr val="660066"/>
              </a:solidFill>
              <a:latin typeface="Bookman Old Style" pitchFamily="18" charset="0"/>
              <a:ea typeface="Times New Roman"/>
            </a:endParaRPr>
          </a:p>
          <a:p>
            <a:r>
              <a:rPr lang="ru-RU" sz="1600" dirty="0" smtClean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20</a:t>
            </a:r>
            <a:r>
              <a:rPr lang="ru-RU" sz="1600" dirty="0" smtClean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11</a:t>
            </a:r>
            <a:r>
              <a:rPr lang="ru-RU" sz="1600" dirty="0" smtClean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 </a:t>
            </a:r>
            <a:r>
              <a:rPr lang="ru-RU" sz="16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год</a:t>
            </a:r>
            <a:endParaRPr lang="ru-RU" sz="1100" dirty="0">
              <a:solidFill>
                <a:srgbClr val="660066"/>
              </a:solidFill>
              <a:latin typeface="Bookman Old Style" pitchFamily="18" charset="0"/>
              <a:ea typeface="Times New Roman"/>
            </a:endParaRPr>
          </a:p>
          <a:p>
            <a:endParaRPr lang="ru-RU" sz="1600" i="1" dirty="0" smtClean="0">
              <a:latin typeface="Times New Roman"/>
              <a:ea typeface="Times New Roman"/>
            </a:endParaRPr>
          </a:p>
          <a:p>
            <a:endParaRPr lang="ru-RU" sz="1600" i="1" dirty="0">
              <a:latin typeface="Times New Roman"/>
            </a:endParaRPr>
          </a:p>
          <a:p>
            <a:endParaRPr lang="ru-RU" sz="1600" i="1" dirty="0" smtClean="0">
              <a:latin typeface="Times New Roman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078868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>
              <a:spcBef>
                <a:spcPct val="20000"/>
              </a:spcBef>
            </a:pPr>
            <a:r>
              <a:rPr lang="ru-RU" sz="3200" b="1" dirty="0">
                <a:solidFill>
                  <a:srgbClr val="A50021"/>
                </a:solidFill>
                <a:latin typeface="Bookman Old Style" pitchFamily="18" charset="0"/>
                <a:ea typeface="Times New Roman"/>
                <a:cs typeface="+mn-cs"/>
              </a:rPr>
              <a:t>Нормативно-правовая </a:t>
            </a:r>
            <a:r>
              <a:rPr lang="ru-RU" sz="3200" b="1" dirty="0" smtClean="0">
                <a:solidFill>
                  <a:srgbClr val="A50021"/>
                </a:solidFill>
                <a:latin typeface="Bookman Old Style" pitchFamily="18" charset="0"/>
                <a:ea typeface="Times New Roman"/>
                <a:cs typeface="+mn-cs"/>
              </a:rPr>
              <a:t>база</a:t>
            </a:r>
            <a:endParaRPr lang="ru-RU" sz="3200" dirty="0">
              <a:solidFill>
                <a:srgbClr val="A5002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indent="450215" algn="just"/>
            <a:r>
              <a:rPr lang="ru-RU" sz="1500" dirty="0" smtClean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-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Типовое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положение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о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дошкольном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образовательном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учреждении</a:t>
            </a:r>
          </a:p>
          <a:p>
            <a:pPr lvl="0" indent="0" algn="just">
              <a:buNone/>
            </a:pPr>
            <a:endParaRPr lang="ru-RU" sz="1500" dirty="0">
              <a:solidFill>
                <a:srgbClr val="660066"/>
              </a:solidFill>
              <a:latin typeface="Bookman Old Style" pitchFamily="18" charset="0"/>
              <a:ea typeface="Times New Roman"/>
            </a:endParaRPr>
          </a:p>
          <a:p>
            <a:pPr lvl="0" indent="450215" algn="just"/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-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Письмо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Министерства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образования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Российской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Федерации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от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7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февраля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2001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г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.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№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22-06-147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«О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содержании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и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правовом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обеспечении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должностного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контроля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руководителей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образовательных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учреждений»</a:t>
            </a:r>
          </a:p>
          <a:p>
            <a:pPr lvl="0" indent="0" algn="just">
              <a:buNone/>
            </a:pPr>
            <a:endParaRPr lang="ru-RU" sz="1500" dirty="0">
              <a:solidFill>
                <a:srgbClr val="660066"/>
              </a:solidFill>
              <a:latin typeface="Bookman Old Style" pitchFamily="18" charset="0"/>
              <a:ea typeface="Times New Roman"/>
            </a:endParaRPr>
          </a:p>
          <a:p>
            <a:pPr lvl="0" indent="450215" algn="just"/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-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Письмо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Министерства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образования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Российской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Федерации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от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4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августа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2000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г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.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№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236/23-16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«Об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организации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контроля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за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деятельностью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дошкольных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образовательных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учреждений»</a:t>
            </a:r>
          </a:p>
          <a:p>
            <a:pPr lvl="0" indent="0" algn="just">
              <a:buNone/>
            </a:pPr>
            <a:endParaRPr lang="ru-RU" sz="1500" dirty="0">
              <a:solidFill>
                <a:srgbClr val="660066"/>
              </a:solidFill>
              <a:latin typeface="Bookman Old Style" pitchFamily="18" charset="0"/>
              <a:ea typeface="Times New Roman"/>
            </a:endParaRPr>
          </a:p>
          <a:p>
            <a:pPr lvl="0" indent="450215" algn="just"/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-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Письмо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Министерства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образования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Российской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Федерации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от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11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июня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1998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г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.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№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33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«О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работе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с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рекомендациями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об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инспектировании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в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системе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общего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и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профессионального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образования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РФ»</a:t>
            </a:r>
          </a:p>
          <a:p>
            <a:pPr lvl="0" indent="0" algn="just">
              <a:buNone/>
            </a:pPr>
            <a:endParaRPr lang="ru-RU" sz="1500" dirty="0">
              <a:solidFill>
                <a:srgbClr val="660066"/>
              </a:solidFill>
              <a:latin typeface="Bookman Old Style" pitchFamily="18" charset="0"/>
              <a:ea typeface="Times New Roman"/>
            </a:endParaRPr>
          </a:p>
          <a:p>
            <a:pPr lvl="0" indent="450215" algn="just"/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-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Инструкция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Министерства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образования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РФ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от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4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июня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1998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года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«О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порядке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инспектирования</a:t>
            </a:r>
            <a:r>
              <a:rPr lang="ru-RU" sz="1500" dirty="0" smtClean="0">
                <a:solidFill>
                  <a:srgbClr val="660066"/>
                </a:solidFill>
                <a:latin typeface="Bookman Old Style" pitchFamily="18" charset="0"/>
                <a:ea typeface="Times New Roman"/>
              </a:rPr>
              <a:t>»</a:t>
            </a:r>
            <a:endParaRPr lang="ru-RU" sz="1500" dirty="0">
              <a:solidFill>
                <a:srgbClr val="660066"/>
              </a:solidFill>
              <a:latin typeface="Bookman Old Style" pitchFamily="18" charset="0"/>
              <a:ea typeface="Times New Roman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827584" y="6525344"/>
            <a:ext cx="7330007" cy="224997"/>
          </a:xfrm>
        </p:spPr>
        <p:txBody>
          <a:bodyPr/>
          <a:lstStyle/>
          <a:p>
            <a:r>
              <a:rPr lang="ru-RU" sz="700" b="1" dirty="0" smtClean="0">
                <a:latin typeface="Bookman Old Style" pitchFamily="18" charset="0"/>
              </a:rPr>
              <a:t>Составитель: старший воспитатель ГДОУ детского сада № 50 комбинированного вида Кировского района Санкт-Петербурга Малиновская З.И.</a:t>
            </a:r>
            <a:endParaRPr lang="ru-RU" sz="7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0784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dirty="0">
                <a:solidFill>
                  <a:srgbClr val="A50021"/>
                </a:solidFill>
                <a:latin typeface="Bookman Old Style" pitchFamily="18" charset="0"/>
              </a:rPr>
              <a:t>Контроль в ДОУ </a:t>
            </a:r>
            <a:r>
              <a:rPr lang="ru-RU" sz="1600" dirty="0">
                <a:solidFill>
                  <a:srgbClr val="660066"/>
                </a:solidFill>
                <a:latin typeface="Bookman Old Style" pitchFamily="18" charset="0"/>
              </a:rPr>
              <a:t>– это система наблюдения и проверки соответствия </a:t>
            </a:r>
            <a:r>
              <a:rPr lang="ru-RU" sz="1600" dirty="0" err="1">
                <a:solidFill>
                  <a:srgbClr val="660066"/>
                </a:solidFill>
                <a:latin typeface="Bookman Old Style" pitchFamily="18" charset="0"/>
              </a:rPr>
              <a:t>воспитательно</a:t>
            </a:r>
            <a:r>
              <a:rPr lang="ru-RU" sz="1600" dirty="0">
                <a:solidFill>
                  <a:srgbClr val="660066"/>
                </a:solidFill>
                <a:latin typeface="Bookman Old Style" pitchFamily="18" charset="0"/>
              </a:rPr>
              <a:t>-образовательного процесса целям и задачам образовательной программы, общегосударственным установкам, планам, приказам вышестоящих органов </a:t>
            </a:r>
            <a:r>
              <a:rPr lang="ru-RU" sz="1600" dirty="0" smtClean="0">
                <a:solidFill>
                  <a:srgbClr val="660066"/>
                </a:solidFill>
                <a:latin typeface="Bookman Old Style" pitchFamily="18" charset="0"/>
              </a:rPr>
              <a:t>образования</a:t>
            </a:r>
            <a:r>
              <a:rPr lang="ru-RU" sz="1600" dirty="0">
                <a:solidFill>
                  <a:srgbClr val="660066"/>
                </a:solidFill>
                <a:latin typeface="Bookman Old Style" pitchFamily="18" charset="0"/>
              </a:rPr>
              <a:t>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2276871"/>
            <a:ext cx="7344816" cy="388843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i="1" dirty="0">
                <a:solidFill>
                  <a:srgbClr val="A50021"/>
                </a:solidFill>
              </a:rPr>
              <a:t>                     </a:t>
            </a:r>
            <a:endParaRPr lang="ru-RU" sz="2800" i="1" dirty="0" smtClean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i="1" dirty="0" smtClean="0">
                <a:solidFill>
                  <a:srgbClr val="A50021"/>
                </a:solidFill>
              </a:rPr>
              <a:t>				Педагогический </a:t>
            </a:r>
            <a:r>
              <a:rPr lang="ru-RU" sz="2800" i="1" dirty="0">
                <a:solidFill>
                  <a:srgbClr val="A50021"/>
                </a:solidFill>
              </a:rPr>
              <a:t>анализ</a:t>
            </a:r>
          </a:p>
          <a:p>
            <a:pPr marL="0" indent="0">
              <a:lnSpc>
                <a:spcPct val="90000"/>
              </a:lnSpc>
              <a:buNone/>
            </a:pPr>
            <a:endParaRPr lang="ru-RU" sz="2800" i="1" dirty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i="1" dirty="0">
                <a:solidFill>
                  <a:srgbClr val="A50021"/>
                </a:solidFill>
              </a:rPr>
              <a:t>         </a:t>
            </a:r>
            <a:r>
              <a:rPr lang="ru-RU" sz="2800" i="1" dirty="0" smtClean="0">
                <a:solidFill>
                  <a:srgbClr val="A50021"/>
                </a:solidFill>
              </a:rPr>
              <a:t>	 </a:t>
            </a:r>
            <a:r>
              <a:rPr lang="ru-RU" sz="2800" i="1" dirty="0">
                <a:solidFill>
                  <a:srgbClr val="A50021"/>
                </a:solidFill>
              </a:rPr>
              <a:t>Планирование</a:t>
            </a:r>
          </a:p>
          <a:p>
            <a:pPr>
              <a:lnSpc>
                <a:spcPct val="90000"/>
              </a:lnSpc>
            </a:pPr>
            <a:endParaRPr lang="ru-RU" sz="2800" i="1" dirty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i="1" dirty="0">
                <a:solidFill>
                  <a:srgbClr val="A50021"/>
                </a:solidFill>
              </a:rPr>
              <a:t>   </a:t>
            </a:r>
            <a:r>
              <a:rPr lang="ru-RU" sz="2800" i="1" dirty="0" smtClean="0">
                <a:solidFill>
                  <a:srgbClr val="A50021"/>
                </a:solidFill>
              </a:rPr>
              <a:t>	Организация</a:t>
            </a:r>
            <a:endParaRPr lang="ru-RU" sz="2800" i="1" dirty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</a:pPr>
            <a:endParaRPr lang="ru-RU" sz="2800" i="1" dirty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i="1" dirty="0">
                <a:solidFill>
                  <a:srgbClr val="A50021"/>
                </a:solidFill>
              </a:rPr>
              <a:t>             </a:t>
            </a:r>
            <a:r>
              <a:rPr lang="ru-RU" sz="2800" i="1" dirty="0" smtClean="0">
                <a:solidFill>
                  <a:srgbClr val="A50021"/>
                </a:solidFill>
              </a:rPr>
              <a:t>Контроль</a:t>
            </a:r>
            <a:endParaRPr lang="ru-RU" sz="2800" i="1" dirty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i="1" dirty="0">
                <a:solidFill>
                  <a:srgbClr val="A50021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i="1" dirty="0">
                <a:solidFill>
                  <a:srgbClr val="A50021"/>
                </a:solidFill>
              </a:rPr>
              <a:t>                        Регулирование и коррекция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2951820" y="2924944"/>
            <a:ext cx="756084" cy="432048"/>
          </a:xfrm>
          <a:prstGeom prst="straightConnector1">
            <a:avLst/>
          </a:prstGeom>
          <a:ln w="254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2411760" y="3717032"/>
            <a:ext cx="216024" cy="360040"/>
          </a:xfrm>
          <a:prstGeom prst="straightConnector1">
            <a:avLst/>
          </a:prstGeom>
          <a:ln w="254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771800" y="4437112"/>
            <a:ext cx="360040" cy="288032"/>
          </a:xfrm>
          <a:prstGeom prst="straightConnector1">
            <a:avLst/>
          </a:prstGeom>
          <a:ln w="254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707904" y="5157192"/>
            <a:ext cx="432048" cy="288032"/>
          </a:xfrm>
          <a:prstGeom prst="straightConnector1">
            <a:avLst/>
          </a:prstGeom>
          <a:ln w="254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5652120" y="2996952"/>
            <a:ext cx="360040" cy="2448272"/>
          </a:xfrm>
          <a:prstGeom prst="straightConnector1">
            <a:avLst/>
          </a:prstGeom>
          <a:ln w="254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525344"/>
            <a:ext cx="732790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19704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692696"/>
            <a:ext cx="6965245" cy="1202485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A50021"/>
                </a:solidFill>
                <a:latin typeface="Bookman Old Style" pitchFamily="18" charset="0"/>
              </a:rPr>
              <a:t>Алгоритм осуществления контроля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ru-RU" sz="1800" b="1" i="1" dirty="0">
                <a:solidFill>
                  <a:srgbClr val="660066"/>
                </a:solidFill>
              </a:rPr>
              <a:t>Определение цели и объекта контроля</a:t>
            </a:r>
          </a:p>
          <a:p>
            <a:pPr algn="ctr">
              <a:buFontTx/>
              <a:buNone/>
            </a:pPr>
            <a:endParaRPr lang="ru-RU" sz="1800" b="1" i="1" dirty="0">
              <a:solidFill>
                <a:srgbClr val="660066"/>
              </a:solidFill>
            </a:endParaRPr>
          </a:p>
          <a:p>
            <a:pPr algn="ctr">
              <a:buFontTx/>
              <a:buNone/>
            </a:pPr>
            <a:r>
              <a:rPr lang="ru-RU" sz="1800" b="1" i="1" dirty="0">
                <a:solidFill>
                  <a:srgbClr val="660066"/>
                </a:solidFill>
              </a:rPr>
              <a:t>Разработка программы(плана) контроля</a:t>
            </a:r>
          </a:p>
          <a:p>
            <a:pPr algn="ctr">
              <a:buFontTx/>
              <a:buNone/>
            </a:pPr>
            <a:endParaRPr lang="ru-RU" sz="1800" b="1" i="1" dirty="0">
              <a:solidFill>
                <a:srgbClr val="660066"/>
              </a:solidFill>
            </a:endParaRPr>
          </a:p>
          <a:p>
            <a:pPr algn="ctr">
              <a:buFontTx/>
              <a:buNone/>
            </a:pPr>
            <a:r>
              <a:rPr lang="ru-RU" sz="1800" b="1" i="1" dirty="0">
                <a:solidFill>
                  <a:srgbClr val="660066"/>
                </a:solidFill>
              </a:rPr>
              <a:t>Сбор информации</a:t>
            </a:r>
          </a:p>
          <a:p>
            <a:pPr algn="ctr">
              <a:buFontTx/>
              <a:buNone/>
            </a:pPr>
            <a:endParaRPr lang="ru-RU" sz="1800" b="1" i="1" dirty="0">
              <a:solidFill>
                <a:srgbClr val="660066"/>
              </a:solidFill>
            </a:endParaRPr>
          </a:p>
          <a:p>
            <a:pPr algn="ctr">
              <a:buFontTx/>
              <a:buNone/>
            </a:pPr>
            <a:r>
              <a:rPr lang="ru-RU" sz="1800" b="1" i="1" dirty="0">
                <a:solidFill>
                  <a:srgbClr val="660066"/>
                </a:solidFill>
              </a:rPr>
              <a:t>Первичный анализ собранного материала</a:t>
            </a:r>
          </a:p>
          <a:p>
            <a:pPr algn="ctr">
              <a:buFontTx/>
              <a:buNone/>
            </a:pPr>
            <a:endParaRPr lang="ru-RU" sz="1800" b="1" i="1" dirty="0">
              <a:solidFill>
                <a:srgbClr val="660066"/>
              </a:solidFill>
            </a:endParaRPr>
          </a:p>
          <a:p>
            <a:pPr algn="ctr">
              <a:buFontTx/>
              <a:buNone/>
            </a:pPr>
            <a:r>
              <a:rPr lang="ru-RU" sz="1800" b="1" i="1" dirty="0">
                <a:solidFill>
                  <a:srgbClr val="660066"/>
                </a:solidFill>
              </a:rPr>
              <a:t>Выработка рекомендаций и путей исправления недостатков</a:t>
            </a:r>
          </a:p>
          <a:p>
            <a:pPr algn="ctr">
              <a:buFontTx/>
              <a:buNone/>
            </a:pPr>
            <a:endParaRPr lang="ru-RU" sz="1800" b="1" i="1" dirty="0">
              <a:solidFill>
                <a:srgbClr val="660066"/>
              </a:solidFill>
            </a:endParaRPr>
          </a:p>
          <a:p>
            <a:pPr algn="ctr">
              <a:buFontTx/>
              <a:buNone/>
            </a:pPr>
            <a:r>
              <a:rPr lang="ru-RU" sz="1800" b="1" i="1" dirty="0">
                <a:solidFill>
                  <a:srgbClr val="660066"/>
                </a:solidFill>
              </a:rPr>
              <a:t>Проверка исполнения рекомендаций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4572000" y="2420888"/>
            <a:ext cx="0" cy="288032"/>
          </a:xfrm>
          <a:prstGeom prst="straightConnector1">
            <a:avLst/>
          </a:prstGeom>
          <a:ln w="254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572000" y="3068960"/>
            <a:ext cx="0" cy="288032"/>
          </a:xfrm>
          <a:prstGeom prst="straightConnector1">
            <a:avLst/>
          </a:prstGeom>
          <a:ln w="254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579545" y="3645024"/>
            <a:ext cx="0" cy="288032"/>
          </a:xfrm>
          <a:prstGeom prst="straightConnector1">
            <a:avLst/>
          </a:prstGeom>
          <a:ln w="254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579545" y="4221088"/>
            <a:ext cx="0" cy="288032"/>
          </a:xfrm>
          <a:prstGeom prst="straightConnector1">
            <a:avLst/>
          </a:prstGeom>
          <a:ln w="254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596143" y="5085184"/>
            <a:ext cx="0" cy="288032"/>
          </a:xfrm>
          <a:prstGeom prst="straightConnector1">
            <a:avLst/>
          </a:prstGeom>
          <a:ln w="254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525344"/>
            <a:ext cx="732790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26524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4005064"/>
            <a:ext cx="8229600" cy="1872208"/>
          </a:xfrm>
        </p:spPr>
        <p:txBody>
          <a:bodyPr>
            <a:normAutofit/>
          </a:bodyPr>
          <a:lstStyle/>
          <a:p>
            <a:r>
              <a:rPr lang="ru-RU" sz="2400" u="sng" dirty="0" smtClean="0">
                <a:solidFill>
                  <a:srgbClr val="660066"/>
                </a:solidFill>
                <a:latin typeface="Bookman Old Style" pitchFamily="18" charset="0"/>
              </a:rPr>
              <a:t>Различают: </a:t>
            </a:r>
            <a:r>
              <a:rPr lang="ru-RU" sz="2400" dirty="0" smtClean="0">
                <a:solidFill>
                  <a:srgbClr val="A50021"/>
                </a:solidFill>
                <a:latin typeface="Bookman Old Style" pitchFamily="18" charset="0"/>
              </a:rPr>
              <a:t/>
            </a:r>
            <a:br>
              <a:rPr lang="ru-RU" sz="2400" dirty="0" smtClean="0">
                <a:solidFill>
                  <a:srgbClr val="A50021"/>
                </a:solidFill>
                <a:latin typeface="Bookman Old Style" pitchFamily="18" charset="0"/>
              </a:rPr>
            </a:br>
            <a:r>
              <a:rPr lang="ru-RU" sz="2000" dirty="0" smtClean="0">
                <a:solidFill>
                  <a:srgbClr val="660066"/>
                </a:solidFill>
                <a:latin typeface="Bookman Old Style" pitchFamily="18" charset="0"/>
              </a:rPr>
              <a:t>административный, </a:t>
            </a:r>
            <a:br>
              <a:rPr lang="ru-RU" sz="2000" dirty="0" smtClean="0">
                <a:solidFill>
                  <a:srgbClr val="660066"/>
                </a:solidFill>
                <a:latin typeface="Bookman Old Style" pitchFamily="18" charset="0"/>
              </a:rPr>
            </a:br>
            <a:r>
              <a:rPr lang="ru-RU" sz="2000" dirty="0" smtClean="0">
                <a:solidFill>
                  <a:srgbClr val="660066"/>
                </a:solidFill>
                <a:latin typeface="Bookman Old Style" pitchFamily="18" charset="0"/>
              </a:rPr>
              <a:t>педагогический (методический), </a:t>
            </a:r>
            <a:br>
              <a:rPr lang="ru-RU" sz="2000" dirty="0" smtClean="0">
                <a:solidFill>
                  <a:srgbClr val="660066"/>
                </a:solidFill>
                <a:latin typeface="Bookman Old Style" pitchFamily="18" charset="0"/>
              </a:rPr>
            </a:br>
            <a:r>
              <a:rPr lang="ru-RU" sz="2000" dirty="0" smtClean="0">
                <a:solidFill>
                  <a:srgbClr val="660066"/>
                </a:solidFill>
                <a:latin typeface="Bookman Old Style" pitchFamily="18" charset="0"/>
              </a:rPr>
              <a:t>медицинский и общественный контроль.</a:t>
            </a:r>
            <a:endParaRPr lang="ru-RU" sz="2000" dirty="0">
              <a:solidFill>
                <a:srgbClr val="660066"/>
              </a:solidFill>
              <a:latin typeface="Bookman Old Style" pitchFamily="18" charset="0"/>
            </a:endParaRPr>
          </a:p>
        </p:txBody>
      </p:sp>
      <p:sp>
        <p:nvSpPr>
          <p:cNvPr id="13" name="Объект 12"/>
          <p:cNvSpPr>
            <a:spLocks noGrp="1"/>
          </p:cNvSpPr>
          <p:nvPr>
            <p:ph sz="quarter" idx="13"/>
          </p:nvPr>
        </p:nvSpPr>
        <p:spPr>
          <a:xfrm>
            <a:off x="1115616" y="908720"/>
            <a:ext cx="3227832" cy="27797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dirty="0" smtClean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A50021"/>
                </a:solidFill>
                <a:latin typeface="Bookman Old Style" pitchFamily="18" charset="0"/>
              </a:rPr>
              <a:t>Внешний </a:t>
            </a:r>
            <a:r>
              <a:rPr lang="ru-RU" b="1" dirty="0">
                <a:solidFill>
                  <a:srgbClr val="A50021"/>
                </a:solidFill>
                <a:latin typeface="Bookman Old Style" pitchFamily="18" charset="0"/>
              </a:rPr>
              <a:t>контроль </a:t>
            </a:r>
            <a:r>
              <a:rPr lang="ru-RU" dirty="0">
                <a:solidFill>
                  <a:srgbClr val="660066"/>
                </a:solidFill>
                <a:latin typeface="Bookman Old Style" pitchFamily="18" charset="0"/>
              </a:rPr>
              <a:t/>
            </a:r>
            <a:br>
              <a:rPr lang="ru-RU" dirty="0">
                <a:solidFill>
                  <a:srgbClr val="660066"/>
                </a:solidFill>
                <a:latin typeface="Bookman Old Style" pitchFamily="18" charset="0"/>
              </a:rPr>
            </a:br>
            <a:endParaRPr lang="ru-RU" dirty="0">
              <a:solidFill>
                <a:srgbClr val="660066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660066"/>
                </a:solidFill>
                <a:latin typeface="Bookman Old Style" pitchFamily="18" charset="0"/>
              </a:rPr>
              <a:t>– </a:t>
            </a:r>
            <a:r>
              <a:rPr lang="ru-RU" sz="1800" dirty="0">
                <a:solidFill>
                  <a:srgbClr val="660066"/>
                </a:solidFill>
                <a:latin typeface="Bookman Old Style" pitchFamily="18" charset="0"/>
              </a:rPr>
              <a:t>контроль других организаций за работой учреждения (СЭС, РОО, аттестация ДОУ и пр</a:t>
            </a:r>
            <a:r>
              <a:rPr lang="ru-RU" sz="1800" dirty="0" smtClean="0">
                <a:solidFill>
                  <a:srgbClr val="660066"/>
                </a:solidFill>
                <a:latin typeface="Bookman Old Style" pitchFamily="18" charset="0"/>
              </a:rPr>
              <a:t>.).</a:t>
            </a:r>
            <a:endParaRPr lang="ru-RU" sz="1800" dirty="0">
              <a:solidFill>
                <a:srgbClr val="660066"/>
              </a:solidFill>
              <a:latin typeface="Bookman Old Style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sz="quarter" idx="14"/>
          </p:nvPr>
        </p:nvSpPr>
        <p:spPr>
          <a:xfrm>
            <a:off x="4716016" y="908720"/>
            <a:ext cx="3227832" cy="2779776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A50021"/>
                </a:solidFill>
                <a:latin typeface="Bookman Old Style" pitchFamily="18" charset="0"/>
              </a:rPr>
              <a:t>Внутренний контроль</a:t>
            </a:r>
          </a:p>
          <a:p>
            <a:pPr marL="0" indent="0">
              <a:buNone/>
            </a:pPr>
            <a:endParaRPr lang="ru-RU" dirty="0">
              <a:solidFill>
                <a:srgbClr val="660066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660066"/>
                </a:solidFill>
                <a:latin typeface="Bookman Old Style" pitchFamily="18" charset="0"/>
              </a:rPr>
              <a:t>– </a:t>
            </a:r>
            <a:r>
              <a:rPr lang="ru-RU" sz="1800" dirty="0">
                <a:solidFill>
                  <a:srgbClr val="660066"/>
                </a:solidFill>
                <a:latin typeface="Bookman Old Style" pitchFamily="18" charset="0"/>
              </a:rPr>
              <a:t>контроль самого учреждения за своей работой. 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525344"/>
            <a:ext cx="732790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64485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A50021"/>
                </a:solidFill>
                <a:latin typeface="Bookman Old Style" pitchFamily="18" charset="0"/>
              </a:rPr>
              <a:t>Виды внутреннего </a:t>
            </a:r>
            <a:r>
              <a:rPr lang="ru-RU" sz="3200" b="1" dirty="0" smtClean="0">
                <a:solidFill>
                  <a:srgbClr val="A50021"/>
                </a:solidFill>
                <a:latin typeface="Bookman Old Style" pitchFamily="18" charset="0"/>
              </a:rPr>
              <a:t>контроля:</a:t>
            </a:r>
            <a:endParaRPr lang="ru-RU" sz="3200" dirty="0">
              <a:solidFill>
                <a:srgbClr val="A50021"/>
              </a:solidFill>
              <a:latin typeface="Bookman Old Style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 smtClean="0">
                <a:solidFill>
                  <a:srgbClr val="660066"/>
                </a:solidFill>
                <a:latin typeface="Bookman Old Style" pitchFamily="18" charset="0"/>
              </a:rPr>
              <a:t>Комплексные </a:t>
            </a:r>
            <a:r>
              <a:rPr lang="ru-RU" b="1" dirty="0">
                <a:solidFill>
                  <a:srgbClr val="660066"/>
                </a:solidFill>
                <a:latin typeface="Bookman Old Style" pitchFamily="18" charset="0"/>
              </a:rPr>
              <a:t>проверки </a:t>
            </a:r>
            <a:r>
              <a:rPr lang="ru-RU" dirty="0">
                <a:solidFill>
                  <a:srgbClr val="660066"/>
                </a:solidFill>
                <a:latin typeface="Bookman Old Style" pitchFamily="18" charset="0"/>
              </a:rPr>
              <a:t>– 1 раз в 5 лет</a:t>
            </a:r>
            <a:r>
              <a:rPr lang="ru-RU" dirty="0" smtClean="0">
                <a:solidFill>
                  <a:srgbClr val="660066"/>
                </a:solidFill>
                <a:latin typeface="Bookman Old Style" pitchFamily="18" charset="0"/>
              </a:rPr>
              <a:t>.</a:t>
            </a:r>
            <a:br>
              <a:rPr lang="ru-RU" dirty="0" smtClean="0">
                <a:solidFill>
                  <a:srgbClr val="660066"/>
                </a:solidFill>
                <a:latin typeface="Bookman Old Style" pitchFamily="18" charset="0"/>
              </a:rPr>
            </a:br>
            <a:r>
              <a:rPr lang="ru-RU" dirty="0">
                <a:solidFill>
                  <a:srgbClr val="660066"/>
                </a:solidFill>
                <a:latin typeface="Bookman Old Style" pitchFamily="18" charset="0"/>
              </a:rPr>
              <a:t>Это подробная, детальная проверка (группы, специалистов). Целесообразно проводить в преддверии аттестации.</a:t>
            </a:r>
          </a:p>
          <a:p>
            <a:r>
              <a:rPr lang="ru-RU" b="1" dirty="0" smtClean="0">
                <a:solidFill>
                  <a:srgbClr val="660066"/>
                </a:solidFill>
                <a:latin typeface="Bookman Old Style" pitchFamily="18" charset="0"/>
              </a:rPr>
              <a:t>Тематические </a:t>
            </a:r>
            <a:r>
              <a:rPr lang="ru-RU" b="1" dirty="0">
                <a:solidFill>
                  <a:srgbClr val="660066"/>
                </a:solidFill>
                <a:latin typeface="Bookman Old Style" pitchFamily="18" charset="0"/>
              </a:rPr>
              <a:t>проверки </a:t>
            </a:r>
            <a:r>
              <a:rPr lang="ru-RU" dirty="0">
                <a:solidFill>
                  <a:srgbClr val="660066"/>
                </a:solidFill>
                <a:latin typeface="Bookman Old Style" pitchFamily="18" charset="0"/>
              </a:rPr>
              <a:t>– 1-2 раза в год</a:t>
            </a:r>
            <a:r>
              <a:rPr lang="ru-RU" dirty="0" smtClean="0">
                <a:solidFill>
                  <a:srgbClr val="660066"/>
                </a:solidFill>
                <a:latin typeface="Bookman Old Style" pitchFamily="18" charset="0"/>
              </a:rPr>
              <a:t>.</a:t>
            </a:r>
            <a:br>
              <a:rPr lang="ru-RU" dirty="0" smtClean="0">
                <a:solidFill>
                  <a:srgbClr val="660066"/>
                </a:solidFill>
                <a:latin typeface="Bookman Old Style" pitchFamily="18" charset="0"/>
              </a:rPr>
            </a:br>
            <a:r>
              <a:rPr lang="ru-RU" dirty="0">
                <a:solidFill>
                  <a:srgbClr val="660066"/>
                </a:solidFill>
                <a:latin typeface="Bookman Old Style" pitchFamily="18" charset="0"/>
              </a:rPr>
              <a:t>Проводится для всестороннего изучения состояния педагогического процесса по </a:t>
            </a:r>
            <a:r>
              <a:rPr lang="ru-RU" dirty="0" smtClean="0">
                <a:solidFill>
                  <a:srgbClr val="660066"/>
                </a:solidFill>
                <a:latin typeface="Bookman Old Style" pitchFamily="18" charset="0"/>
              </a:rPr>
              <a:t>определенному разделу </a:t>
            </a:r>
            <a:r>
              <a:rPr lang="ru-RU" dirty="0">
                <a:solidFill>
                  <a:srgbClr val="660066"/>
                </a:solidFill>
                <a:latin typeface="Bookman Old Style" pitchFamily="18" charset="0"/>
              </a:rPr>
              <a:t>программы, реализуемой в ДОУ, или по </a:t>
            </a:r>
            <a:r>
              <a:rPr lang="ru-RU" dirty="0" smtClean="0">
                <a:solidFill>
                  <a:srgbClr val="660066"/>
                </a:solidFill>
                <a:latin typeface="Bookman Old Style" pitchFamily="18" charset="0"/>
              </a:rPr>
              <a:t>определенному направлению </a:t>
            </a:r>
            <a:r>
              <a:rPr lang="ru-RU" dirty="0">
                <a:solidFill>
                  <a:srgbClr val="660066"/>
                </a:solidFill>
                <a:latin typeface="Bookman Old Style" pitchFamily="18" charset="0"/>
              </a:rPr>
              <a:t>деятельности </a:t>
            </a:r>
            <a:r>
              <a:rPr lang="ru-RU" dirty="0" smtClean="0">
                <a:solidFill>
                  <a:srgbClr val="660066"/>
                </a:solidFill>
                <a:latin typeface="Bookman Old Style" pitchFamily="18" charset="0"/>
              </a:rPr>
              <a:t>педагогов.</a:t>
            </a:r>
          </a:p>
          <a:p>
            <a:r>
              <a:rPr lang="ru-RU" b="1" dirty="0" smtClean="0">
                <a:solidFill>
                  <a:srgbClr val="660066"/>
                </a:solidFill>
                <a:latin typeface="Bookman Old Style" pitchFamily="18" charset="0"/>
              </a:rPr>
              <a:t>Смотры </a:t>
            </a:r>
            <a:r>
              <a:rPr lang="ru-RU" dirty="0">
                <a:solidFill>
                  <a:srgbClr val="660066"/>
                </a:solidFill>
                <a:latin typeface="Bookman Old Style" pitchFamily="18" charset="0"/>
              </a:rPr>
              <a:t>– 1-2 раза в </a:t>
            </a:r>
            <a:r>
              <a:rPr lang="ru-RU" dirty="0" smtClean="0">
                <a:solidFill>
                  <a:srgbClr val="660066"/>
                </a:solidFill>
                <a:latin typeface="Bookman Old Style" pitchFamily="18" charset="0"/>
              </a:rPr>
              <a:t>год.</a:t>
            </a:r>
            <a:br>
              <a:rPr lang="ru-RU" dirty="0" smtClean="0">
                <a:solidFill>
                  <a:srgbClr val="660066"/>
                </a:solidFill>
                <a:latin typeface="Bookman Old Style" pitchFamily="18" charset="0"/>
              </a:rPr>
            </a:br>
            <a:r>
              <a:rPr lang="ru-RU" dirty="0">
                <a:solidFill>
                  <a:srgbClr val="660066"/>
                </a:solidFill>
                <a:latin typeface="Bookman Old Style" pitchFamily="18" charset="0"/>
              </a:rPr>
              <a:t>Это контроль создания условий по какой-либо теме</a:t>
            </a:r>
            <a:r>
              <a:rPr lang="ru-RU" dirty="0" smtClean="0">
                <a:solidFill>
                  <a:srgbClr val="660066"/>
                </a:solidFill>
                <a:latin typeface="Bookman Old Style" pitchFamily="18" charset="0"/>
              </a:rPr>
              <a:t>.</a:t>
            </a:r>
            <a:endParaRPr lang="ru-RU" dirty="0">
              <a:solidFill>
                <a:srgbClr val="660066"/>
              </a:solidFill>
              <a:latin typeface="Bookman Old Style" pitchFamily="18" charset="0"/>
            </a:endParaRPr>
          </a:p>
          <a:p>
            <a:r>
              <a:rPr lang="ru-RU" b="1" dirty="0" smtClean="0">
                <a:solidFill>
                  <a:srgbClr val="660066"/>
                </a:solidFill>
                <a:latin typeface="Bookman Old Style" pitchFamily="18" charset="0"/>
              </a:rPr>
              <a:t>Вторичный </a:t>
            </a:r>
            <a:r>
              <a:rPr lang="ru-RU" b="1" dirty="0">
                <a:solidFill>
                  <a:srgbClr val="660066"/>
                </a:solidFill>
                <a:latin typeface="Bookman Old Style" pitchFamily="18" charset="0"/>
              </a:rPr>
              <a:t>контроль </a:t>
            </a:r>
            <a:r>
              <a:rPr lang="ru-RU" dirty="0">
                <a:solidFill>
                  <a:srgbClr val="660066"/>
                </a:solidFill>
                <a:latin typeface="Bookman Old Style" pitchFamily="18" charset="0"/>
              </a:rPr>
              <a:t>– по мере необходимости</a:t>
            </a:r>
            <a:r>
              <a:rPr lang="ru-RU" dirty="0" smtClean="0">
                <a:solidFill>
                  <a:srgbClr val="660066"/>
                </a:solidFill>
                <a:latin typeface="Bookman Old Style" pitchFamily="18" charset="0"/>
              </a:rPr>
              <a:t>.</a:t>
            </a:r>
            <a:br>
              <a:rPr lang="ru-RU" dirty="0" smtClean="0">
                <a:solidFill>
                  <a:srgbClr val="660066"/>
                </a:solidFill>
                <a:latin typeface="Bookman Old Style" pitchFamily="18" charset="0"/>
              </a:rPr>
            </a:br>
            <a:r>
              <a:rPr lang="ru-RU" dirty="0">
                <a:solidFill>
                  <a:srgbClr val="660066"/>
                </a:solidFill>
                <a:latin typeface="Bookman Old Style" pitchFamily="18" charset="0"/>
              </a:rPr>
              <a:t>Обязателен при выполнении решений педсовета (результаты контроля указываются в протоколе педсовета) и по результатам тематических и комплексных проверок (по результатам контроля пишется отдельная короткая справка).</a:t>
            </a:r>
          </a:p>
          <a:p>
            <a:r>
              <a:rPr lang="ru-RU" b="1" dirty="0" smtClean="0">
                <a:solidFill>
                  <a:srgbClr val="660066"/>
                </a:solidFill>
                <a:latin typeface="Bookman Old Style" pitchFamily="18" charset="0"/>
              </a:rPr>
              <a:t>Предупредительный </a:t>
            </a:r>
            <a:r>
              <a:rPr lang="ru-RU" b="1" dirty="0">
                <a:solidFill>
                  <a:srgbClr val="660066"/>
                </a:solidFill>
                <a:latin typeface="Bookman Old Style" pitchFamily="18" charset="0"/>
              </a:rPr>
              <a:t>контроль </a:t>
            </a:r>
            <a:r>
              <a:rPr lang="ru-RU" dirty="0">
                <a:solidFill>
                  <a:srgbClr val="660066"/>
                </a:solidFill>
                <a:latin typeface="Bookman Old Style" pitchFamily="18" charset="0"/>
              </a:rPr>
              <a:t>– по мере необходимости</a:t>
            </a:r>
            <a:r>
              <a:rPr lang="ru-RU" dirty="0" smtClean="0">
                <a:solidFill>
                  <a:srgbClr val="660066"/>
                </a:solidFill>
                <a:latin typeface="Bookman Old Style" pitchFamily="18" charset="0"/>
              </a:rPr>
              <a:t>.</a:t>
            </a:r>
            <a:br>
              <a:rPr lang="ru-RU" dirty="0" smtClean="0">
                <a:solidFill>
                  <a:srgbClr val="660066"/>
                </a:solidFill>
                <a:latin typeface="Bookman Old Style" pitchFamily="18" charset="0"/>
              </a:rPr>
            </a:br>
            <a:r>
              <a:rPr lang="ru-RU" dirty="0">
                <a:solidFill>
                  <a:srgbClr val="660066"/>
                </a:solidFill>
                <a:latin typeface="Bookman Old Style" pitchFamily="18" charset="0"/>
              </a:rPr>
              <a:t>Целесообразно при подготовке к родительским собраниям, открытым занятиям, праздникам, досугам, при проверке планов работы воспитателей и специалистов и т.п.</a:t>
            </a:r>
          </a:p>
          <a:p>
            <a:r>
              <a:rPr lang="ru-RU" b="1" dirty="0" smtClean="0">
                <a:solidFill>
                  <a:srgbClr val="660066"/>
                </a:solidFill>
                <a:latin typeface="Bookman Old Style" pitchFamily="18" charset="0"/>
              </a:rPr>
              <a:t>Оперативный </a:t>
            </a:r>
            <a:r>
              <a:rPr lang="ru-RU" b="1" dirty="0">
                <a:solidFill>
                  <a:srgbClr val="660066"/>
                </a:solidFill>
                <a:latin typeface="Bookman Old Style" pitchFamily="18" charset="0"/>
              </a:rPr>
              <a:t>контроль </a:t>
            </a:r>
            <a:r>
              <a:rPr lang="ru-RU" dirty="0">
                <a:solidFill>
                  <a:srgbClr val="660066"/>
                </a:solidFill>
                <a:latin typeface="Bookman Old Style" pitchFamily="18" charset="0"/>
              </a:rPr>
              <a:t>– постоянно, ежедневно.</a:t>
            </a:r>
          </a:p>
          <a:p>
            <a:r>
              <a:rPr lang="ru-RU" b="1" dirty="0" smtClean="0">
                <a:solidFill>
                  <a:srgbClr val="660066"/>
                </a:solidFill>
                <a:latin typeface="Bookman Old Style" pitchFamily="18" charset="0"/>
              </a:rPr>
              <a:t>Прочие </a:t>
            </a:r>
            <a:r>
              <a:rPr lang="ru-RU" b="1" dirty="0">
                <a:solidFill>
                  <a:srgbClr val="660066"/>
                </a:solidFill>
                <a:latin typeface="Bookman Old Style" pitchFamily="18" charset="0"/>
              </a:rPr>
              <a:t>виды контроля </a:t>
            </a:r>
            <a:r>
              <a:rPr lang="ru-RU" dirty="0">
                <a:solidFill>
                  <a:srgbClr val="660066"/>
                </a:solidFill>
                <a:latin typeface="Bookman Old Style" pitchFamily="18" charset="0"/>
              </a:rPr>
              <a:t>– мониторинг (различные виды отчетов), самоанализ, взаимопроверки, анкеты, опросные листы, диагностика, и др.</a:t>
            </a:r>
          </a:p>
          <a:p>
            <a:endParaRPr lang="ru-RU" dirty="0">
              <a:solidFill>
                <a:srgbClr val="660066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525343"/>
            <a:ext cx="732790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1829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A50021"/>
                </a:solidFill>
                <a:latin typeface="Bookman Old Style" pitchFamily="18" charset="0"/>
              </a:rPr>
              <a:t>Методы контроля</a:t>
            </a:r>
            <a:r>
              <a:rPr lang="ru-RU" sz="3200" b="1" dirty="0" smtClean="0">
                <a:solidFill>
                  <a:srgbClr val="A50021"/>
                </a:solidFill>
                <a:latin typeface="Bookman Old Style" pitchFamily="18" charset="0"/>
              </a:rPr>
              <a:t>:</a:t>
            </a:r>
            <a:endParaRPr lang="ru-RU" sz="3200" dirty="0">
              <a:solidFill>
                <a:srgbClr val="A50021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rgbClr val="660066"/>
                </a:solidFill>
                <a:latin typeface="Bookman Old Style" pitchFamily="18" charset="0"/>
              </a:rPr>
              <a:t>Наблюдение </a:t>
            </a:r>
            <a:r>
              <a:rPr lang="ru-RU" b="1" dirty="0">
                <a:solidFill>
                  <a:srgbClr val="660066"/>
                </a:solidFill>
                <a:latin typeface="Bookman Old Style" pitchFamily="18" charset="0"/>
              </a:rPr>
              <a:t>педагогического процесса</a:t>
            </a:r>
            <a:r>
              <a:rPr lang="ru-RU" b="1" dirty="0" smtClean="0">
                <a:solidFill>
                  <a:srgbClr val="660066"/>
                </a:solidFill>
                <a:latin typeface="Bookman Old Style" pitchFamily="18" charset="0"/>
              </a:rPr>
              <a:t>.</a:t>
            </a:r>
            <a:br>
              <a:rPr lang="ru-RU" b="1" dirty="0" smtClean="0">
                <a:solidFill>
                  <a:srgbClr val="660066"/>
                </a:solidFill>
                <a:latin typeface="Bookman Old Style" pitchFamily="18" charset="0"/>
              </a:rPr>
            </a:br>
            <a:endParaRPr lang="ru-RU" b="1" dirty="0">
              <a:solidFill>
                <a:srgbClr val="660066"/>
              </a:solidFill>
              <a:latin typeface="Bookman Old Style" pitchFamily="18" charset="0"/>
            </a:endParaRPr>
          </a:p>
          <a:p>
            <a:r>
              <a:rPr lang="ru-RU" b="1" dirty="0" smtClean="0">
                <a:solidFill>
                  <a:srgbClr val="660066"/>
                </a:solidFill>
                <a:latin typeface="Bookman Old Style" pitchFamily="18" charset="0"/>
              </a:rPr>
              <a:t>Анализ итогового занятия</a:t>
            </a:r>
            <a:endParaRPr lang="ru-RU" b="1" dirty="0">
              <a:solidFill>
                <a:srgbClr val="660066"/>
              </a:solidFill>
              <a:latin typeface="Bookman Old Style" pitchFamily="18" charset="0"/>
            </a:endParaRPr>
          </a:p>
          <a:p>
            <a:endParaRPr lang="ru-RU" b="1" dirty="0">
              <a:solidFill>
                <a:srgbClr val="660066"/>
              </a:solidFill>
              <a:latin typeface="Bookman Old Style" pitchFamily="18" charset="0"/>
            </a:endParaRPr>
          </a:p>
          <a:p>
            <a:r>
              <a:rPr lang="ru-RU" b="1" dirty="0" smtClean="0">
                <a:solidFill>
                  <a:srgbClr val="660066"/>
                </a:solidFill>
                <a:latin typeface="Bookman Old Style" pitchFamily="18" charset="0"/>
              </a:rPr>
              <a:t>Проверка </a:t>
            </a:r>
            <a:r>
              <a:rPr lang="ru-RU" b="1" dirty="0">
                <a:solidFill>
                  <a:srgbClr val="660066"/>
                </a:solidFill>
                <a:latin typeface="Bookman Old Style" pitchFamily="18" charset="0"/>
              </a:rPr>
              <a:t>планов </a:t>
            </a:r>
            <a:r>
              <a:rPr lang="ru-RU" b="1" dirty="0" smtClean="0">
                <a:solidFill>
                  <a:srgbClr val="660066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660066"/>
                </a:solidFill>
                <a:latin typeface="Bookman Old Style" pitchFamily="18" charset="0"/>
              </a:rPr>
            </a:br>
            <a:endParaRPr lang="ru-RU" b="1" dirty="0">
              <a:solidFill>
                <a:srgbClr val="660066"/>
              </a:solidFill>
              <a:latin typeface="Bookman Old Style" pitchFamily="18" charset="0"/>
            </a:endParaRPr>
          </a:p>
          <a:p>
            <a:r>
              <a:rPr lang="ru-RU" b="1" dirty="0" smtClean="0">
                <a:solidFill>
                  <a:srgbClr val="660066"/>
                </a:solidFill>
                <a:latin typeface="Bookman Old Style" pitchFamily="18" charset="0"/>
              </a:rPr>
              <a:t>Беседы </a:t>
            </a:r>
            <a:r>
              <a:rPr lang="ru-RU" b="1" dirty="0">
                <a:solidFill>
                  <a:srgbClr val="660066"/>
                </a:solidFill>
                <a:latin typeface="Bookman Old Style" pitchFamily="18" charset="0"/>
              </a:rPr>
              <a:t>с детьми</a:t>
            </a:r>
          </a:p>
          <a:p>
            <a:endParaRPr lang="ru-RU" b="1" dirty="0">
              <a:solidFill>
                <a:srgbClr val="660066"/>
              </a:solidFill>
              <a:latin typeface="Bookman Old Style" pitchFamily="18" charset="0"/>
            </a:endParaRPr>
          </a:p>
          <a:p>
            <a:r>
              <a:rPr lang="ru-RU" b="1" dirty="0" smtClean="0">
                <a:solidFill>
                  <a:srgbClr val="660066"/>
                </a:solidFill>
                <a:latin typeface="Bookman Old Style" pitchFamily="18" charset="0"/>
              </a:rPr>
              <a:t>Анализ </a:t>
            </a:r>
            <a:r>
              <a:rPr lang="ru-RU" b="1" dirty="0">
                <a:solidFill>
                  <a:srgbClr val="660066"/>
                </a:solidFill>
                <a:latin typeface="Bookman Old Style" pitchFamily="18" charset="0"/>
              </a:rPr>
              <a:t>детских </a:t>
            </a:r>
            <a:r>
              <a:rPr lang="ru-RU" b="1" dirty="0" smtClean="0">
                <a:solidFill>
                  <a:srgbClr val="660066"/>
                </a:solidFill>
                <a:latin typeface="Bookman Old Style" pitchFamily="18" charset="0"/>
              </a:rPr>
              <a:t>работ</a:t>
            </a:r>
            <a:br>
              <a:rPr lang="ru-RU" b="1" dirty="0" smtClean="0">
                <a:solidFill>
                  <a:srgbClr val="660066"/>
                </a:solidFill>
                <a:latin typeface="Bookman Old Style" pitchFamily="18" charset="0"/>
              </a:rPr>
            </a:br>
            <a:endParaRPr lang="ru-RU" b="1" dirty="0">
              <a:solidFill>
                <a:srgbClr val="660066"/>
              </a:solidFill>
              <a:latin typeface="Bookman Old Style" pitchFamily="18" charset="0"/>
            </a:endParaRPr>
          </a:p>
          <a:p>
            <a:r>
              <a:rPr lang="ru-RU" b="1" dirty="0" smtClean="0">
                <a:solidFill>
                  <a:srgbClr val="660066"/>
                </a:solidFill>
                <a:latin typeface="Bookman Old Style" pitchFamily="18" charset="0"/>
              </a:rPr>
              <a:t>Само </a:t>
            </a:r>
            <a:r>
              <a:rPr lang="ru-RU" b="1" dirty="0">
                <a:solidFill>
                  <a:srgbClr val="660066"/>
                </a:solidFill>
                <a:latin typeface="Bookman Old Style" pitchFamily="18" charset="0"/>
              </a:rPr>
              <a:t>или </a:t>
            </a:r>
            <a:r>
              <a:rPr lang="ru-RU" b="1" dirty="0" smtClean="0">
                <a:solidFill>
                  <a:srgbClr val="660066"/>
                </a:solidFill>
                <a:latin typeface="Bookman Old Style" pitchFamily="18" charset="0"/>
              </a:rPr>
              <a:t>взаимоконтроль</a:t>
            </a:r>
            <a:br>
              <a:rPr lang="ru-RU" b="1" dirty="0" smtClean="0">
                <a:solidFill>
                  <a:srgbClr val="660066"/>
                </a:solidFill>
                <a:latin typeface="Bookman Old Style" pitchFamily="18" charset="0"/>
              </a:rPr>
            </a:br>
            <a:endParaRPr lang="ru-RU" b="1" dirty="0">
              <a:solidFill>
                <a:srgbClr val="660066"/>
              </a:solidFill>
              <a:latin typeface="Bookman Old Style" pitchFamily="18" charset="0"/>
            </a:endParaRPr>
          </a:p>
          <a:p>
            <a:r>
              <a:rPr lang="ru-RU" b="1" dirty="0" smtClean="0">
                <a:solidFill>
                  <a:srgbClr val="660066"/>
                </a:solidFill>
                <a:latin typeface="Bookman Old Style" pitchFamily="18" charset="0"/>
              </a:rPr>
              <a:t>Педагогическая </a:t>
            </a:r>
            <a:r>
              <a:rPr lang="ru-RU" b="1" dirty="0">
                <a:solidFill>
                  <a:srgbClr val="660066"/>
                </a:solidFill>
                <a:latin typeface="Bookman Old Style" pitchFamily="18" charset="0"/>
              </a:rPr>
              <a:t>диагностика.</a:t>
            </a:r>
          </a:p>
          <a:p>
            <a:pPr marL="0" indent="0">
              <a:buNone/>
            </a:pPr>
            <a:endParaRPr lang="ru-RU" b="1" dirty="0">
              <a:solidFill>
                <a:srgbClr val="660066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rgbClr val="660066"/>
                </a:solidFill>
                <a:latin typeface="Bookman Old Style" pitchFamily="18" charset="0"/>
              </a:rPr>
              <a:t>Кроме того используют такие методы контроля </a:t>
            </a:r>
            <a:r>
              <a:rPr lang="ru-RU" dirty="0" smtClean="0">
                <a:solidFill>
                  <a:srgbClr val="660066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660066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rgbClr val="660066"/>
                </a:solidFill>
                <a:latin typeface="Bookman Old Style" pitchFamily="18" charset="0"/>
              </a:rPr>
              <a:t>как </a:t>
            </a:r>
            <a:r>
              <a:rPr lang="ru-RU" u="sng" dirty="0" smtClean="0">
                <a:solidFill>
                  <a:srgbClr val="660066"/>
                </a:solidFill>
                <a:latin typeface="Bookman Old Style" pitchFamily="18" charset="0"/>
              </a:rPr>
              <a:t>опрос</a:t>
            </a:r>
            <a:r>
              <a:rPr lang="ru-RU" u="sng" dirty="0">
                <a:solidFill>
                  <a:srgbClr val="660066"/>
                </a:solidFill>
                <a:latin typeface="Bookman Old Style" pitchFamily="18" charset="0"/>
              </a:rPr>
              <a:t>, анкетирование, тестирование</a:t>
            </a:r>
            <a:r>
              <a:rPr lang="ru-RU" dirty="0">
                <a:solidFill>
                  <a:srgbClr val="660066"/>
                </a:solidFill>
                <a:latin typeface="Bookman Old Style" pitchFamily="18" charset="0"/>
              </a:rPr>
              <a:t>.</a:t>
            </a:r>
          </a:p>
          <a:p>
            <a:endParaRPr lang="ru-RU" b="1" dirty="0">
              <a:latin typeface="Bookman Old Style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525344"/>
            <a:ext cx="732790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6453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A50021"/>
                </a:solidFill>
                <a:latin typeface="Bookman Old Style" pitchFamily="18" charset="0"/>
              </a:rPr>
              <a:t>Требования к контролю</a:t>
            </a:r>
            <a:endParaRPr lang="ru-RU" sz="3200" dirty="0">
              <a:solidFill>
                <a:srgbClr val="A50021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1600" dirty="0" smtClean="0">
                <a:solidFill>
                  <a:srgbClr val="660066"/>
                </a:solidFill>
                <a:latin typeface="Bookman Old Style" pitchFamily="18" charset="0"/>
              </a:rPr>
              <a:t>контроль </a:t>
            </a:r>
            <a:r>
              <a:rPr lang="ru-RU" sz="1600" dirty="0">
                <a:solidFill>
                  <a:srgbClr val="660066"/>
                </a:solidFill>
                <a:latin typeface="Bookman Old Style" pitchFamily="18" charset="0"/>
              </a:rPr>
              <a:t>необходимо </a:t>
            </a:r>
            <a:r>
              <a:rPr lang="ru-RU" sz="1600" dirty="0" smtClean="0">
                <a:solidFill>
                  <a:srgbClr val="660066"/>
                </a:solidFill>
                <a:latin typeface="Bookman Old Style" pitchFamily="18" charset="0"/>
              </a:rPr>
              <a:t>планировать</a:t>
            </a:r>
          </a:p>
          <a:p>
            <a:pPr marL="0" indent="0">
              <a:buNone/>
            </a:pPr>
            <a:endParaRPr lang="ru-RU" sz="1600" dirty="0" smtClean="0">
              <a:solidFill>
                <a:srgbClr val="660066"/>
              </a:solidFill>
              <a:latin typeface="Bookman Old Style" pitchFamily="18" charset="0"/>
            </a:endParaRPr>
          </a:p>
          <a:p>
            <a:r>
              <a:rPr lang="ru-RU" sz="1600" dirty="0" smtClean="0">
                <a:solidFill>
                  <a:srgbClr val="660066"/>
                </a:solidFill>
                <a:latin typeface="Bookman Old Style" pitchFamily="18" charset="0"/>
              </a:rPr>
              <a:t>создание единой системы </a:t>
            </a:r>
            <a:r>
              <a:rPr lang="ru-RU" sz="1600" dirty="0">
                <a:solidFill>
                  <a:srgbClr val="660066"/>
                </a:solidFill>
                <a:latin typeface="Bookman Old Style" pitchFamily="18" charset="0"/>
              </a:rPr>
              <a:t>контроля всех направлений деятельности </a:t>
            </a:r>
            <a:r>
              <a:rPr lang="ru-RU" sz="1600" dirty="0" smtClean="0">
                <a:solidFill>
                  <a:srgbClr val="660066"/>
                </a:solidFill>
                <a:latin typeface="Bookman Old Style" pitchFamily="18" charset="0"/>
              </a:rPr>
              <a:t>ДОУ</a:t>
            </a:r>
          </a:p>
          <a:p>
            <a:pPr marL="0" indent="0">
              <a:buNone/>
            </a:pPr>
            <a:endParaRPr lang="ru-RU" sz="1600" dirty="0" smtClean="0">
              <a:solidFill>
                <a:srgbClr val="660066"/>
              </a:solidFill>
              <a:latin typeface="Bookman Old Style" pitchFamily="18" charset="0"/>
            </a:endParaRPr>
          </a:p>
          <a:p>
            <a:r>
              <a:rPr lang="ru-RU" sz="1600" dirty="0">
                <a:solidFill>
                  <a:srgbClr val="660066"/>
                </a:solidFill>
                <a:latin typeface="Bookman Old Style" pitchFamily="18" charset="0"/>
              </a:rPr>
              <a:t>контроль и его итоги должны быть </a:t>
            </a:r>
            <a:r>
              <a:rPr lang="ru-RU" sz="1600" dirty="0" smtClean="0">
                <a:solidFill>
                  <a:srgbClr val="660066"/>
                </a:solidFill>
                <a:latin typeface="Bookman Old Style" pitchFamily="18" charset="0"/>
              </a:rPr>
              <a:t>гласными</a:t>
            </a:r>
          </a:p>
          <a:p>
            <a:pPr marL="0" indent="0">
              <a:buNone/>
            </a:pPr>
            <a:endParaRPr lang="ru-RU" sz="1600" dirty="0" smtClean="0">
              <a:solidFill>
                <a:srgbClr val="660066"/>
              </a:solidFill>
              <a:latin typeface="Bookman Old Style" pitchFamily="18" charset="0"/>
            </a:endParaRPr>
          </a:p>
          <a:p>
            <a:r>
              <a:rPr lang="ru-RU" sz="1600" dirty="0">
                <a:solidFill>
                  <a:srgbClr val="660066"/>
                </a:solidFill>
                <a:latin typeface="Bookman Old Style" pitchFamily="18" charset="0"/>
              </a:rPr>
              <a:t>в процессе контроля важно выявить причины, вызывающие </a:t>
            </a:r>
            <a:r>
              <a:rPr lang="ru-RU" sz="1600" dirty="0" smtClean="0">
                <a:solidFill>
                  <a:srgbClr val="660066"/>
                </a:solidFill>
                <a:latin typeface="Bookman Old Style" pitchFamily="18" charset="0"/>
              </a:rPr>
              <a:t>недостатки</a:t>
            </a:r>
          </a:p>
          <a:p>
            <a:pPr marL="0" indent="0">
              <a:buNone/>
            </a:pPr>
            <a:endParaRPr lang="ru-RU" sz="1600" dirty="0">
              <a:solidFill>
                <a:srgbClr val="660066"/>
              </a:solidFill>
              <a:latin typeface="Bookman Old Style" pitchFamily="18" charset="0"/>
            </a:endParaRPr>
          </a:p>
          <a:p>
            <a:r>
              <a:rPr lang="ru-RU" sz="1600" dirty="0">
                <a:solidFill>
                  <a:srgbClr val="660066"/>
                </a:solidFill>
                <a:latin typeface="Bookman Old Style" pitchFamily="18" charset="0"/>
              </a:rPr>
              <a:t>контроль должен быть направлен </a:t>
            </a:r>
            <a:r>
              <a:rPr lang="ru-RU" sz="1600" dirty="0" smtClean="0">
                <a:solidFill>
                  <a:srgbClr val="660066"/>
                </a:solidFill>
                <a:latin typeface="Bookman Old Style" pitchFamily="18" charset="0"/>
              </a:rPr>
              <a:t>на </a:t>
            </a:r>
            <a:r>
              <a:rPr lang="ru-RU" sz="1600" dirty="0">
                <a:solidFill>
                  <a:srgbClr val="660066"/>
                </a:solidFill>
                <a:latin typeface="Bookman Old Style" pitchFamily="18" charset="0"/>
              </a:rPr>
              <a:t>поиск </a:t>
            </a:r>
            <a:r>
              <a:rPr lang="ru-RU" sz="1600" dirty="0" smtClean="0">
                <a:solidFill>
                  <a:srgbClr val="660066"/>
                </a:solidFill>
                <a:latin typeface="Bookman Old Style" pitchFamily="18" charset="0"/>
              </a:rPr>
              <a:t>положительного опыта</a:t>
            </a:r>
          </a:p>
          <a:p>
            <a:pPr marL="0" indent="0">
              <a:buNone/>
            </a:pPr>
            <a:endParaRPr lang="ru-RU" sz="1600" dirty="0">
              <a:solidFill>
                <a:srgbClr val="660066"/>
              </a:solidFill>
              <a:latin typeface="Bookman Old Style" pitchFamily="18" charset="0"/>
            </a:endParaRPr>
          </a:p>
          <a:p>
            <a:r>
              <a:rPr lang="ru-RU" sz="1600" dirty="0" smtClean="0">
                <a:solidFill>
                  <a:srgbClr val="660066"/>
                </a:solidFill>
                <a:latin typeface="Bookman Old Style" pitchFamily="18" charset="0"/>
              </a:rPr>
              <a:t>своевременность </a:t>
            </a:r>
            <a:r>
              <a:rPr lang="ru-RU" sz="1600" dirty="0">
                <a:solidFill>
                  <a:srgbClr val="660066"/>
                </a:solidFill>
                <a:latin typeface="Bookman Old Style" pitchFamily="18" charset="0"/>
              </a:rPr>
              <a:t>и выполнение </a:t>
            </a:r>
            <a:r>
              <a:rPr lang="ru-RU" sz="1600" dirty="0" smtClean="0">
                <a:solidFill>
                  <a:srgbClr val="660066"/>
                </a:solidFill>
                <a:latin typeface="Bookman Old Style" pitchFamily="18" charset="0"/>
              </a:rPr>
              <a:t>рекомендаций контроля</a:t>
            </a:r>
          </a:p>
          <a:p>
            <a:pPr marL="0" indent="0">
              <a:buNone/>
            </a:pPr>
            <a:endParaRPr lang="ru-RU" sz="1600" dirty="0">
              <a:solidFill>
                <a:srgbClr val="660066"/>
              </a:solidFill>
              <a:latin typeface="Bookman Old Style" pitchFamily="18" charset="0"/>
            </a:endParaRPr>
          </a:p>
          <a:p>
            <a:r>
              <a:rPr lang="ru-RU" sz="1600" dirty="0" smtClean="0">
                <a:solidFill>
                  <a:srgbClr val="660066"/>
                </a:solidFill>
                <a:latin typeface="Bookman Old Style" pitchFamily="18" charset="0"/>
              </a:rPr>
              <a:t>оказание </a:t>
            </a:r>
            <a:r>
              <a:rPr lang="ru-RU" sz="1600" dirty="0">
                <a:solidFill>
                  <a:srgbClr val="660066"/>
                </a:solidFill>
                <a:latin typeface="Bookman Old Style" pitchFamily="18" charset="0"/>
              </a:rPr>
              <a:t>помощи в реализации рекомендаций </a:t>
            </a:r>
            <a:endParaRPr lang="ru-RU" sz="1600" dirty="0" smtClean="0">
              <a:solidFill>
                <a:srgbClr val="660066"/>
              </a:solidFill>
              <a:latin typeface="Bookman Old Style" pitchFamily="18" charset="0"/>
            </a:endParaRPr>
          </a:p>
          <a:p>
            <a:pPr marL="0" indent="0">
              <a:buNone/>
            </a:pPr>
            <a:endParaRPr lang="ru-RU" sz="1600" dirty="0">
              <a:solidFill>
                <a:srgbClr val="660066"/>
              </a:solidFill>
              <a:latin typeface="Bookman Old Style" pitchFamily="18" charset="0"/>
            </a:endParaRPr>
          </a:p>
          <a:p>
            <a:r>
              <a:rPr lang="ru-RU" sz="1600" dirty="0" smtClean="0">
                <a:solidFill>
                  <a:srgbClr val="660066"/>
                </a:solidFill>
                <a:latin typeface="Bookman Old Style" pitchFamily="18" charset="0"/>
              </a:rPr>
              <a:t>цели и задачи контроля должны вытекать из целей и задач образовательного программы и годовых задач ДОУ</a:t>
            </a:r>
            <a:endParaRPr lang="ru-RU" sz="1600" dirty="0">
              <a:solidFill>
                <a:srgbClr val="660066"/>
              </a:solidFill>
              <a:latin typeface="Bookman Old Style" pitchFamily="18" charset="0"/>
            </a:endParaRPr>
          </a:p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500960"/>
            <a:ext cx="732790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31659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9"/>
            <a:ext cx="6749221" cy="936104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A50021"/>
                </a:solidFill>
                <a:latin typeface="Bookman Old Style" pitchFamily="18" charset="0"/>
              </a:rPr>
              <a:t>Рекомендуемая литература:</a:t>
            </a:r>
            <a:endParaRPr lang="ru-RU" sz="3200" b="1" i="1" dirty="0">
              <a:solidFill>
                <a:srgbClr val="A50021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772816"/>
            <a:ext cx="6196405" cy="3950253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r>
              <a:rPr lang="ru-RU" sz="2500" dirty="0">
                <a:solidFill>
                  <a:srgbClr val="660066"/>
                </a:solidFill>
                <a:latin typeface="Times New Roman"/>
                <a:ea typeface="Times New Roman"/>
              </a:rPr>
              <a:t>К.Ю. Белая. От сентября до сентября. М., «Издательство АСТ», </a:t>
            </a:r>
            <a:r>
              <a:rPr lang="ru-RU" sz="2500" dirty="0" smtClean="0">
                <a:solidFill>
                  <a:srgbClr val="660066"/>
                </a:solidFill>
                <a:latin typeface="Times New Roman"/>
                <a:ea typeface="Times New Roman"/>
              </a:rPr>
              <a:t>1998</a:t>
            </a:r>
          </a:p>
          <a:p>
            <a:r>
              <a:rPr lang="ru-RU" sz="2500" dirty="0">
                <a:solidFill>
                  <a:srgbClr val="660066"/>
                </a:solidFill>
                <a:latin typeface="Times New Roman"/>
                <a:ea typeface="Times New Roman"/>
              </a:rPr>
              <a:t>К.Ю. Белая. 200 ответов на вопросы заведующей детским садом. М., </a:t>
            </a:r>
            <a:r>
              <a:rPr lang="ru-RU" sz="2500" dirty="0" smtClean="0">
                <a:solidFill>
                  <a:srgbClr val="660066"/>
                </a:solidFill>
                <a:latin typeface="Times New Roman"/>
                <a:ea typeface="Times New Roman"/>
              </a:rPr>
              <a:t>1998</a:t>
            </a:r>
          </a:p>
          <a:p>
            <a:r>
              <a:rPr lang="ru-RU" sz="2500" dirty="0">
                <a:solidFill>
                  <a:srgbClr val="660066"/>
                </a:solidFill>
                <a:latin typeface="Times New Roman"/>
                <a:ea typeface="Times New Roman"/>
              </a:rPr>
              <a:t>К.Ю. Белая. Ежедневник (рабочая тетрадь) заведующей детским садом. М., «Издательство АСТ», </a:t>
            </a:r>
            <a:r>
              <a:rPr lang="ru-RU" sz="2500" dirty="0" smtClean="0">
                <a:solidFill>
                  <a:srgbClr val="660066"/>
                </a:solidFill>
                <a:latin typeface="Times New Roman"/>
                <a:ea typeface="Times New Roman"/>
              </a:rPr>
              <a:t>1999</a:t>
            </a:r>
          </a:p>
          <a:p>
            <a:r>
              <a:rPr lang="ru-RU" sz="2500" dirty="0">
                <a:solidFill>
                  <a:srgbClr val="660066"/>
                </a:solidFill>
                <a:latin typeface="Times New Roman"/>
                <a:ea typeface="Times New Roman"/>
              </a:rPr>
              <a:t>К.Ю. Белая, П. И Третьяков. Дошкольное образовательное учреждение: управление по результатам. М., Новая школа», </a:t>
            </a:r>
            <a:r>
              <a:rPr lang="ru-RU" sz="2500" dirty="0" smtClean="0">
                <a:solidFill>
                  <a:srgbClr val="660066"/>
                </a:solidFill>
                <a:latin typeface="Times New Roman"/>
                <a:ea typeface="Times New Roman"/>
              </a:rPr>
              <a:t>2003</a:t>
            </a:r>
          </a:p>
          <a:p>
            <a:r>
              <a:rPr lang="ru-RU" sz="2500" dirty="0">
                <a:solidFill>
                  <a:srgbClr val="660066"/>
                </a:solidFill>
                <a:latin typeface="Times New Roman"/>
                <a:ea typeface="Times New Roman"/>
              </a:rPr>
              <a:t>Л.М. Денякина. Новые подходы к управленческой деятельности в дошкольном образовательном учреждении. М., Новая школа, </a:t>
            </a:r>
            <a:r>
              <a:rPr lang="ru-RU" sz="2500" dirty="0" smtClean="0">
                <a:solidFill>
                  <a:srgbClr val="660066"/>
                </a:solidFill>
                <a:latin typeface="Times New Roman"/>
                <a:ea typeface="Times New Roman"/>
              </a:rPr>
              <a:t>1997</a:t>
            </a:r>
          </a:p>
          <a:p>
            <a:r>
              <a:rPr lang="ru-RU" sz="2500" dirty="0">
                <a:solidFill>
                  <a:srgbClr val="660066"/>
                </a:solidFill>
                <a:latin typeface="Times New Roman"/>
                <a:ea typeface="Times New Roman"/>
              </a:rPr>
              <a:t>Л. Денякина. Контроль как инструмент управления. Минск, 1998</a:t>
            </a:r>
            <a:r>
              <a:rPr lang="ru-RU" sz="2500" dirty="0" smtClean="0">
                <a:solidFill>
                  <a:srgbClr val="660066"/>
                </a:solidFill>
                <a:latin typeface="Times New Roman"/>
                <a:ea typeface="Times New Roman"/>
              </a:rPr>
              <a:t>.</a:t>
            </a:r>
          </a:p>
          <a:p>
            <a:r>
              <a:rPr lang="ru-RU" sz="2500" dirty="0">
                <a:solidFill>
                  <a:srgbClr val="660066"/>
                </a:solidFill>
                <a:latin typeface="Times New Roman"/>
                <a:ea typeface="Times New Roman"/>
              </a:rPr>
              <a:t>Л. Денякина. Педагогическая диагностика как движущая сила развития образовательного учреждения. Минск, </a:t>
            </a:r>
            <a:r>
              <a:rPr lang="ru-RU" sz="2500" dirty="0" smtClean="0">
                <a:solidFill>
                  <a:srgbClr val="660066"/>
                </a:solidFill>
                <a:latin typeface="Times New Roman"/>
                <a:ea typeface="Times New Roman"/>
              </a:rPr>
              <a:t>2000</a:t>
            </a:r>
          </a:p>
          <a:p>
            <a:r>
              <a:rPr lang="ru-RU" sz="2500" dirty="0">
                <a:solidFill>
                  <a:srgbClr val="660066"/>
                </a:solidFill>
                <a:latin typeface="Times New Roman"/>
                <a:ea typeface="Times New Roman"/>
              </a:rPr>
              <a:t>О.А. </a:t>
            </a:r>
            <a:r>
              <a:rPr lang="ru-RU" sz="2500" dirty="0" err="1">
                <a:solidFill>
                  <a:srgbClr val="660066"/>
                </a:solidFill>
                <a:latin typeface="Times New Roman"/>
                <a:ea typeface="Times New Roman"/>
              </a:rPr>
              <a:t>Скорлупова</a:t>
            </a:r>
            <a:r>
              <a:rPr lang="ru-RU" sz="2500" dirty="0">
                <a:solidFill>
                  <a:srgbClr val="660066"/>
                </a:solidFill>
                <a:latin typeface="Times New Roman"/>
                <a:ea typeface="Times New Roman"/>
              </a:rPr>
              <a:t>. Тематический контроль в дошкольном образовательном учреждении. М., </a:t>
            </a:r>
            <a:r>
              <a:rPr lang="ru-RU" sz="2500" dirty="0" smtClean="0">
                <a:solidFill>
                  <a:srgbClr val="660066"/>
                </a:solidFill>
                <a:latin typeface="Times New Roman"/>
                <a:ea typeface="Times New Roman"/>
              </a:rPr>
              <a:t>2006.</a:t>
            </a:r>
          </a:p>
          <a:p>
            <a:r>
              <a:rPr lang="ru-RU" sz="2500" dirty="0">
                <a:solidFill>
                  <a:srgbClr val="660066"/>
                </a:solidFill>
                <a:latin typeface="Times New Roman"/>
                <a:ea typeface="Times New Roman"/>
              </a:rPr>
              <a:t>О.А. </a:t>
            </a:r>
            <a:r>
              <a:rPr lang="ru-RU" sz="2500" dirty="0" err="1">
                <a:solidFill>
                  <a:srgbClr val="660066"/>
                </a:solidFill>
                <a:latin typeface="Times New Roman"/>
                <a:ea typeface="Times New Roman"/>
              </a:rPr>
              <a:t>Скорлупова</a:t>
            </a:r>
            <a:r>
              <a:rPr lang="ru-RU" sz="2500" dirty="0">
                <a:solidFill>
                  <a:srgbClr val="660066"/>
                </a:solidFill>
                <a:latin typeface="Times New Roman"/>
                <a:ea typeface="Times New Roman"/>
              </a:rPr>
              <a:t>. Контроль как один из этапов методической работы в дошкольном образовательном учреждении. М., «Издательство Скрипторий», </a:t>
            </a:r>
            <a:r>
              <a:rPr lang="ru-RU" sz="2500" dirty="0" smtClean="0">
                <a:solidFill>
                  <a:srgbClr val="660066"/>
                </a:solidFill>
                <a:latin typeface="Times New Roman"/>
                <a:ea typeface="Times New Roman"/>
              </a:rPr>
              <a:t>2003</a:t>
            </a:r>
          </a:p>
          <a:p>
            <a:r>
              <a:rPr lang="ru-RU" sz="2500" dirty="0">
                <a:solidFill>
                  <a:srgbClr val="660066"/>
                </a:solidFill>
                <a:latin typeface="Times New Roman"/>
                <a:ea typeface="Times New Roman"/>
              </a:rPr>
              <a:t>Н.В. </a:t>
            </a:r>
            <a:r>
              <a:rPr lang="ru-RU" sz="2500" dirty="0" err="1">
                <a:solidFill>
                  <a:srgbClr val="660066"/>
                </a:solidFill>
                <a:latin typeface="Times New Roman"/>
                <a:ea typeface="Times New Roman"/>
              </a:rPr>
              <a:t>Корепанова</a:t>
            </a:r>
            <a:r>
              <a:rPr lang="ru-RU" sz="2500" dirty="0">
                <a:solidFill>
                  <a:srgbClr val="660066"/>
                </a:solidFill>
                <a:latin typeface="Times New Roman"/>
                <a:ea typeface="Times New Roman"/>
              </a:rPr>
              <a:t>, И.А. </a:t>
            </a:r>
            <a:r>
              <a:rPr lang="ru-RU" sz="2500" dirty="0" err="1">
                <a:solidFill>
                  <a:srgbClr val="660066"/>
                </a:solidFill>
                <a:latin typeface="Times New Roman"/>
                <a:ea typeface="Times New Roman"/>
              </a:rPr>
              <a:t>Липчанская</a:t>
            </a:r>
            <a:r>
              <a:rPr lang="ru-RU" sz="2500" dirty="0">
                <a:solidFill>
                  <a:srgbClr val="660066"/>
                </a:solidFill>
                <a:latin typeface="Times New Roman"/>
                <a:ea typeface="Times New Roman"/>
              </a:rPr>
              <a:t>. Контроль функционирования и развития ДОУ. М., ТЦ Сфера, 2004</a:t>
            </a:r>
            <a:endParaRPr lang="ru-RU" sz="2500" dirty="0">
              <a:solidFill>
                <a:srgbClr val="660066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525343"/>
            <a:ext cx="732790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83720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165</TotalTime>
  <Words>480</Words>
  <Application>Microsoft Office PowerPoint</Application>
  <PresentationFormat>Экран (4:3)</PresentationFormat>
  <Paragraphs>103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Кнопка</vt:lpstr>
      <vt:lpstr>КОНТРОЛЬ В ДОУ</vt:lpstr>
      <vt:lpstr>Нормативно-правовая база</vt:lpstr>
      <vt:lpstr>Контроль в ДОУ – это система наблюдения и проверки соответствия воспитательно-образовательного процесса целям и задачам образовательной программы, общегосударственным установкам, планам, приказам вышестоящих органов образования.</vt:lpstr>
      <vt:lpstr>Алгоритм осуществления контроля</vt:lpstr>
      <vt:lpstr>Различают:  административный,  педагогический (методический),  медицинский и общественный контроль.</vt:lpstr>
      <vt:lpstr>Виды внутреннего контроля:</vt:lpstr>
      <vt:lpstr>Методы контроля:</vt:lpstr>
      <vt:lpstr>Требования к контролю</vt:lpstr>
      <vt:lpstr>Рекомендуемая литература: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В ДОУ</dc:title>
  <dc:creator>Зиночка</dc:creator>
  <cp:lastModifiedBy>Зиночка</cp:lastModifiedBy>
  <cp:revision>21</cp:revision>
  <dcterms:created xsi:type="dcterms:W3CDTF">2011-02-24T20:41:56Z</dcterms:created>
  <dcterms:modified xsi:type="dcterms:W3CDTF">2015-05-05T20:41:08Z</dcterms:modified>
</cp:coreProperties>
</file>