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2" r:id="rId4"/>
    <p:sldId id="258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70" r:id="rId13"/>
    <p:sldId id="272" r:id="rId14"/>
    <p:sldId id="277" r:id="rId15"/>
    <p:sldId id="275" r:id="rId16"/>
    <p:sldId id="276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gif"/><Relationship Id="rId7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55.jpeg"/><Relationship Id="rId3" Type="http://schemas.openxmlformats.org/officeDocument/2006/relationships/image" Target="../media/image52.png"/><Relationship Id="rId12" Type="http://schemas.microsoft.com/office/2007/relationships/hdphoto" Target="../media/hdphoto7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4.png"/><Relationship Id="rId15" Type="http://schemas.openxmlformats.org/officeDocument/2006/relationships/image" Target="../media/image57.jpeg"/><Relationship Id="rId10" Type="http://schemas.microsoft.com/office/2007/relationships/hdphoto" Target="../media/hdphoto6.wdp"/><Relationship Id="rId9" Type="http://schemas.openxmlformats.org/officeDocument/2006/relationships/image" Target="../media/image53.png"/><Relationship Id="rId1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5.pn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9.jpeg"/><Relationship Id="rId10" Type="http://schemas.openxmlformats.org/officeDocument/2006/relationships/image" Target="../media/image28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4.jpeg"/><Relationship Id="rId10" Type="http://schemas.openxmlformats.org/officeDocument/2006/relationships/image" Target="../media/image33.jpeg"/><Relationship Id="rId4" Type="http://schemas.openxmlformats.org/officeDocument/2006/relationships/image" Target="../media/image31.pn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C000"/>
                </a:solidFill>
                <a:latin typeface="Arial Black" pitchFamily="34" charset="0"/>
                <a:ea typeface="Calibri"/>
                <a:cs typeface="Times New Roman"/>
              </a:rPr>
              <a:t>Ценности </a:t>
            </a:r>
            <a:r>
              <a:rPr lang="ru-RU" sz="4800" b="1" i="1" dirty="0">
                <a:solidFill>
                  <a:srgbClr val="FFC000"/>
                </a:solidFill>
                <a:latin typeface="Arial Black" pitchFamily="34" charset="0"/>
                <a:ea typeface="Calibri"/>
                <a:cs typeface="Times New Roman"/>
              </a:rPr>
              <a:t>здорового образа </a:t>
            </a:r>
            <a:r>
              <a:rPr lang="ru-RU" sz="4800" b="1" i="1" dirty="0" smtClean="0">
                <a:solidFill>
                  <a:srgbClr val="FFC000"/>
                </a:solidFill>
                <a:latin typeface="Arial Black" pitchFamily="34" charset="0"/>
                <a:ea typeface="Calibri"/>
                <a:cs typeface="Times New Roman"/>
              </a:rPr>
              <a:t>жизни</a:t>
            </a:r>
            <a:endParaRPr lang="ru-RU" sz="48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547664" y="1844824"/>
            <a:ext cx="5976663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77096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                           </a:t>
            </a:r>
            <a:r>
              <a:rPr lang="ru-RU" b="1" i="1" dirty="0" smtClean="0">
                <a:solidFill>
                  <a:srgbClr val="FF3300"/>
                </a:solidFill>
              </a:rPr>
              <a:t>Прогулка</a:t>
            </a:r>
            <a:endParaRPr lang="ru-RU" b="1" i="1" dirty="0">
              <a:solidFill>
                <a:srgbClr val="FF3300"/>
              </a:solidFill>
            </a:endParaRPr>
          </a:p>
        </p:txBody>
      </p:sp>
      <p:pic>
        <p:nvPicPr>
          <p:cNvPr id="5" name="Рисунок 4" descr="http://allforchildren.ru/pictures/childrensday_s/childrensday1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42875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allforchildren.ru/pictures/children_rastr/rastr18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131840" y="4221088"/>
            <a:ext cx="2448272" cy="2178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2635711" cy="1977083"/>
          </a:xfrm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060848"/>
            <a:ext cx="2699791" cy="2024844"/>
          </a:xfrm>
          <a:prstGeom prst="rect">
            <a:avLst/>
          </a:prstGeom>
        </p:spPr>
      </p:pic>
      <p:pic>
        <p:nvPicPr>
          <p:cNvPr id="14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060848"/>
            <a:ext cx="2651787" cy="1988840"/>
          </a:xfrm>
          <a:prstGeom prst="rect">
            <a:avLst/>
          </a:prstGeom>
        </p:spPr>
      </p:pic>
      <p:pic>
        <p:nvPicPr>
          <p:cNvPr id="15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09120"/>
            <a:ext cx="2819805" cy="2114854"/>
          </a:xfrm>
          <a:prstGeom prst="rect">
            <a:avLst/>
          </a:prstGeom>
        </p:spPr>
      </p:pic>
      <p:pic>
        <p:nvPicPr>
          <p:cNvPr id="6146" name="Picture 2" descr="C:\Users\User\Desktop\фотки\P107041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92280" y="4221088"/>
            <a:ext cx="1751074" cy="2636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256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                             </a:t>
            </a:r>
            <a:r>
              <a:rPr lang="ru-RU" sz="5400" b="1" i="1" dirty="0" smtClean="0">
                <a:solidFill>
                  <a:srgbClr val="FF3300"/>
                </a:solidFill>
              </a:rPr>
              <a:t>Труд</a:t>
            </a:r>
            <a:endParaRPr lang="ru-RU" sz="5400" b="1" i="1" dirty="0">
              <a:solidFill>
                <a:srgbClr val="FF3300"/>
              </a:solidFill>
            </a:endParaRPr>
          </a:p>
        </p:txBody>
      </p:sp>
      <p:pic>
        <p:nvPicPr>
          <p:cNvPr id="6" name="Рисунок 5" descr="http://allforchildren.ru/pictures/childrensday_s/childrensday1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665" y="404664"/>
            <a:ext cx="142875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Светлана\Desktop\AN196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7270" y="1464500"/>
            <a:ext cx="1320454" cy="17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://allforchildren.ru/pictures/children_rastr/rastr17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68206" y="4695184"/>
            <a:ext cx="1656341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C:\Users\User\Desktop\фотки\P10901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1988840"/>
            <a:ext cx="3053902" cy="2027982"/>
          </a:xfrm>
          <a:prstGeom prst="rect">
            <a:avLst/>
          </a:prstGeom>
          <a:noFill/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37112"/>
            <a:ext cx="2939819" cy="2204864"/>
          </a:xfrm>
          <a:prstGeom prst="rect">
            <a:avLst/>
          </a:prstGeom>
        </p:spPr>
      </p:pic>
      <p:pic>
        <p:nvPicPr>
          <p:cNvPr id="1026" name="Picture 2" descr="C:\Users\User\Desktop\фотки\P1090142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96136" y="1916832"/>
            <a:ext cx="3034586" cy="2015155"/>
          </a:xfrm>
          <a:prstGeom prst="rect">
            <a:avLst/>
          </a:prstGeom>
          <a:noFill/>
        </p:spPr>
      </p:pic>
      <p:pic>
        <p:nvPicPr>
          <p:cNvPr id="1027" name="Picture 3" descr="C:\Users\User\Desktop\фотки\P109013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24128" y="4365104"/>
            <a:ext cx="3053902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4397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               </a:t>
            </a:r>
            <a:r>
              <a:rPr lang="ru-RU" b="1" i="1" dirty="0">
                <a:solidFill>
                  <a:srgbClr val="FF3300"/>
                </a:solidFill>
              </a:rPr>
              <a:t>Г</a:t>
            </a:r>
            <a:r>
              <a:rPr lang="ru-RU" b="1" i="1" dirty="0" smtClean="0">
                <a:solidFill>
                  <a:srgbClr val="FF3300"/>
                </a:solidFill>
              </a:rPr>
              <a:t>имнастика пробуждения,</a:t>
            </a:r>
            <a:br>
              <a:rPr lang="ru-RU" b="1" i="1" dirty="0" smtClean="0">
                <a:solidFill>
                  <a:srgbClr val="FF3300"/>
                </a:solidFill>
              </a:rPr>
            </a:br>
            <a:r>
              <a:rPr lang="ru-RU" b="1" i="1" dirty="0">
                <a:solidFill>
                  <a:srgbClr val="FF3300"/>
                </a:solidFill>
              </a:rPr>
              <a:t> </a:t>
            </a:r>
            <a:r>
              <a:rPr lang="ru-RU" b="1" i="1" dirty="0" smtClean="0">
                <a:solidFill>
                  <a:srgbClr val="FF3300"/>
                </a:solidFill>
              </a:rPr>
              <a:t>           воздушно-водные процедуры</a:t>
            </a:r>
            <a:endParaRPr lang="ru-RU" b="1" i="1" dirty="0">
              <a:solidFill>
                <a:srgbClr val="FF3300"/>
              </a:solidFill>
            </a:endParaRPr>
          </a:p>
        </p:txBody>
      </p:sp>
      <p:pic>
        <p:nvPicPr>
          <p:cNvPr id="4" name="Рисунок 3" descr="http://allforchildren.ru/pictures/childrensday_s/childrensday1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42875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go4.imgsmail.ru/imgpreview?key=http%3A//mlk.ru/aspekt/catalogue/photos/image032.jpg&amp;mb=imgdb_preview_7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2294" r="100000">
                        <a14:backgroundMark x1="82110" y1="88525" x2="75229" y2="94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39440">
            <a:off x="3216027" y="4695994"/>
            <a:ext cx="2669915" cy="224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http://www.a-ludi.ru/published/publicdata/ALUDIMAGAZIN/attachments/SC/products_pictures/1298_24k_thm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2759" b="951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8485" y="1642979"/>
            <a:ext cx="190500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a-ludi.ru/published/publicdata/ALUDIMAGAZIN/attachments/SC/products_pictures/07051%20MyachMassajnyi105%20_thm.jpe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0404" y="2841877"/>
            <a:ext cx="1693596" cy="156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фотки\P1090105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51520" y="3789041"/>
            <a:ext cx="2037980" cy="3068959"/>
          </a:xfrm>
          <a:prstGeom prst="rect">
            <a:avLst/>
          </a:prstGeom>
          <a:noFill/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80928"/>
            <a:ext cx="2939818" cy="2204864"/>
          </a:xfrm>
          <a:prstGeom prst="rect">
            <a:avLst/>
          </a:prstGeom>
        </p:spPr>
      </p:pic>
      <p:pic>
        <p:nvPicPr>
          <p:cNvPr id="2050" name="Picture 2" descr="C:\Users\User\Desktop\фотки\P1090135.JPG"/>
          <p:cNvPicPr>
            <a:picLocks noGrp="1" noChangeAspect="1" noChangeArrowheads="1"/>
          </p:cNvPicPr>
          <p:nvPr>
            <p:ph idx="1"/>
          </p:nvPr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5868144" y="4581128"/>
            <a:ext cx="3085690" cy="204909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17436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                       </a:t>
            </a:r>
            <a:r>
              <a:rPr lang="ru-RU" sz="6000" b="1" i="1" dirty="0" smtClean="0">
                <a:solidFill>
                  <a:srgbClr val="FF3300"/>
                </a:solidFill>
              </a:rPr>
              <a:t>Игры в группе</a:t>
            </a:r>
            <a:endParaRPr lang="ru-RU" sz="6000" b="1" i="1" dirty="0">
              <a:solidFill>
                <a:srgbClr val="FF3300"/>
              </a:solidFill>
            </a:endParaRPr>
          </a:p>
        </p:txBody>
      </p:sp>
      <p:pic>
        <p:nvPicPr>
          <p:cNvPr id="4" name="Рисунок 3" descr="http://allforchildren.ru/pictures/childrensday_s/childrensday1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42875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allforchildren.ru/pictures/children_rastr/rastr11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707904" y="5287580"/>
            <a:ext cx="1416797" cy="127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ds-123.nios.ru/images/p18_1278922048_1263565845_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7" y="1916832"/>
            <a:ext cx="2186345" cy="1729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Объект 5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2868118" cy="1905075"/>
          </a:xfrm>
        </p:spPr>
      </p:pic>
      <p:pic>
        <p:nvPicPr>
          <p:cNvPr id="9218" name="Picture 2" descr="C:\Users\User\Desktop\IMG_20150313_16354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11893" y="1988840"/>
            <a:ext cx="2651786" cy="1988840"/>
          </a:xfrm>
          <a:prstGeom prst="rect">
            <a:avLst/>
          </a:prstGeom>
          <a:noFill/>
        </p:spPr>
      </p:pic>
      <p:pic>
        <p:nvPicPr>
          <p:cNvPr id="9219" name="Picture 3" descr="F:\Марина Геннадьевна\P103057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536" y="4005064"/>
            <a:ext cx="1751075" cy="2636912"/>
          </a:xfrm>
          <a:prstGeom prst="rect">
            <a:avLst/>
          </a:prstGeom>
          <a:noFill/>
        </p:spPr>
      </p:pic>
      <p:pic>
        <p:nvPicPr>
          <p:cNvPr id="9220" name="Picture 4" descr="C:\Users\User\Desktop\фотки\P107046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08104" y="4365104"/>
            <a:ext cx="3162338" cy="2099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638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          Спортивные досуги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allforchildren.ru/pictures/childrensday_s/childrensday1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177" y="332656"/>
            <a:ext cx="142875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opup_img" descr="http://go4.imgsmail.ru/imgpreview?key=http%3A//soven-ok.ru/uploadedFiles/eshopimages/big/Mini%5Fbouling%5Fnabor%5FOgonek.jpg&amp;mb=imgdb_preview_10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3840" y="2252857"/>
            <a:ext cx="1219200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go3.imgsmail.ru/imgpreview?key=http%3A//s60.radikal.ru/i170/1009/2a/4d8e6bb80b6a.gif&amp;mb=imgdb_preview_4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9515" y="4633376"/>
            <a:ext cx="1856581" cy="1812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C:\Users\User\Desktop\фотки\P108090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1916832"/>
            <a:ext cx="3493411" cy="2332249"/>
          </a:xfrm>
          <a:prstGeom prst="rect">
            <a:avLst/>
          </a:prstGeom>
          <a:noFill/>
        </p:spPr>
      </p:pic>
      <p:pic>
        <p:nvPicPr>
          <p:cNvPr id="10243" name="Picture 3" descr="C:\Users\User\Desktop\IMG_20150327_16325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96135" y="1844824"/>
            <a:ext cx="3035829" cy="2276872"/>
          </a:xfrm>
          <a:prstGeom prst="rect">
            <a:avLst/>
          </a:prstGeom>
          <a:noFill/>
        </p:spPr>
      </p:pic>
      <p:pic>
        <p:nvPicPr>
          <p:cNvPr id="10244" name="Picture 4" descr="C:\Users\User\Desktop\z_300f95ff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96136" y="4365104"/>
            <a:ext cx="3085690" cy="2049091"/>
          </a:xfrm>
          <a:prstGeom prst="rect">
            <a:avLst/>
          </a:prstGeom>
          <a:noFill/>
        </p:spPr>
      </p:pic>
      <p:pic>
        <p:nvPicPr>
          <p:cNvPr id="10245" name="Picture 5" descr="F:\Марина Геннадьевна\P1030298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3528" y="4437112"/>
            <a:ext cx="3356693" cy="22290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85745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252728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i="1" dirty="0" smtClean="0">
                <a:solidFill>
                  <a:srgbClr val="FF3300"/>
                </a:solidFill>
              </a:rPr>
              <a:t>              </a:t>
            </a:r>
            <a:r>
              <a:rPr lang="ru-RU" sz="4900" b="1" i="1" dirty="0" smtClean="0">
                <a:solidFill>
                  <a:srgbClr val="FF3300"/>
                </a:solidFill>
              </a:rPr>
              <a:t>Мы выбираем здоровый </a:t>
            </a:r>
            <a:br>
              <a:rPr lang="ru-RU" sz="4900" b="1" i="1" dirty="0" smtClean="0">
                <a:solidFill>
                  <a:srgbClr val="FF3300"/>
                </a:solidFill>
              </a:rPr>
            </a:br>
            <a:r>
              <a:rPr lang="ru-RU" sz="4900" b="1" i="1" dirty="0">
                <a:solidFill>
                  <a:srgbClr val="FF3300"/>
                </a:solidFill>
              </a:rPr>
              <a:t> </a:t>
            </a:r>
            <a:r>
              <a:rPr lang="ru-RU" sz="4900" b="1" i="1" dirty="0" smtClean="0">
                <a:solidFill>
                  <a:srgbClr val="FF3300"/>
                </a:solidFill>
              </a:rPr>
              <a:t>                          образ    жизни</a:t>
            </a:r>
            <a:endParaRPr lang="ru-RU" sz="4900" b="1" i="1" dirty="0">
              <a:solidFill>
                <a:srgbClr val="FF3300"/>
              </a:solidFill>
            </a:endParaRPr>
          </a:p>
        </p:txBody>
      </p:sp>
      <p:pic>
        <p:nvPicPr>
          <p:cNvPr id="4" name="Рисунок 3" descr="http://allforchildren.ru/pictures/childrensday_s/childrensday1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665" y="476672"/>
            <a:ext cx="142875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C:\Users\User\Desktop\фотки\P10704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1844824"/>
            <a:ext cx="6565520" cy="4359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34597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 smtClean="0"/>
              <a:t>                 </a:t>
            </a:r>
            <a:r>
              <a:rPr lang="ru-RU" b="1" i="1" dirty="0" smtClean="0">
                <a:solidFill>
                  <a:srgbClr val="FF3300"/>
                </a:solidFill>
              </a:rPr>
              <a:t>Игра с родителями</a:t>
            </a:r>
            <a:endParaRPr lang="ru-RU" b="1" i="1" dirty="0">
              <a:solidFill>
                <a:srgbClr val="FF3300"/>
              </a:solidFill>
            </a:endParaRPr>
          </a:p>
        </p:txBody>
      </p:sp>
      <p:pic>
        <p:nvPicPr>
          <p:cNvPr id="4" name="Рисунок 3" descr="http://allforchildren.ru/pictures/childrensday_s/childrensday1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665" y="404664"/>
            <a:ext cx="142875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http://allforchildren.ru/pictures/sun2/sun094.pn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85921"/>
            <a:ext cx="864096" cy="949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go2.imgsmail.ru/imgpreview?key=http%3A//www.detsad72.ru/images/health/img%5F23d4697a3bab.jpg&amp;mb=imgdb_preview_147&amp;w=15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8169" y="2061659"/>
            <a:ext cx="403244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60486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132856"/>
            <a:ext cx="8136904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800" b="1" i="1" dirty="0" smtClean="0">
              <a:latin typeface="Arial Black" pitchFamily="34" charset="0"/>
            </a:endParaRPr>
          </a:p>
          <a:p>
            <a:r>
              <a:rPr lang="ru-RU" sz="4400" b="1" i="1" dirty="0" smtClean="0">
                <a:latin typeface="Arial Black" pitchFamily="34" charset="0"/>
              </a:rPr>
              <a:t>Здоровье – это … </a:t>
            </a:r>
          </a:p>
          <a:p>
            <a:endParaRPr lang="ru-RU" sz="4400" b="1" i="1" dirty="0">
              <a:latin typeface="Arial Black" pitchFamily="34" charset="0"/>
            </a:endParaRPr>
          </a:p>
          <a:p>
            <a:r>
              <a:rPr lang="ru-RU" sz="4400" b="1" i="1" dirty="0" smtClean="0">
                <a:latin typeface="Arial Black" pitchFamily="34" charset="0"/>
              </a:rPr>
              <a:t>Здоровый образ жизни – это … </a:t>
            </a:r>
            <a:endParaRPr lang="ru-RU" sz="4400" b="1" i="1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3300"/>
                </a:solidFill>
              </a:rPr>
              <a:t>             </a:t>
            </a:r>
            <a:r>
              <a:rPr lang="ru-RU" sz="6000" b="1" i="1" dirty="0" smtClean="0">
                <a:solidFill>
                  <a:srgbClr val="FF3300"/>
                </a:solidFill>
              </a:rPr>
              <a:t>Блиц - опрос</a:t>
            </a:r>
            <a:endParaRPr lang="ru-RU" sz="6000" b="1" i="1" dirty="0">
              <a:solidFill>
                <a:srgbClr val="FF3300"/>
              </a:solidFill>
            </a:endParaRPr>
          </a:p>
        </p:txBody>
      </p:sp>
      <p:pic>
        <p:nvPicPr>
          <p:cNvPr id="4" name="Рисунок 3" descr="http://allforchildren.ru/pictures/childrensday_s/childrensday1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665" y="404664"/>
            <a:ext cx="1428750" cy="138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85454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llforchildren.ru/pictures/childrensday_s/childrensday1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665" y="404664"/>
            <a:ext cx="142875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http://www.chel-15.ru/uploads/tub_2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768752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23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b="1" i="1" dirty="0">
                <a:solidFill>
                  <a:srgbClr val="FF3300"/>
                </a:solidFill>
              </a:rPr>
              <a:t>Дети о здоровом образе жизни:</a:t>
            </a:r>
          </a:p>
        </p:txBody>
      </p:sp>
      <p:pic>
        <p:nvPicPr>
          <p:cNvPr id="4" name="Рисунок 3" descr="http://allforchildren.ru/pictures/childrensday_s/childrensday1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679" y="332655"/>
            <a:ext cx="1692188" cy="15251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Выноска-облако 4"/>
          <p:cNvSpPr/>
          <p:nvPr/>
        </p:nvSpPr>
        <p:spPr>
          <a:xfrm>
            <a:off x="4429931" y="1295461"/>
            <a:ext cx="2448272" cy="1188712"/>
          </a:xfrm>
          <a:prstGeom prst="cloudCallout">
            <a:avLst>
              <a:gd name="adj1" fmla="val 80408"/>
              <a:gd name="adj2" fmla="val 39961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Дышать свежим воздухом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2051720" y="2200454"/>
            <a:ext cx="2520280" cy="1368152"/>
          </a:xfrm>
          <a:prstGeom prst="cloudCallout">
            <a:avLst>
              <a:gd name="adj1" fmla="val -76694"/>
              <a:gd name="adj2" fmla="val 1231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Надо закаляться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398961" y="3586081"/>
            <a:ext cx="2700300" cy="1620178"/>
          </a:xfrm>
          <a:prstGeom prst="cloudCallout">
            <a:avLst>
              <a:gd name="adj1" fmla="val -67738"/>
              <a:gd name="adj2" fmla="val 45489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Нельзя есть вредные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4067943" y="4396170"/>
            <a:ext cx="2111681" cy="1193070"/>
          </a:xfrm>
          <a:prstGeom prst="cloudCallout">
            <a:avLst>
              <a:gd name="adj1" fmla="val 91483"/>
              <a:gd name="adj2" fmla="val 2195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и грязные продукты 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3" name="Рисунок 12" descr="http://go3.imgsmail.ru/imgpreview?key=http%3A//nattik.ru/wp-content/uploads/2010/09/tema%5Fptizi3.jpg&amp;mb=imgdb_preview_2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94923" y="2708920"/>
            <a:ext cx="1483280" cy="134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68" y="1628800"/>
            <a:ext cx="2171732" cy="1628800"/>
          </a:xfrm>
          <a:prstGeom prst="rect">
            <a:avLst/>
          </a:prstGeom>
        </p:spPr>
      </p:pic>
      <p:pic>
        <p:nvPicPr>
          <p:cNvPr id="19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51466"/>
            <a:ext cx="1800200" cy="1350150"/>
          </a:xfrm>
          <a:prstGeom prst="rect">
            <a:avLst/>
          </a:prstGeom>
        </p:spPr>
      </p:pic>
      <p:pic>
        <p:nvPicPr>
          <p:cNvPr id="20" name="Объект 3"/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365104"/>
            <a:ext cx="2539359" cy="1905075"/>
          </a:xfrm>
        </p:spPr>
      </p:pic>
      <p:pic>
        <p:nvPicPr>
          <p:cNvPr id="21" name="Объект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25144"/>
            <a:ext cx="2409337" cy="180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6291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5030" y="299128"/>
            <a:ext cx="8494041" cy="1252728"/>
          </a:xfrm>
        </p:spPr>
        <p:txBody>
          <a:bodyPr>
            <a:normAutofit/>
          </a:bodyPr>
          <a:lstStyle/>
          <a:p>
            <a:pPr algn="just"/>
            <a:r>
              <a:rPr lang="ru-RU" sz="3200" b="1" i="1" dirty="0" smtClean="0">
                <a:solidFill>
                  <a:srgbClr val="FFC000"/>
                </a:solidFill>
              </a:rPr>
              <a:t>                   </a:t>
            </a:r>
            <a:r>
              <a:rPr lang="ru-RU" sz="3600" b="1" i="1" dirty="0" smtClean="0">
                <a:solidFill>
                  <a:srgbClr val="FF3300"/>
                </a:solidFill>
              </a:rPr>
              <a:t>Дети </a:t>
            </a:r>
            <a:r>
              <a:rPr lang="ru-RU" sz="3600" b="1" i="1" dirty="0">
                <a:solidFill>
                  <a:srgbClr val="FF3300"/>
                </a:solidFill>
              </a:rPr>
              <a:t>о здоровом образе жизни:</a:t>
            </a:r>
          </a:p>
        </p:txBody>
      </p:sp>
      <p:pic>
        <p:nvPicPr>
          <p:cNvPr id="4" name="Рисунок 3" descr="http://allforchildren.ru/pictures/childrensday_s/childrensday1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428750" cy="1381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Выноска-облако 4"/>
          <p:cNvSpPr/>
          <p:nvPr/>
        </p:nvSpPr>
        <p:spPr>
          <a:xfrm>
            <a:off x="4345124" y="1254486"/>
            <a:ext cx="2426568" cy="1062605"/>
          </a:xfrm>
          <a:prstGeom prst="cloudCallout">
            <a:avLst>
              <a:gd name="adj1" fmla="val 87428"/>
              <a:gd name="adj2" fmla="val 67419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Много гулять</a:t>
            </a:r>
          </a:p>
        </p:txBody>
      </p:sp>
      <p:sp>
        <p:nvSpPr>
          <p:cNvPr id="6" name="Выноска-облако 5"/>
          <p:cNvSpPr/>
          <p:nvPr/>
        </p:nvSpPr>
        <p:spPr>
          <a:xfrm>
            <a:off x="1824287" y="2060849"/>
            <a:ext cx="1739602" cy="972108"/>
          </a:xfrm>
          <a:prstGeom prst="cloudCallout">
            <a:avLst>
              <a:gd name="adj1" fmla="val -72807"/>
              <a:gd name="adj2" fmla="val 24963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Быть чистым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2627784" y="5229200"/>
            <a:ext cx="2160240" cy="1148262"/>
          </a:xfrm>
          <a:prstGeom prst="cloudCallout">
            <a:avLst>
              <a:gd name="adj1" fmla="val -70250"/>
              <a:gd name="adj2" fmla="val -30211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Нельзя долго сидеть за компьютером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4499992" y="4149080"/>
            <a:ext cx="2271700" cy="1404156"/>
          </a:xfrm>
          <a:prstGeom prst="cloudCallout">
            <a:avLst>
              <a:gd name="adj1" fmla="val 57267"/>
              <a:gd name="adj2" fmla="val 50274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Играть в подвижные игры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2771800" y="2546903"/>
            <a:ext cx="2304256" cy="1063923"/>
          </a:xfrm>
          <a:prstGeom prst="cloudCallout">
            <a:avLst>
              <a:gd name="adj1" fmla="val 70960"/>
              <a:gd name="adj2" fmla="val 9908"/>
            </a:avLst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и аккуратным</a:t>
            </a:r>
          </a:p>
        </p:txBody>
      </p:sp>
      <p:pic>
        <p:nvPicPr>
          <p:cNvPr id="14" name="Рисунок 13" descr="http://go3.imgsmail.ru/imgpreview?key=http%3A//nattik.ru/wp-content/uploads/2010/09/tema%5Fptizi3.jpg&amp;mb=imgdb_preview_2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/>
          <a:stretch/>
        </p:blipFill>
        <p:spPr bwMode="auto">
          <a:xfrm rot="20241384">
            <a:off x="1988645" y="3641843"/>
            <a:ext cx="1395607" cy="144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User\Desktop\фотки\P107045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64288" y="1124744"/>
            <a:ext cx="1728192" cy="2602454"/>
          </a:xfrm>
          <a:prstGeom prst="rect">
            <a:avLst/>
          </a:prstGeom>
          <a:noFill/>
        </p:spPr>
      </p:pic>
      <p:pic>
        <p:nvPicPr>
          <p:cNvPr id="1027" name="Picture 3" descr="C:\Users\User\Desktop\фотки\P1070414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916832"/>
            <a:ext cx="1835696" cy="2553147"/>
          </a:xfrm>
          <a:prstGeom prst="rect">
            <a:avLst/>
          </a:prstGeom>
          <a:noFill/>
        </p:spPr>
      </p:pic>
      <p:pic>
        <p:nvPicPr>
          <p:cNvPr id="1028" name="Picture 4" descr="C:\Users\User\Desktop\фотки\P107041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60232" y="5208623"/>
            <a:ext cx="2483768" cy="1649377"/>
          </a:xfrm>
          <a:prstGeom prst="rect">
            <a:avLst/>
          </a:prstGeom>
          <a:noFill/>
        </p:spPr>
      </p:pic>
      <p:pic>
        <p:nvPicPr>
          <p:cNvPr id="1029" name="Picture 5" descr="C:\Users\User\Desktop\фотки\P107046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5013176"/>
            <a:ext cx="2294854" cy="1844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6363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3300"/>
                </a:solidFill>
              </a:rPr>
              <a:t>Физкультурно-оздоровительная работа в группе</a:t>
            </a:r>
            <a:endParaRPr lang="ru-RU" sz="3600" b="1" i="1" dirty="0">
              <a:solidFill>
                <a:srgbClr val="FF33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72" y="3275613"/>
            <a:ext cx="2376264" cy="1089492"/>
          </a:xfrm>
          <a:prstGeom prst="round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Физкультурно-оздоровительные мероприятия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73641" y="5013176"/>
            <a:ext cx="2088232" cy="1042717"/>
          </a:xfrm>
          <a:prstGeom prst="round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Дни здоровья, праздники, досуги, экскурсии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44208" y="3429000"/>
            <a:ext cx="2088232" cy="1061377"/>
          </a:xfrm>
          <a:prstGeom prst="round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Физкультурные занятия,  занятия по ОБЖ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44208" y="1916832"/>
            <a:ext cx="2088232" cy="989694"/>
          </a:xfrm>
          <a:prstGeom prst="round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Учет индивидуальных особенностей детей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55215" y="4941169"/>
            <a:ext cx="3072969" cy="1296144"/>
          </a:xfrm>
          <a:prstGeom prst="round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Утренняя гимнастика, гимнастика пробуждения, дыхательная гимнастика, гимнастика для гла</a:t>
            </a:r>
            <a:r>
              <a:rPr lang="ru-RU" dirty="0" smtClean="0"/>
              <a:t>з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19872" y="1772816"/>
            <a:ext cx="2376264" cy="1133710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Санитарно-гигиенические требования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2329" y="5013176"/>
            <a:ext cx="2088230" cy="1042716"/>
          </a:xfrm>
          <a:prstGeom prst="round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Прогулки, подвижные, спортивные игры на воздухе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5576" y="3429000"/>
            <a:ext cx="2088231" cy="1052573"/>
          </a:xfrm>
          <a:prstGeom prst="round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Проведение закаливающих мероприятий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6934" y="1916832"/>
            <a:ext cx="2088231" cy="105841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Соблюдение температурного режима</a:t>
            </a:r>
            <a:endParaRPr lang="ru-RU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17" name="Прямая со стрелкой 16"/>
          <p:cNvCxnSpPr>
            <a:stCxn id="5" idx="0"/>
          </p:cNvCxnSpPr>
          <p:nvPr/>
        </p:nvCxnSpPr>
        <p:spPr>
          <a:xfrm flipV="1">
            <a:off x="4608004" y="2975251"/>
            <a:ext cx="0" cy="3003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5796136" y="2906527"/>
            <a:ext cx="648072" cy="6694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796136" y="4033177"/>
            <a:ext cx="64807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796136" y="4481573"/>
            <a:ext cx="648072" cy="6599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4608004" y="4490377"/>
            <a:ext cx="6314" cy="4595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2890559" y="4481573"/>
            <a:ext cx="529313" cy="6599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4" name="Прямая со стрелкой 1023"/>
          <p:cNvCxnSpPr/>
          <p:nvPr/>
        </p:nvCxnSpPr>
        <p:spPr>
          <a:xfrm flipH="1">
            <a:off x="2843807" y="4024373"/>
            <a:ext cx="605858" cy="88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7" name="Прямая со стрелкой 1026"/>
          <p:cNvCxnSpPr/>
          <p:nvPr/>
        </p:nvCxnSpPr>
        <p:spPr>
          <a:xfrm flipH="1" flipV="1">
            <a:off x="2815165" y="2975248"/>
            <a:ext cx="604707" cy="600729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2614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i="1" dirty="0" smtClean="0">
                <a:solidFill>
                  <a:srgbClr val="FFC000"/>
                </a:solidFill>
              </a:rPr>
              <a:t>                </a:t>
            </a:r>
            <a:r>
              <a:rPr lang="ru-RU" b="1" i="1" dirty="0" smtClean="0">
                <a:solidFill>
                  <a:srgbClr val="FF3300"/>
                </a:solidFill>
              </a:rPr>
              <a:t>Утренняя гимнастика</a:t>
            </a:r>
            <a:endParaRPr lang="ru-RU" b="1" i="1" dirty="0">
              <a:solidFill>
                <a:srgbClr val="FF3300"/>
              </a:solidFill>
            </a:endParaRPr>
          </a:p>
        </p:txBody>
      </p:sp>
      <p:pic>
        <p:nvPicPr>
          <p:cNvPr id="4" name="Рисунок 3" descr="http://allforchildren.ru/pictures/childrensday_s/childrensday1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42875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Светлана\Desktop\Фото03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364" y="2276872"/>
            <a:ext cx="2797039" cy="2016224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ветлана\Desktop\Фото03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3508648" cy="2433464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go4.imgsmail.ru/imgpreview?key=http%3A//files.myopera.com/wishingstar%5F0305/albums/543637/Children%5FDay%5Fvector%5Fwallpaper%5F0168013a.jpg&amp;mb=imgdb_preview_46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680" y="1687168"/>
            <a:ext cx="2591639" cy="1935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go4.imgsmail.ru/imgpreview?key=http%3A//static.freepik.com/free-photo/children-s-morning-exercise-motion-vector-material%5F15-5922.jpg&amp;mb=imgdb_preview_8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5531"/>
            <a:ext cx="2894831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015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4810" y="205070"/>
            <a:ext cx="8229600" cy="1800200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i="1" dirty="0">
                <a:solidFill>
                  <a:srgbClr val="FF3300"/>
                </a:solidFill>
              </a:rPr>
              <a:t> </a:t>
            </a:r>
            <a:r>
              <a:rPr lang="ru-RU" b="1" i="1" dirty="0" smtClean="0">
                <a:solidFill>
                  <a:srgbClr val="FF3300"/>
                </a:solidFill>
              </a:rPr>
              <a:t>                </a:t>
            </a:r>
            <a:r>
              <a:rPr lang="ru-RU" sz="4000" b="1" i="1" dirty="0" smtClean="0">
                <a:solidFill>
                  <a:srgbClr val="FF3300"/>
                </a:solidFill>
              </a:rPr>
              <a:t>Дыхательная гимнастика,</a:t>
            </a:r>
            <a:br>
              <a:rPr lang="ru-RU" sz="4000" b="1" i="1" dirty="0" smtClean="0">
                <a:solidFill>
                  <a:srgbClr val="FF3300"/>
                </a:solidFill>
              </a:rPr>
            </a:br>
            <a:r>
              <a:rPr lang="ru-RU" sz="4000" b="1" i="1" dirty="0" smtClean="0">
                <a:solidFill>
                  <a:srgbClr val="FF3300"/>
                </a:solidFill>
              </a:rPr>
              <a:t>                   артикуляционная гимнастика</a:t>
            </a:r>
            <a:br>
              <a:rPr lang="ru-RU" sz="4000" b="1" i="1" dirty="0" smtClean="0">
                <a:solidFill>
                  <a:srgbClr val="FF3300"/>
                </a:solidFill>
              </a:rPr>
            </a:br>
            <a:r>
              <a:rPr lang="ru-RU" sz="4000" b="1" i="1" dirty="0" smtClean="0">
                <a:solidFill>
                  <a:srgbClr val="FF3300"/>
                </a:solidFill>
              </a:rPr>
              <a:t>                    пальчиковая гимнастика</a:t>
            </a:r>
            <a:endParaRPr lang="ru-RU" sz="4000" b="1" i="1" dirty="0">
              <a:solidFill>
                <a:srgbClr val="FF3300"/>
              </a:solidFill>
            </a:endParaRPr>
          </a:p>
        </p:txBody>
      </p:sp>
      <p:pic>
        <p:nvPicPr>
          <p:cNvPr id="9" name="Рисунок 8" descr="http://allforchildren.ru/pictures/childrensday_s/childrensday1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44016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go1.imgsmail.ru/imgpreview?key=http%3A//ds16balahna.edusite.ru/images/bug1.png&amp;mb=imgdb_preview_43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09577"/>
            <a:ext cx="1013501" cy="865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go1.imgsmail.ru/imgpreview?key=http%3A//gou1410.ru/assets/images/gruppa1/11.jpg&amp;mb=imgdb_preview_45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6489" y="2771420"/>
            <a:ext cx="1363056" cy="1554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go4.imgsmail.ru/imgpreview?key=http%3A//ds167.centerstart.ru/sites/ds167.centerstart.ru/files/fe37aa2ee646.jpg&amp;mb=imgdb_preview_43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05759"/>
            <a:ext cx="2448272" cy="1226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User\Desktop\фотки\P109010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8262" y="2132856"/>
            <a:ext cx="2728596" cy="1811958"/>
          </a:xfrm>
          <a:prstGeom prst="rect">
            <a:avLst/>
          </a:prstGeom>
          <a:noFill/>
        </p:spPr>
      </p:pic>
      <p:pic>
        <p:nvPicPr>
          <p:cNvPr id="14" name="Объект 3"/>
          <p:cNvPicPr>
            <a:picLocks noGrp="1" noChangeAspect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2925"/>
            <a:ext cx="2868118" cy="1905075"/>
          </a:xfrm>
        </p:spPr>
      </p:pic>
      <p:pic>
        <p:nvPicPr>
          <p:cNvPr id="15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140968"/>
            <a:ext cx="2651787" cy="1988840"/>
          </a:xfrm>
          <a:prstGeom prst="rect">
            <a:avLst/>
          </a:prstGeom>
        </p:spPr>
      </p:pic>
      <p:pic>
        <p:nvPicPr>
          <p:cNvPr id="2052" name="Picture 4" descr="C:\Users\User\Desktop\фотки\P1090109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00192" y="4725144"/>
            <a:ext cx="2620160" cy="1883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8130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3300"/>
                </a:solidFill>
              </a:rPr>
              <a:t>Релаксация, </a:t>
            </a:r>
            <a:br>
              <a:rPr lang="ru-RU" b="1" i="1" dirty="0" smtClean="0">
                <a:solidFill>
                  <a:srgbClr val="FF3300"/>
                </a:solidFill>
              </a:rPr>
            </a:br>
            <a:r>
              <a:rPr lang="ru-RU" b="1" i="1" dirty="0" err="1" smtClean="0">
                <a:solidFill>
                  <a:srgbClr val="FF3300"/>
                </a:solidFill>
              </a:rPr>
              <a:t>физминутки</a:t>
            </a:r>
            <a:endParaRPr lang="ru-RU" b="1" i="1" dirty="0">
              <a:solidFill>
                <a:srgbClr val="FF3300"/>
              </a:solidFill>
            </a:endParaRPr>
          </a:p>
        </p:txBody>
      </p:sp>
      <p:pic>
        <p:nvPicPr>
          <p:cNvPr id="7" name="Рисунок 6" descr="http://allforchildren.ru/pictures/childrensday_s/childrensday1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1691"/>
            <a:ext cx="142875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go4.imgsmail.ru/imgpreview?key=http%3A//mistergid.ru/image/upload/2011-08-11/330026694634%5F311c9f92b498.jpg&amp;mb=imgdb_preview_347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4524" b="100000" l="5462" r="957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8669"/>
          <a:stretch/>
        </p:blipFill>
        <p:spPr bwMode="auto">
          <a:xfrm>
            <a:off x="6394000" y="2060848"/>
            <a:ext cx="2750000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go3.imgsmail.ru/imgpreview?key=http%3A//mistergid.ru/image/upload/2011-08-07/330026694634%5F86618%5Fimage00040.jpg&amp;mb=imgdb_preview_347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25143"/>
            <a:ext cx="2232248" cy="1774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User\Desktop\фотки\P1070468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3528" y="2564904"/>
            <a:ext cx="2760383" cy="1833067"/>
          </a:xfrm>
          <a:prstGeom prst="rect">
            <a:avLst/>
          </a:prstGeom>
          <a:noFill/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08920"/>
            <a:ext cx="2939819" cy="2204864"/>
          </a:xfrm>
          <a:prstGeom prst="rect">
            <a:avLst/>
          </a:prstGeom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169" y="4581128"/>
            <a:ext cx="3035830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9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i="1" dirty="0" smtClean="0">
                <a:solidFill>
                  <a:srgbClr val="FF3300"/>
                </a:solidFill>
              </a:rPr>
              <a:t>              Физкультурное </a:t>
            </a:r>
            <a:r>
              <a:rPr lang="ru-RU" b="1" i="1" dirty="0">
                <a:solidFill>
                  <a:srgbClr val="FF3300"/>
                </a:solidFill>
              </a:rPr>
              <a:t>занятие</a:t>
            </a:r>
            <a:endParaRPr lang="ru-RU" dirty="0"/>
          </a:p>
        </p:txBody>
      </p:sp>
      <p:pic>
        <p:nvPicPr>
          <p:cNvPr id="7" name="Рисунок 6" descr="http://allforchildren.ru/pictures/childrensday_s/childrensday1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3601"/>
            <a:ext cx="1512168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allforchildren.ru/pictures/children_rastr/rastr18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020272" y="4340251"/>
            <a:ext cx="1345475" cy="207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allforchildren.ru/pictures/children_rastr/rastr18.jpg"/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9466" b="47881" l="72889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803"/>
          <a:stretch/>
        </p:blipFill>
        <p:spPr bwMode="auto">
          <a:xfrm>
            <a:off x="755576" y="4302073"/>
            <a:ext cx="1512168" cy="207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Светлана\Desktop\3.jpg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421474" y="2199096"/>
            <a:ext cx="2139916" cy="1415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098" name="Picture 2" descr="C:\Users\User\Desktop\фотки\P1090120.JPG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987824" y="4365104"/>
            <a:ext cx="2602538" cy="1728248"/>
          </a:xfrm>
          <a:prstGeom prst="rect">
            <a:avLst/>
          </a:prstGeom>
          <a:noFill/>
        </p:spPr>
      </p:pic>
      <p:pic>
        <p:nvPicPr>
          <p:cNvPr id="4099" name="Picture 3" descr="C:\Users\User\Desktop\фотки\P1090125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95536" y="1988840"/>
            <a:ext cx="2843808" cy="1888466"/>
          </a:xfrm>
          <a:prstGeom prst="rect">
            <a:avLst/>
          </a:prstGeom>
          <a:noFill/>
        </p:spPr>
      </p:pic>
      <p:pic>
        <p:nvPicPr>
          <p:cNvPr id="4100" name="Picture 4" descr="C:\Users\User\Desktop\фотки\P1090129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724128" y="1916832"/>
            <a:ext cx="3053902" cy="2027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7154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b="1" i="1" dirty="0" smtClean="0">
                <a:solidFill>
                  <a:srgbClr val="FF3300"/>
                </a:solidFill>
              </a:rPr>
              <a:t>                Физкультурное занятие </a:t>
            </a:r>
            <a:br>
              <a:rPr lang="ru-RU" b="1" i="1" dirty="0" smtClean="0">
                <a:solidFill>
                  <a:srgbClr val="FF3300"/>
                </a:solidFill>
              </a:rPr>
            </a:br>
            <a:r>
              <a:rPr lang="ru-RU" b="1" i="1" dirty="0">
                <a:solidFill>
                  <a:srgbClr val="FF3300"/>
                </a:solidFill>
              </a:rPr>
              <a:t> </a:t>
            </a:r>
            <a:r>
              <a:rPr lang="ru-RU" b="1" i="1" dirty="0" smtClean="0">
                <a:solidFill>
                  <a:srgbClr val="FF3300"/>
                </a:solidFill>
              </a:rPr>
              <a:t>                                     на воздухе </a:t>
            </a:r>
            <a:endParaRPr lang="ru-RU" b="1" i="1" dirty="0">
              <a:solidFill>
                <a:srgbClr val="FF3300"/>
              </a:solidFill>
            </a:endParaRPr>
          </a:p>
        </p:txBody>
      </p:sp>
      <p:pic>
        <p:nvPicPr>
          <p:cNvPr id="4" name="Рисунок 3" descr="http://allforchildren.ru/pictures/childrensday_s/childrensday1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42875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4" descr="http://allforchildren.ru/pictures/children_rastr/rastr17.jpg"/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48"/>
          <a:stretch/>
        </p:blipFill>
        <p:spPr bwMode="auto">
          <a:xfrm>
            <a:off x="6084168" y="2166206"/>
            <a:ext cx="2610557" cy="2182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allforchildren.ru/pictures/children_rastr/rastr17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4563173"/>
            <a:ext cx="2195736" cy="2152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User\Desktop\IMG_20150407_1007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20139" y="4365104"/>
            <a:ext cx="3323862" cy="2492896"/>
          </a:xfrm>
          <a:prstGeom prst="rect">
            <a:avLst/>
          </a:prstGeom>
          <a:noFill/>
        </p:spPr>
      </p:pic>
      <p:pic>
        <p:nvPicPr>
          <p:cNvPr id="5123" name="Picture 3" descr="C:\Users\User\Desktop\фотки\P107046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1772816"/>
            <a:ext cx="2109427" cy="3176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0985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725</TotalTime>
  <Words>147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Ценности здорового образа жизни</vt:lpstr>
      <vt:lpstr>Дети о здоровом образе жизни:</vt:lpstr>
      <vt:lpstr>                   Дети о здоровом образе жизни:</vt:lpstr>
      <vt:lpstr>Физкультурно-оздоровительная работа в группе</vt:lpstr>
      <vt:lpstr>                Утренняя гимнастика</vt:lpstr>
      <vt:lpstr>                 Дыхательная гимнастика,                    артикуляционная гимнастика                     пальчиковая гимнастика</vt:lpstr>
      <vt:lpstr>Релаксация,  физминутки</vt:lpstr>
      <vt:lpstr>              Физкультурное занятие</vt:lpstr>
      <vt:lpstr>                Физкультурное занятие                                        на воздухе </vt:lpstr>
      <vt:lpstr>                           Прогулка</vt:lpstr>
      <vt:lpstr>                             Труд</vt:lpstr>
      <vt:lpstr>               Гимнастика пробуждения,             воздушно-водные процедуры</vt:lpstr>
      <vt:lpstr>                       Игры в группе</vt:lpstr>
      <vt:lpstr>          Спортивные досуги</vt:lpstr>
      <vt:lpstr>              Мы выбираем здоровый                             образ    жизни</vt:lpstr>
      <vt:lpstr>                 Игра с родителями</vt:lpstr>
      <vt:lpstr>             Блиц - опрос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«Ценности здорового образа жизни»</dc:title>
  <dc:creator>Светлана</dc:creator>
  <cp:lastModifiedBy>User</cp:lastModifiedBy>
  <cp:revision>83</cp:revision>
  <dcterms:created xsi:type="dcterms:W3CDTF">2013-03-30T08:15:54Z</dcterms:created>
  <dcterms:modified xsi:type="dcterms:W3CDTF">2015-05-04T11:58:05Z</dcterms:modified>
</cp:coreProperties>
</file>