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64" r:id="rId6"/>
    <p:sldId id="262" r:id="rId7"/>
    <p:sldId id="260" r:id="rId8"/>
    <p:sldId id="266" r:id="rId9"/>
    <p:sldId id="265" r:id="rId10"/>
    <p:sldId id="259" r:id="rId11"/>
    <p:sldId id="268" r:id="rId12"/>
    <p:sldId id="269" r:id="rId13"/>
    <p:sldId id="270" r:id="rId14"/>
    <p:sldId id="271" r:id="rId15"/>
    <p:sldId id="272" r:id="rId16"/>
    <p:sldId id="267" r:id="rId17"/>
    <p:sldId id="261"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9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76F2651-04E9-4497-AB78-4BE0D5107C46}" type="datetimeFigureOut">
              <a:rPr lang="ru-RU" smtClean="0"/>
              <a:t>19.02.2015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901E267-9A9C-4ADB-B4E8-1578F2C132F1}"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76F2651-04E9-4497-AB78-4BE0D5107C46}" type="datetimeFigureOut">
              <a:rPr lang="ru-RU" smtClean="0"/>
              <a:t>19.02.2015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901E267-9A9C-4ADB-B4E8-1578F2C132F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76F2651-04E9-4497-AB78-4BE0D5107C46}" type="datetimeFigureOut">
              <a:rPr lang="ru-RU" smtClean="0"/>
              <a:t>19.02.2015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901E267-9A9C-4ADB-B4E8-1578F2C132F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76F2651-04E9-4497-AB78-4BE0D5107C46}" type="datetimeFigureOut">
              <a:rPr lang="ru-RU" smtClean="0"/>
              <a:t>19.02.2015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901E267-9A9C-4ADB-B4E8-1578F2C132F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76F2651-04E9-4497-AB78-4BE0D5107C46}" type="datetimeFigureOut">
              <a:rPr lang="ru-RU" smtClean="0"/>
              <a:t>19.02.2015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901E267-9A9C-4ADB-B4E8-1578F2C132F1}"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76F2651-04E9-4497-AB78-4BE0D5107C46}" type="datetimeFigureOut">
              <a:rPr lang="ru-RU" smtClean="0"/>
              <a:t>19.02.2015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901E267-9A9C-4ADB-B4E8-1578F2C132F1}"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76F2651-04E9-4497-AB78-4BE0D5107C46}" type="datetimeFigureOut">
              <a:rPr lang="ru-RU" smtClean="0"/>
              <a:t>19.02.2015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901E267-9A9C-4ADB-B4E8-1578F2C132F1}"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76F2651-04E9-4497-AB78-4BE0D5107C46}" type="datetimeFigureOut">
              <a:rPr lang="ru-RU" smtClean="0"/>
              <a:t>19.02.2015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901E267-9A9C-4ADB-B4E8-1578F2C132F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76F2651-04E9-4497-AB78-4BE0D5107C46}" type="datetimeFigureOut">
              <a:rPr lang="ru-RU" smtClean="0"/>
              <a:t>19.02.2015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901E267-9A9C-4ADB-B4E8-1578F2C132F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76F2651-04E9-4497-AB78-4BE0D5107C46}" type="datetimeFigureOut">
              <a:rPr lang="ru-RU" smtClean="0"/>
              <a:t>19.02.2015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901E267-9A9C-4ADB-B4E8-1578F2C132F1}"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76F2651-04E9-4497-AB78-4BE0D5107C46}" type="datetimeFigureOut">
              <a:rPr lang="ru-RU" smtClean="0"/>
              <a:t>19.02.2015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901E267-9A9C-4ADB-B4E8-1578F2C132F1}"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6F2651-04E9-4497-AB78-4BE0D5107C46}" type="datetimeFigureOut">
              <a:rPr lang="ru-RU" smtClean="0"/>
              <a:t>19.02.2015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01E267-9A9C-4ADB-B4E8-1578F2C132F1}"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Шаблон Ромашки"/>
          <p:cNvPicPr>
            <a:picLocks noChangeAspect="1" noChangeArrowheads="1"/>
          </p:cNvPicPr>
          <p:nvPr/>
        </p:nvPicPr>
        <p:blipFill>
          <a:blip r:embed="rId2" cstate="print"/>
          <a:srcRect/>
          <a:stretch>
            <a:fillRect/>
          </a:stretch>
        </p:blipFill>
        <p:spPr bwMode="auto">
          <a:xfrm>
            <a:off x="0" y="-33957"/>
            <a:ext cx="9144000" cy="6891957"/>
          </a:xfrm>
          <a:prstGeom prst="rect">
            <a:avLst/>
          </a:prstGeom>
          <a:noFill/>
        </p:spPr>
      </p:pic>
      <p:sp>
        <p:nvSpPr>
          <p:cNvPr id="3" name="Прямоугольник 2"/>
          <p:cNvSpPr/>
          <p:nvPr/>
        </p:nvSpPr>
        <p:spPr>
          <a:xfrm>
            <a:off x="1571604" y="1000108"/>
            <a:ext cx="6072230" cy="584775"/>
          </a:xfrm>
          <a:prstGeom prst="rect">
            <a:avLst/>
          </a:prstGeom>
        </p:spPr>
        <p:txBody>
          <a:bodyPr wrap="square">
            <a:spAutoFit/>
          </a:bodyPr>
          <a:lstStyle/>
          <a:p>
            <a:pPr algn="ctr"/>
            <a:r>
              <a:rPr lang="ru-RU" sz="3200" b="1" dirty="0" smtClean="0">
                <a:latin typeface="Georgia" pitchFamily="18" charset="0"/>
              </a:rPr>
              <a:t>Педагогический проект</a:t>
            </a:r>
            <a:endParaRPr lang="ru-RU" sz="3200" b="1" dirty="0">
              <a:latin typeface="Georgia" pitchFamily="18" charset="0"/>
            </a:endParaRPr>
          </a:p>
        </p:txBody>
      </p:sp>
      <p:sp>
        <p:nvSpPr>
          <p:cNvPr id="7" name="Заголовок 1"/>
          <p:cNvSpPr txBox="1">
            <a:spLocks/>
          </p:cNvSpPr>
          <p:nvPr/>
        </p:nvSpPr>
        <p:spPr>
          <a:xfrm>
            <a:off x="857224" y="1928802"/>
            <a:ext cx="7772400" cy="3786214"/>
          </a:xfrm>
          <a:prstGeom prst="rect">
            <a:avLst/>
          </a:prstGeom>
          <a:solidFill>
            <a:schemeClr val="bg2">
              <a:lumMod val="10000"/>
              <a:lumOff val="90000"/>
            </a:schemeClr>
          </a:solidFill>
        </p:spPr>
        <p:txBody>
          <a:bodyPr anchor="b">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4300" b="1" i="1" u="none" strike="noStrike" kern="1200" cap="none" spc="0" normalizeH="0" baseline="0" noProof="0" dirty="0" smtClean="0">
                <a:ln>
                  <a:noFill/>
                </a:ln>
                <a:solidFill>
                  <a:srgbClr val="002060"/>
                </a:solidFill>
                <a:effectLst>
                  <a:outerShdw blurRad="50000" dist="30000" dir="5400000" algn="tl" rotWithShape="0">
                    <a:srgbClr val="000000">
                      <a:alpha val="30000"/>
                    </a:srgbClr>
                  </a:outerShdw>
                </a:effectLst>
                <a:uLnTx/>
                <a:uFillTx/>
                <a:latin typeface="Georgia" pitchFamily="18" charset="0"/>
                <a:ea typeface="+mj-ea"/>
                <a:cs typeface="+mj-cs"/>
              </a:rPr>
              <a:t>Словарно-орфографическая работа младших школьников на уроках русского языка на основе этимологического анализа.</a:t>
            </a:r>
            <a:endParaRPr kumimoji="0" lang="ru-RU" sz="4300" b="1" i="1" u="none" strike="noStrike" kern="1200" cap="none" spc="0" normalizeH="0" baseline="0" noProof="0" dirty="0">
              <a:ln>
                <a:noFill/>
              </a:ln>
              <a:solidFill>
                <a:srgbClr val="002060"/>
              </a:solidFill>
              <a:effectLst>
                <a:outerShdw blurRad="50000" dist="30000" dir="5400000" algn="tl" rotWithShape="0">
                  <a:srgbClr val="000000">
                    <a:alpha val="30000"/>
                  </a:srgbClr>
                </a:outerShdw>
              </a:effectLst>
              <a:uLnTx/>
              <a:uFillTx/>
              <a:latin typeface="Georgia" pitchFamily="18"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Шаблон Ромашки"/>
          <p:cNvPicPr>
            <a:picLocks noChangeAspect="1" noChangeArrowheads="1"/>
          </p:cNvPicPr>
          <p:nvPr/>
        </p:nvPicPr>
        <p:blipFill>
          <a:blip r:embed="rId2" cstate="print"/>
          <a:srcRect/>
          <a:stretch>
            <a:fillRect/>
          </a:stretch>
        </p:blipFill>
        <p:spPr bwMode="auto">
          <a:xfrm>
            <a:off x="0" y="-33957"/>
            <a:ext cx="9144000" cy="6891957"/>
          </a:xfrm>
          <a:prstGeom prst="rect">
            <a:avLst/>
          </a:prstGeom>
          <a:noFill/>
        </p:spPr>
      </p:pic>
      <p:sp>
        <p:nvSpPr>
          <p:cNvPr id="3" name="Прямоугольник 2"/>
          <p:cNvSpPr/>
          <p:nvPr/>
        </p:nvSpPr>
        <p:spPr>
          <a:xfrm>
            <a:off x="428596" y="214290"/>
            <a:ext cx="8143932" cy="1200329"/>
          </a:xfrm>
          <a:prstGeom prst="rect">
            <a:avLst/>
          </a:prstGeom>
        </p:spPr>
        <p:txBody>
          <a:bodyPr wrap="square">
            <a:spAutoFit/>
          </a:bodyPr>
          <a:lstStyle/>
          <a:p>
            <a:pPr algn="ctr"/>
            <a:r>
              <a:rPr lang="ru-RU" sz="2400" b="1" dirty="0" smtClean="0">
                <a:latin typeface="Georgia" pitchFamily="18" charset="0"/>
              </a:rPr>
              <a:t>Организация мышления школьников при овладении словарно- орфографическими навыками. </a:t>
            </a:r>
            <a:endParaRPr lang="ru-RU" sz="2400" b="1" dirty="0">
              <a:latin typeface="Georgia" pitchFamily="18" charset="0"/>
            </a:endParaRPr>
          </a:p>
        </p:txBody>
      </p:sp>
      <p:sp useBgFill="1">
        <p:nvSpPr>
          <p:cNvPr id="4" name="Rectangle 3"/>
          <p:cNvSpPr txBox="1">
            <a:spLocks noChangeArrowheads="1"/>
          </p:cNvSpPr>
          <p:nvPr/>
        </p:nvSpPr>
        <p:spPr>
          <a:xfrm>
            <a:off x="428596" y="1500174"/>
            <a:ext cx="8358246" cy="3214710"/>
          </a:xfrm>
          <a:prstGeom prst="rect">
            <a:avLst/>
          </a:prstGeom>
        </p:spPr>
        <p:txBody>
          <a:bodyPr/>
          <a:lstStyle/>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ru-RU" sz="2400" b="0" i="0" u="none" strike="noStrike" kern="1200" cap="none" spc="0" normalizeH="0" baseline="0" noProof="0" dirty="0" smtClean="0">
                <a:ln>
                  <a:noFill/>
                </a:ln>
                <a:solidFill>
                  <a:srgbClr val="002060"/>
                </a:solidFill>
                <a:effectLst/>
                <a:uLnTx/>
                <a:uFillTx/>
                <a:latin typeface="Georgia" pitchFamily="18" charset="0"/>
              </a:rPr>
              <a:t>Представление слов (восприятие)</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ru-RU" sz="2400" b="0" i="0" u="none" strike="noStrike" kern="1200" cap="none" spc="0" normalizeH="0" baseline="0" noProof="0" dirty="0" smtClean="0">
                <a:ln>
                  <a:noFill/>
                </a:ln>
                <a:solidFill>
                  <a:srgbClr val="002060"/>
                </a:solidFill>
                <a:effectLst/>
                <a:uLnTx/>
                <a:uFillTx/>
                <a:latin typeface="Georgia" pitchFamily="18" charset="0"/>
              </a:rPr>
              <a:t>Этимологическая справка (осмысление)</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ru-RU" sz="2400" b="0" i="0" u="none" strike="noStrike" kern="1200" cap="none" spc="0" normalizeH="0" baseline="0" noProof="0" dirty="0" smtClean="0">
                <a:ln>
                  <a:noFill/>
                </a:ln>
                <a:solidFill>
                  <a:srgbClr val="002060"/>
                </a:solidFill>
                <a:effectLst/>
                <a:uLnTx/>
                <a:uFillTx/>
                <a:latin typeface="Georgia" pitchFamily="18" charset="0"/>
              </a:rPr>
              <a:t>Лексическое значение (опознание информации) </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ru-RU" sz="2400" b="0" i="0" u="none" strike="noStrike" kern="1200" cap="none" spc="0" normalizeH="0" baseline="0" noProof="0" dirty="0" smtClean="0">
                <a:ln>
                  <a:noFill/>
                </a:ln>
                <a:solidFill>
                  <a:srgbClr val="002060"/>
                </a:solidFill>
                <a:effectLst/>
                <a:uLnTx/>
                <a:uFillTx/>
                <a:latin typeface="Georgia" pitchFamily="18" charset="0"/>
              </a:rPr>
              <a:t>Орфографическое проговаривание (перевод действия во </a:t>
            </a:r>
            <a:r>
              <a:rPr kumimoji="0" lang="ru-RU" sz="2400" b="0" i="0" u="none" strike="noStrike" kern="1200" cap="none" spc="0" normalizeH="0" baseline="0" noProof="0" dirty="0" err="1" smtClean="0">
                <a:ln>
                  <a:noFill/>
                </a:ln>
                <a:solidFill>
                  <a:srgbClr val="002060"/>
                </a:solidFill>
                <a:effectLst/>
                <a:uLnTx/>
                <a:uFillTx/>
                <a:latin typeface="Georgia" pitchFamily="18" charset="0"/>
              </a:rPr>
              <a:t>внешне-речевую</a:t>
            </a:r>
            <a:r>
              <a:rPr kumimoji="0" lang="ru-RU" sz="2400" b="0" i="0" u="none" strike="noStrike" kern="1200" cap="none" spc="0" normalizeH="0" baseline="0" noProof="0" dirty="0" smtClean="0">
                <a:ln>
                  <a:noFill/>
                </a:ln>
                <a:solidFill>
                  <a:srgbClr val="002060"/>
                </a:solidFill>
                <a:effectLst/>
                <a:uLnTx/>
                <a:uFillTx/>
                <a:latin typeface="Georgia" pitchFamily="18" charset="0"/>
              </a:rPr>
              <a:t> форму) </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ru-RU" sz="2400" b="0" i="0" u="none" strike="noStrike" kern="1200" cap="none" spc="0" normalizeH="0" baseline="0" noProof="0" dirty="0" smtClean="0">
                <a:ln>
                  <a:noFill/>
                </a:ln>
                <a:solidFill>
                  <a:srgbClr val="002060"/>
                </a:solidFill>
                <a:effectLst/>
                <a:uLnTx/>
                <a:uFillTx/>
                <a:latin typeface="Georgia" pitchFamily="18" charset="0"/>
              </a:rPr>
              <a:t>Умение определить орфограмму (анализ, обобщение) </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ru-RU" sz="2400" b="0" i="0" u="none" strike="noStrike" kern="1200" cap="none" spc="0" normalizeH="0" baseline="0" noProof="0" dirty="0" smtClean="0">
                <a:ln>
                  <a:noFill/>
                </a:ln>
                <a:solidFill>
                  <a:srgbClr val="002060"/>
                </a:solidFill>
                <a:effectLst/>
                <a:uLnTx/>
                <a:uFillTx/>
                <a:latin typeface="Georgia" pitchFamily="18" charset="0"/>
              </a:rPr>
              <a:t>Правильное использование словарных слов в устной и письменной речи (обобщение)</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Шаблон Ромашки"/>
          <p:cNvPicPr>
            <a:picLocks noChangeAspect="1" noChangeArrowheads="1"/>
          </p:cNvPicPr>
          <p:nvPr/>
        </p:nvPicPr>
        <p:blipFill>
          <a:blip r:embed="rId2" cstate="print"/>
          <a:srcRect/>
          <a:stretch>
            <a:fillRect/>
          </a:stretch>
        </p:blipFill>
        <p:spPr bwMode="auto">
          <a:xfrm>
            <a:off x="0" y="0"/>
            <a:ext cx="9144000" cy="6891957"/>
          </a:xfrm>
          <a:prstGeom prst="rect">
            <a:avLst/>
          </a:prstGeom>
          <a:noFill/>
        </p:spPr>
      </p:pic>
      <p:sp>
        <p:nvSpPr>
          <p:cNvPr id="3" name="TextBox 2"/>
          <p:cNvSpPr txBox="1"/>
          <p:nvPr/>
        </p:nvSpPr>
        <p:spPr>
          <a:xfrm>
            <a:off x="0" y="357166"/>
            <a:ext cx="3643306" cy="2585323"/>
          </a:xfrm>
          <a:custGeom>
            <a:avLst/>
            <a:gdLst>
              <a:gd name="connsiteX0" fmla="*/ 0 w 2640270"/>
              <a:gd name="connsiteY0" fmla="*/ 0 h 2308324"/>
              <a:gd name="connsiteX1" fmla="*/ 2640270 w 2640270"/>
              <a:gd name="connsiteY1" fmla="*/ 0 h 2308324"/>
              <a:gd name="connsiteX2" fmla="*/ 2640270 w 2640270"/>
              <a:gd name="connsiteY2" fmla="*/ 2308324 h 2308324"/>
              <a:gd name="connsiteX3" fmla="*/ 0 w 2640270"/>
              <a:gd name="connsiteY3" fmla="*/ 2308324 h 2308324"/>
              <a:gd name="connsiteX4" fmla="*/ 0 w 2640270"/>
              <a:gd name="connsiteY4" fmla="*/ 0 h 2308324"/>
              <a:gd name="connsiteX0" fmla="*/ 205800 w 2846070"/>
              <a:gd name="connsiteY0" fmla="*/ 0 h 2308324"/>
              <a:gd name="connsiteX1" fmla="*/ 2846070 w 2846070"/>
              <a:gd name="connsiteY1" fmla="*/ 0 h 2308324"/>
              <a:gd name="connsiteX2" fmla="*/ 2846070 w 2846070"/>
              <a:gd name="connsiteY2" fmla="*/ 2308324 h 2308324"/>
              <a:gd name="connsiteX3" fmla="*/ 205800 w 2846070"/>
              <a:gd name="connsiteY3" fmla="*/ 2308324 h 2308324"/>
              <a:gd name="connsiteX4" fmla="*/ 0 w 2846070"/>
              <a:gd name="connsiteY4" fmla="*/ 1383010 h 2308324"/>
              <a:gd name="connsiteX5" fmla="*/ 205800 w 2846070"/>
              <a:gd name="connsiteY5" fmla="*/ 0 h 2308324"/>
              <a:gd name="connsiteX0" fmla="*/ 243453 w 2883723"/>
              <a:gd name="connsiteY0" fmla="*/ 0 h 2308324"/>
              <a:gd name="connsiteX1" fmla="*/ 2883723 w 2883723"/>
              <a:gd name="connsiteY1" fmla="*/ 0 h 2308324"/>
              <a:gd name="connsiteX2" fmla="*/ 2883723 w 2883723"/>
              <a:gd name="connsiteY2" fmla="*/ 2308324 h 2308324"/>
              <a:gd name="connsiteX3" fmla="*/ 243453 w 2883723"/>
              <a:gd name="connsiteY3" fmla="*/ 2308324 h 2308324"/>
              <a:gd name="connsiteX4" fmla="*/ 83373 w 2883723"/>
              <a:gd name="connsiteY4" fmla="*/ 1988800 h 2308324"/>
              <a:gd name="connsiteX5" fmla="*/ 37653 w 2883723"/>
              <a:gd name="connsiteY5" fmla="*/ 1383010 h 2308324"/>
              <a:gd name="connsiteX6" fmla="*/ 243453 w 2883723"/>
              <a:gd name="connsiteY6" fmla="*/ 0 h 2308324"/>
              <a:gd name="connsiteX0" fmla="*/ 243453 w 2883723"/>
              <a:gd name="connsiteY0" fmla="*/ 0 h 2308324"/>
              <a:gd name="connsiteX1" fmla="*/ 2883723 w 2883723"/>
              <a:gd name="connsiteY1" fmla="*/ 0 h 2308324"/>
              <a:gd name="connsiteX2" fmla="*/ 2883723 w 2883723"/>
              <a:gd name="connsiteY2" fmla="*/ 2308324 h 2308324"/>
              <a:gd name="connsiteX3" fmla="*/ 243453 w 2883723"/>
              <a:gd name="connsiteY3" fmla="*/ 2308324 h 2308324"/>
              <a:gd name="connsiteX4" fmla="*/ 83373 w 2883723"/>
              <a:gd name="connsiteY4" fmla="*/ 1988800 h 2308324"/>
              <a:gd name="connsiteX5" fmla="*/ 37653 w 2883723"/>
              <a:gd name="connsiteY5" fmla="*/ 1383010 h 2308324"/>
              <a:gd name="connsiteX6" fmla="*/ 83374 w 2883723"/>
              <a:gd name="connsiteY6" fmla="*/ 720070 h 2308324"/>
              <a:gd name="connsiteX7" fmla="*/ 243453 w 2883723"/>
              <a:gd name="connsiteY7" fmla="*/ 0 h 2308324"/>
              <a:gd name="connsiteX0" fmla="*/ 243453 w 2883723"/>
              <a:gd name="connsiteY0" fmla="*/ 74 h 2308398"/>
              <a:gd name="connsiteX1" fmla="*/ 712024 w 2883723"/>
              <a:gd name="connsiteY1" fmla="*/ 137214 h 2308398"/>
              <a:gd name="connsiteX2" fmla="*/ 2883723 w 2883723"/>
              <a:gd name="connsiteY2" fmla="*/ 74 h 2308398"/>
              <a:gd name="connsiteX3" fmla="*/ 2883723 w 2883723"/>
              <a:gd name="connsiteY3" fmla="*/ 2308398 h 2308398"/>
              <a:gd name="connsiteX4" fmla="*/ 243453 w 2883723"/>
              <a:gd name="connsiteY4" fmla="*/ 2308398 h 2308398"/>
              <a:gd name="connsiteX5" fmla="*/ 83373 w 2883723"/>
              <a:gd name="connsiteY5" fmla="*/ 1988874 h 2308398"/>
              <a:gd name="connsiteX6" fmla="*/ 37653 w 2883723"/>
              <a:gd name="connsiteY6" fmla="*/ 1383084 h 2308398"/>
              <a:gd name="connsiteX7" fmla="*/ 83374 w 2883723"/>
              <a:gd name="connsiteY7" fmla="*/ 720144 h 2308398"/>
              <a:gd name="connsiteX8" fmla="*/ 243453 w 2883723"/>
              <a:gd name="connsiteY8" fmla="*/ 74 h 2308398"/>
              <a:gd name="connsiteX0" fmla="*/ 266313 w 2883723"/>
              <a:gd name="connsiteY0" fmla="*/ 114300 h 2308324"/>
              <a:gd name="connsiteX1" fmla="*/ 712024 w 2883723"/>
              <a:gd name="connsiteY1" fmla="*/ 137140 h 2308324"/>
              <a:gd name="connsiteX2" fmla="*/ 2883723 w 2883723"/>
              <a:gd name="connsiteY2" fmla="*/ 0 h 2308324"/>
              <a:gd name="connsiteX3" fmla="*/ 2883723 w 2883723"/>
              <a:gd name="connsiteY3" fmla="*/ 2308324 h 2308324"/>
              <a:gd name="connsiteX4" fmla="*/ 243453 w 2883723"/>
              <a:gd name="connsiteY4" fmla="*/ 2308324 h 2308324"/>
              <a:gd name="connsiteX5" fmla="*/ 83373 w 2883723"/>
              <a:gd name="connsiteY5" fmla="*/ 1988800 h 2308324"/>
              <a:gd name="connsiteX6" fmla="*/ 37653 w 2883723"/>
              <a:gd name="connsiteY6" fmla="*/ 1383010 h 2308324"/>
              <a:gd name="connsiteX7" fmla="*/ 83374 w 2883723"/>
              <a:gd name="connsiteY7" fmla="*/ 720070 h 2308324"/>
              <a:gd name="connsiteX8" fmla="*/ 266313 w 2883723"/>
              <a:gd name="connsiteY8" fmla="*/ 114300 h 2308324"/>
              <a:gd name="connsiteX0" fmla="*/ 266313 w 2883723"/>
              <a:gd name="connsiteY0" fmla="*/ 114300 h 2446067"/>
              <a:gd name="connsiteX1" fmla="*/ 712024 w 2883723"/>
              <a:gd name="connsiteY1" fmla="*/ 137140 h 2446067"/>
              <a:gd name="connsiteX2" fmla="*/ 2883723 w 2883723"/>
              <a:gd name="connsiteY2" fmla="*/ 0 h 2446067"/>
              <a:gd name="connsiteX3" fmla="*/ 2883723 w 2883723"/>
              <a:gd name="connsiteY3" fmla="*/ 2308324 h 2446067"/>
              <a:gd name="connsiteX4" fmla="*/ 2677984 w 2883723"/>
              <a:gd name="connsiteY4" fmla="*/ 2446000 h 2446067"/>
              <a:gd name="connsiteX5" fmla="*/ 243453 w 2883723"/>
              <a:gd name="connsiteY5" fmla="*/ 2308324 h 2446067"/>
              <a:gd name="connsiteX6" fmla="*/ 83373 w 2883723"/>
              <a:gd name="connsiteY6" fmla="*/ 1988800 h 2446067"/>
              <a:gd name="connsiteX7" fmla="*/ 37653 w 2883723"/>
              <a:gd name="connsiteY7" fmla="*/ 1383010 h 2446067"/>
              <a:gd name="connsiteX8" fmla="*/ 83374 w 2883723"/>
              <a:gd name="connsiteY8" fmla="*/ 720070 h 2446067"/>
              <a:gd name="connsiteX9" fmla="*/ 266313 w 2883723"/>
              <a:gd name="connsiteY9" fmla="*/ 114300 h 2446067"/>
              <a:gd name="connsiteX0" fmla="*/ 266313 w 2940873"/>
              <a:gd name="connsiteY0" fmla="*/ 114300 h 2446460"/>
              <a:gd name="connsiteX1" fmla="*/ 712024 w 2940873"/>
              <a:gd name="connsiteY1" fmla="*/ 137140 h 2446460"/>
              <a:gd name="connsiteX2" fmla="*/ 2883723 w 2940873"/>
              <a:gd name="connsiteY2" fmla="*/ 0 h 2446460"/>
              <a:gd name="connsiteX3" fmla="*/ 2940873 w 2940873"/>
              <a:gd name="connsiteY3" fmla="*/ 2434054 h 2446460"/>
              <a:gd name="connsiteX4" fmla="*/ 2677984 w 2940873"/>
              <a:gd name="connsiteY4" fmla="*/ 2446000 h 2446460"/>
              <a:gd name="connsiteX5" fmla="*/ 243453 w 2940873"/>
              <a:gd name="connsiteY5" fmla="*/ 2308324 h 2446460"/>
              <a:gd name="connsiteX6" fmla="*/ 83373 w 2940873"/>
              <a:gd name="connsiteY6" fmla="*/ 1988800 h 2446460"/>
              <a:gd name="connsiteX7" fmla="*/ 37653 w 2940873"/>
              <a:gd name="connsiteY7" fmla="*/ 1383010 h 2446460"/>
              <a:gd name="connsiteX8" fmla="*/ 83374 w 2940873"/>
              <a:gd name="connsiteY8" fmla="*/ 720070 h 2446460"/>
              <a:gd name="connsiteX9" fmla="*/ 266313 w 2940873"/>
              <a:gd name="connsiteY9" fmla="*/ 114300 h 2446460"/>
              <a:gd name="connsiteX0" fmla="*/ 266313 w 2940873"/>
              <a:gd name="connsiteY0" fmla="*/ 114300 h 2446460"/>
              <a:gd name="connsiteX1" fmla="*/ 712024 w 2940873"/>
              <a:gd name="connsiteY1" fmla="*/ 137140 h 2446460"/>
              <a:gd name="connsiteX2" fmla="*/ 2883723 w 2940873"/>
              <a:gd name="connsiteY2" fmla="*/ 0 h 2446460"/>
              <a:gd name="connsiteX3" fmla="*/ 2940873 w 2940873"/>
              <a:gd name="connsiteY3" fmla="*/ 2434054 h 2446460"/>
              <a:gd name="connsiteX4" fmla="*/ 2677984 w 2940873"/>
              <a:gd name="connsiteY4" fmla="*/ 2446000 h 2446460"/>
              <a:gd name="connsiteX5" fmla="*/ 243453 w 2940873"/>
              <a:gd name="connsiteY5" fmla="*/ 2308324 h 2446460"/>
              <a:gd name="connsiteX6" fmla="*/ 83373 w 2940873"/>
              <a:gd name="connsiteY6" fmla="*/ 1988800 h 2446460"/>
              <a:gd name="connsiteX7" fmla="*/ 37653 w 2940873"/>
              <a:gd name="connsiteY7" fmla="*/ 1383010 h 2446460"/>
              <a:gd name="connsiteX8" fmla="*/ 83374 w 2940873"/>
              <a:gd name="connsiteY8" fmla="*/ 720070 h 2446460"/>
              <a:gd name="connsiteX9" fmla="*/ 266313 w 2940873"/>
              <a:gd name="connsiteY9" fmla="*/ 114300 h 2446460"/>
              <a:gd name="connsiteX0" fmla="*/ 266313 w 3025132"/>
              <a:gd name="connsiteY0" fmla="*/ 114300 h 2446460"/>
              <a:gd name="connsiteX1" fmla="*/ 712024 w 3025132"/>
              <a:gd name="connsiteY1" fmla="*/ 137140 h 2446460"/>
              <a:gd name="connsiteX2" fmla="*/ 2883723 w 3025132"/>
              <a:gd name="connsiteY2" fmla="*/ 0 h 2446460"/>
              <a:gd name="connsiteX3" fmla="*/ 2815144 w 3025132"/>
              <a:gd name="connsiteY3" fmla="*/ 1234419 h 2446460"/>
              <a:gd name="connsiteX4" fmla="*/ 2940873 w 3025132"/>
              <a:gd name="connsiteY4" fmla="*/ 2434054 h 2446460"/>
              <a:gd name="connsiteX5" fmla="*/ 2677984 w 3025132"/>
              <a:gd name="connsiteY5" fmla="*/ 2446000 h 2446460"/>
              <a:gd name="connsiteX6" fmla="*/ 243453 w 3025132"/>
              <a:gd name="connsiteY6" fmla="*/ 2308324 h 2446460"/>
              <a:gd name="connsiteX7" fmla="*/ 83373 w 3025132"/>
              <a:gd name="connsiteY7" fmla="*/ 1988800 h 2446460"/>
              <a:gd name="connsiteX8" fmla="*/ 37653 w 3025132"/>
              <a:gd name="connsiteY8" fmla="*/ 1383010 h 2446460"/>
              <a:gd name="connsiteX9" fmla="*/ 83374 w 3025132"/>
              <a:gd name="connsiteY9" fmla="*/ 720070 h 2446460"/>
              <a:gd name="connsiteX10" fmla="*/ 266313 w 3025132"/>
              <a:gd name="connsiteY10" fmla="*/ 114300 h 2446460"/>
              <a:gd name="connsiteX0" fmla="*/ 266313 w 3032370"/>
              <a:gd name="connsiteY0" fmla="*/ 114300 h 2446460"/>
              <a:gd name="connsiteX1" fmla="*/ 712024 w 3032370"/>
              <a:gd name="connsiteY1" fmla="*/ 137140 h 2446460"/>
              <a:gd name="connsiteX2" fmla="*/ 2883723 w 3032370"/>
              <a:gd name="connsiteY2" fmla="*/ 0 h 2446460"/>
              <a:gd name="connsiteX3" fmla="*/ 2815143 w 3032370"/>
              <a:gd name="connsiteY3" fmla="*/ 697209 h 2446460"/>
              <a:gd name="connsiteX4" fmla="*/ 2815144 w 3032370"/>
              <a:gd name="connsiteY4" fmla="*/ 1234419 h 2446460"/>
              <a:gd name="connsiteX5" fmla="*/ 2940873 w 3032370"/>
              <a:gd name="connsiteY5" fmla="*/ 2434054 h 2446460"/>
              <a:gd name="connsiteX6" fmla="*/ 2677984 w 3032370"/>
              <a:gd name="connsiteY6" fmla="*/ 2446000 h 2446460"/>
              <a:gd name="connsiteX7" fmla="*/ 243453 w 3032370"/>
              <a:gd name="connsiteY7" fmla="*/ 2308324 h 2446460"/>
              <a:gd name="connsiteX8" fmla="*/ 83373 w 3032370"/>
              <a:gd name="connsiteY8" fmla="*/ 1988800 h 2446460"/>
              <a:gd name="connsiteX9" fmla="*/ 37653 w 3032370"/>
              <a:gd name="connsiteY9" fmla="*/ 1383010 h 2446460"/>
              <a:gd name="connsiteX10" fmla="*/ 83374 w 3032370"/>
              <a:gd name="connsiteY10" fmla="*/ 720070 h 2446460"/>
              <a:gd name="connsiteX11" fmla="*/ 266313 w 3032370"/>
              <a:gd name="connsiteY11" fmla="*/ 114300 h 2446460"/>
              <a:gd name="connsiteX0" fmla="*/ 266313 w 3038260"/>
              <a:gd name="connsiteY0" fmla="*/ 114300 h 2446460"/>
              <a:gd name="connsiteX1" fmla="*/ 712024 w 3038260"/>
              <a:gd name="connsiteY1" fmla="*/ 137140 h 2446460"/>
              <a:gd name="connsiteX2" fmla="*/ 2883723 w 3038260"/>
              <a:gd name="connsiteY2" fmla="*/ 0 h 2446460"/>
              <a:gd name="connsiteX3" fmla="*/ 2826573 w 3038260"/>
              <a:gd name="connsiteY3" fmla="*/ 285729 h 2446460"/>
              <a:gd name="connsiteX4" fmla="*/ 2815143 w 3038260"/>
              <a:gd name="connsiteY4" fmla="*/ 697209 h 2446460"/>
              <a:gd name="connsiteX5" fmla="*/ 2815144 w 3038260"/>
              <a:gd name="connsiteY5" fmla="*/ 1234419 h 2446460"/>
              <a:gd name="connsiteX6" fmla="*/ 2940873 w 3038260"/>
              <a:gd name="connsiteY6" fmla="*/ 2434054 h 2446460"/>
              <a:gd name="connsiteX7" fmla="*/ 2677984 w 3038260"/>
              <a:gd name="connsiteY7" fmla="*/ 2446000 h 2446460"/>
              <a:gd name="connsiteX8" fmla="*/ 243453 w 3038260"/>
              <a:gd name="connsiteY8" fmla="*/ 2308324 h 2446460"/>
              <a:gd name="connsiteX9" fmla="*/ 83373 w 3038260"/>
              <a:gd name="connsiteY9" fmla="*/ 1988800 h 2446460"/>
              <a:gd name="connsiteX10" fmla="*/ 37653 w 3038260"/>
              <a:gd name="connsiteY10" fmla="*/ 1383010 h 2446460"/>
              <a:gd name="connsiteX11" fmla="*/ 83374 w 3038260"/>
              <a:gd name="connsiteY11" fmla="*/ 720070 h 2446460"/>
              <a:gd name="connsiteX12" fmla="*/ 266313 w 3038260"/>
              <a:gd name="connsiteY12" fmla="*/ 114300 h 2446460"/>
              <a:gd name="connsiteX0" fmla="*/ 266313 w 2962453"/>
              <a:gd name="connsiteY0" fmla="*/ 11430 h 2343590"/>
              <a:gd name="connsiteX1" fmla="*/ 712024 w 2962453"/>
              <a:gd name="connsiteY1" fmla="*/ 34270 h 2343590"/>
              <a:gd name="connsiteX2" fmla="*/ 2780853 w 2962453"/>
              <a:gd name="connsiteY2" fmla="*/ 0 h 2343590"/>
              <a:gd name="connsiteX3" fmla="*/ 2826573 w 2962453"/>
              <a:gd name="connsiteY3" fmla="*/ 182859 h 2343590"/>
              <a:gd name="connsiteX4" fmla="*/ 2815143 w 2962453"/>
              <a:gd name="connsiteY4" fmla="*/ 594339 h 2343590"/>
              <a:gd name="connsiteX5" fmla="*/ 2815144 w 2962453"/>
              <a:gd name="connsiteY5" fmla="*/ 1131549 h 2343590"/>
              <a:gd name="connsiteX6" fmla="*/ 2940873 w 2962453"/>
              <a:gd name="connsiteY6" fmla="*/ 2331184 h 2343590"/>
              <a:gd name="connsiteX7" fmla="*/ 2677984 w 2962453"/>
              <a:gd name="connsiteY7" fmla="*/ 2343130 h 2343590"/>
              <a:gd name="connsiteX8" fmla="*/ 243453 w 2962453"/>
              <a:gd name="connsiteY8" fmla="*/ 2205454 h 2343590"/>
              <a:gd name="connsiteX9" fmla="*/ 83373 w 2962453"/>
              <a:gd name="connsiteY9" fmla="*/ 1885930 h 2343590"/>
              <a:gd name="connsiteX10" fmla="*/ 37653 w 2962453"/>
              <a:gd name="connsiteY10" fmla="*/ 1280140 h 2343590"/>
              <a:gd name="connsiteX11" fmla="*/ 83374 w 2962453"/>
              <a:gd name="connsiteY11" fmla="*/ 617200 h 2343590"/>
              <a:gd name="connsiteX12" fmla="*/ 266313 w 2962453"/>
              <a:gd name="connsiteY12" fmla="*/ 11430 h 2343590"/>
              <a:gd name="connsiteX0" fmla="*/ 266313 w 2962453"/>
              <a:gd name="connsiteY0" fmla="*/ 171471 h 2503631"/>
              <a:gd name="connsiteX1" fmla="*/ 712024 w 2962453"/>
              <a:gd name="connsiteY1" fmla="*/ 194311 h 2503631"/>
              <a:gd name="connsiteX2" fmla="*/ 2609404 w 2962453"/>
              <a:gd name="connsiteY2" fmla="*/ 0 h 2503631"/>
              <a:gd name="connsiteX3" fmla="*/ 2780853 w 2962453"/>
              <a:gd name="connsiteY3" fmla="*/ 160041 h 2503631"/>
              <a:gd name="connsiteX4" fmla="*/ 2826573 w 2962453"/>
              <a:gd name="connsiteY4" fmla="*/ 342900 h 2503631"/>
              <a:gd name="connsiteX5" fmla="*/ 2815143 w 2962453"/>
              <a:gd name="connsiteY5" fmla="*/ 754380 h 2503631"/>
              <a:gd name="connsiteX6" fmla="*/ 2815144 w 2962453"/>
              <a:gd name="connsiteY6" fmla="*/ 1291590 h 2503631"/>
              <a:gd name="connsiteX7" fmla="*/ 2940873 w 2962453"/>
              <a:gd name="connsiteY7" fmla="*/ 2491225 h 2503631"/>
              <a:gd name="connsiteX8" fmla="*/ 2677984 w 2962453"/>
              <a:gd name="connsiteY8" fmla="*/ 2503171 h 2503631"/>
              <a:gd name="connsiteX9" fmla="*/ 243453 w 2962453"/>
              <a:gd name="connsiteY9" fmla="*/ 2365495 h 2503631"/>
              <a:gd name="connsiteX10" fmla="*/ 83373 w 2962453"/>
              <a:gd name="connsiteY10" fmla="*/ 2045971 h 2503631"/>
              <a:gd name="connsiteX11" fmla="*/ 37653 w 2962453"/>
              <a:gd name="connsiteY11" fmla="*/ 1440181 h 2503631"/>
              <a:gd name="connsiteX12" fmla="*/ 83374 w 2962453"/>
              <a:gd name="connsiteY12" fmla="*/ 777241 h 2503631"/>
              <a:gd name="connsiteX13" fmla="*/ 266313 w 2962453"/>
              <a:gd name="connsiteY13" fmla="*/ 171471 h 2503631"/>
              <a:gd name="connsiteX0" fmla="*/ 266313 w 3038260"/>
              <a:gd name="connsiteY0" fmla="*/ 171471 h 2503631"/>
              <a:gd name="connsiteX1" fmla="*/ 712024 w 3038260"/>
              <a:gd name="connsiteY1" fmla="*/ 194311 h 2503631"/>
              <a:gd name="connsiteX2" fmla="*/ 2609404 w 3038260"/>
              <a:gd name="connsiteY2" fmla="*/ 0 h 2503631"/>
              <a:gd name="connsiteX3" fmla="*/ 2883723 w 3038260"/>
              <a:gd name="connsiteY3" fmla="*/ 57171 h 2503631"/>
              <a:gd name="connsiteX4" fmla="*/ 2826573 w 3038260"/>
              <a:gd name="connsiteY4" fmla="*/ 342900 h 2503631"/>
              <a:gd name="connsiteX5" fmla="*/ 2815143 w 3038260"/>
              <a:gd name="connsiteY5" fmla="*/ 754380 h 2503631"/>
              <a:gd name="connsiteX6" fmla="*/ 2815144 w 3038260"/>
              <a:gd name="connsiteY6" fmla="*/ 1291590 h 2503631"/>
              <a:gd name="connsiteX7" fmla="*/ 2940873 w 3038260"/>
              <a:gd name="connsiteY7" fmla="*/ 2491225 h 2503631"/>
              <a:gd name="connsiteX8" fmla="*/ 2677984 w 3038260"/>
              <a:gd name="connsiteY8" fmla="*/ 2503171 h 2503631"/>
              <a:gd name="connsiteX9" fmla="*/ 243453 w 3038260"/>
              <a:gd name="connsiteY9" fmla="*/ 2365495 h 2503631"/>
              <a:gd name="connsiteX10" fmla="*/ 83373 w 3038260"/>
              <a:gd name="connsiteY10" fmla="*/ 2045971 h 2503631"/>
              <a:gd name="connsiteX11" fmla="*/ 37653 w 3038260"/>
              <a:gd name="connsiteY11" fmla="*/ 1440181 h 2503631"/>
              <a:gd name="connsiteX12" fmla="*/ 83374 w 3038260"/>
              <a:gd name="connsiteY12" fmla="*/ 777241 h 2503631"/>
              <a:gd name="connsiteX13" fmla="*/ 266313 w 3038260"/>
              <a:gd name="connsiteY13" fmla="*/ 171471 h 2503631"/>
              <a:gd name="connsiteX0" fmla="*/ 266313 w 3043570"/>
              <a:gd name="connsiteY0" fmla="*/ 171471 h 2503631"/>
              <a:gd name="connsiteX1" fmla="*/ 712024 w 3043570"/>
              <a:gd name="connsiteY1" fmla="*/ 194311 h 2503631"/>
              <a:gd name="connsiteX2" fmla="*/ 2609404 w 3043570"/>
              <a:gd name="connsiteY2" fmla="*/ 0 h 2503631"/>
              <a:gd name="connsiteX3" fmla="*/ 2883723 w 3043570"/>
              <a:gd name="connsiteY3" fmla="*/ 57171 h 2503631"/>
              <a:gd name="connsiteX4" fmla="*/ 2849433 w 3043570"/>
              <a:gd name="connsiteY4" fmla="*/ 411480 h 2503631"/>
              <a:gd name="connsiteX5" fmla="*/ 2815143 w 3043570"/>
              <a:gd name="connsiteY5" fmla="*/ 754380 h 2503631"/>
              <a:gd name="connsiteX6" fmla="*/ 2815144 w 3043570"/>
              <a:gd name="connsiteY6" fmla="*/ 1291590 h 2503631"/>
              <a:gd name="connsiteX7" fmla="*/ 2940873 w 3043570"/>
              <a:gd name="connsiteY7" fmla="*/ 2491225 h 2503631"/>
              <a:gd name="connsiteX8" fmla="*/ 2677984 w 3043570"/>
              <a:gd name="connsiteY8" fmla="*/ 2503171 h 2503631"/>
              <a:gd name="connsiteX9" fmla="*/ 243453 w 3043570"/>
              <a:gd name="connsiteY9" fmla="*/ 2365495 h 2503631"/>
              <a:gd name="connsiteX10" fmla="*/ 83373 w 3043570"/>
              <a:gd name="connsiteY10" fmla="*/ 2045971 h 2503631"/>
              <a:gd name="connsiteX11" fmla="*/ 37653 w 3043570"/>
              <a:gd name="connsiteY11" fmla="*/ 1440181 h 2503631"/>
              <a:gd name="connsiteX12" fmla="*/ 83374 w 3043570"/>
              <a:gd name="connsiteY12" fmla="*/ 777241 h 2503631"/>
              <a:gd name="connsiteX13" fmla="*/ 266313 w 3043570"/>
              <a:gd name="connsiteY13" fmla="*/ 171471 h 2503631"/>
              <a:gd name="connsiteX0" fmla="*/ 266313 w 2944943"/>
              <a:gd name="connsiteY0" fmla="*/ 171471 h 2503631"/>
              <a:gd name="connsiteX1" fmla="*/ 712024 w 2944943"/>
              <a:gd name="connsiteY1" fmla="*/ 194311 h 2503631"/>
              <a:gd name="connsiteX2" fmla="*/ 2609404 w 2944943"/>
              <a:gd name="connsiteY2" fmla="*/ 0 h 2503631"/>
              <a:gd name="connsiteX3" fmla="*/ 2883723 w 2944943"/>
              <a:gd name="connsiteY3" fmla="*/ 57171 h 2503631"/>
              <a:gd name="connsiteX4" fmla="*/ 2929443 w 2944943"/>
              <a:gd name="connsiteY4" fmla="*/ 148591 h 2503631"/>
              <a:gd name="connsiteX5" fmla="*/ 2849433 w 2944943"/>
              <a:gd name="connsiteY5" fmla="*/ 411480 h 2503631"/>
              <a:gd name="connsiteX6" fmla="*/ 2815143 w 2944943"/>
              <a:gd name="connsiteY6" fmla="*/ 754380 h 2503631"/>
              <a:gd name="connsiteX7" fmla="*/ 2815144 w 2944943"/>
              <a:gd name="connsiteY7" fmla="*/ 1291590 h 2503631"/>
              <a:gd name="connsiteX8" fmla="*/ 2940873 w 2944943"/>
              <a:gd name="connsiteY8" fmla="*/ 2491225 h 2503631"/>
              <a:gd name="connsiteX9" fmla="*/ 2677984 w 2944943"/>
              <a:gd name="connsiteY9" fmla="*/ 2503171 h 2503631"/>
              <a:gd name="connsiteX10" fmla="*/ 243453 w 2944943"/>
              <a:gd name="connsiteY10" fmla="*/ 2365495 h 2503631"/>
              <a:gd name="connsiteX11" fmla="*/ 83373 w 2944943"/>
              <a:gd name="connsiteY11" fmla="*/ 2045971 h 2503631"/>
              <a:gd name="connsiteX12" fmla="*/ 37653 w 2944943"/>
              <a:gd name="connsiteY12" fmla="*/ 1440181 h 2503631"/>
              <a:gd name="connsiteX13" fmla="*/ 83374 w 2944943"/>
              <a:gd name="connsiteY13" fmla="*/ 777241 h 2503631"/>
              <a:gd name="connsiteX14" fmla="*/ 266313 w 2944943"/>
              <a:gd name="connsiteY14" fmla="*/ 171471 h 2503631"/>
              <a:gd name="connsiteX0" fmla="*/ 266313 w 2944943"/>
              <a:gd name="connsiteY0" fmla="*/ 171471 h 2503631"/>
              <a:gd name="connsiteX1" fmla="*/ 712024 w 2944943"/>
              <a:gd name="connsiteY1" fmla="*/ 194311 h 2503631"/>
              <a:gd name="connsiteX2" fmla="*/ 2609404 w 2944943"/>
              <a:gd name="connsiteY2" fmla="*/ 0 h 2503631"/>
              <a:gd name="connsiteX3" fmla="*/ 2883723 w 2944943"/>
              <a:gd name="connsiteY3" fmla="*/ 57171 h 2503631"/>
              <a:gd name="connsiteX4" fmla="*/ 2929443 w 2944943"/>
              <a:gd name="connsiteY4" fmla="*/ 148591 h 2503631"/>
              <a:gd name="connsiteX5" fmla="*/ 2849433 w 2944943"/>
              <a:gd name="connsiteY5" fmla="*/ 411480 h 2503631"/>
              <a:gd name="connsiteX6" fmla="*/ 2815143 w 2944943"/>
              <a:gd name="connsiteY6" fmla="*/ 754380 h 2503631"/>
              <a:gd name="connsiteX7" fmla="*/ 2815144 w 2944943"/>
              <a:gd name="connsiteY7" fmla="*/ 1291590 h 2503631"/>
              <a:gd name="connsiteX8" fmla="*/ 2940873 w 2944943"/>
              <a:gd name="connsiteY8" fmla="*/ 2491225 h 2503631"/>
              <a:gd name="connsiteX9" fmla="*/ 2677984 w 2944943"/>
              <a:gd name="connsiteY9" fmla="*/ 2503171 h 2503631"/>
              <a:gd name="connsiteX10" fmla="*/ 243453 w 2944943"/>
              <a:gd name="connsiteY10" fmla="*/ 2365495 h 2503631"/>
              <a:gd name="connsiteX11" fmla="*/ 83373 w 2944943"/>
              <a:gd name="connsiteY11" fmla="*/ 2045971 h 2503631"/>
              <a:gd name="connsiteX12" fmla="*/ 3363 w 2944943"/>
              <a:gd name="connsiteY12" fmla="*/ 1440181 h 2503631"/>
              <a:gd name="connsiteX13" fmla="*/ 83374 w 2944943"/>
              <a:gd name="connsiteY13" fmla="*/ 777241 h 2503631"/>
              <a:gd name="connsiteX14" fmla="*/ 266313 w 2944943"/>
              <a:gd name="connsiteY14" fmla="*/ 171471 h 2503631"/>
              <a:gd name="connsiteX0" fmla="*/ 300147 w 2978777"/>
              <a:gd name="connsiteY0" fmla="*/ 171471 h 2503631"/>
              <a:gd name="connsiteX1" fmla="*/ 745858 w 2978777"/>
              <a:gd name="connsiteY1" fmla="*/ 194311 h 2503631"/>
              <a:gd name="connsiteX2" fmla="*/ 2643238 w 2978777"/>
              <a:gd name="connsiteY2" fmla="*/ 0 h 2503631"/>
              <a:gd name="connsiteX3" fmla="*/ 2917557 w 2978777"/>
              <a:gd name="connsiteY3" fmla="*/ 57171 h 2503631"/>
              <a:gd name="connsiteX4" fmla="*/ 2963277 w 2978777"/>
              <a:gd name="connsiteY4" fmla="*/ 148591 h 2503631"/>
              <a:gd name="connsiteX5" fmla="*/ 2883267 w 2978777"/>
              <a:gd name="connsiteY5" fmla="*/ 411480 h 2503631"/>
              <a:gd name="connsiteX6" fmla="*/ 2848977 w 2978777"/>
              <a:gd name="connsiteY6" fmla="*/ 754380 h 2503631"/>
              <a:gd name="connsiteX7" fmla="*/ 2848978 w 2978777"/>
              <a:gd name="connsiteY7" fmla="*/ 1291590 h 2503631"/>
              <a:gd name="connsiteX8" fmla="*/ 2974707 w 2978777"/>
              <a:gd name="connsiteY8" fmla="*/ 2491225 h 2503631"/>
              <a:gd name="connsiteX9" fmla="*/ 2711818 w 2978777"/>
              <a:gd name="connsiteY9" fmla="*/ 2503171 h 2503631"/>
              <a:gd name="connsiteX10" fmla="*/ 277287 w 2978777"/>
              <a:gd name="connsiteY10" fmla="*/ 2365495 h 2503631"/>
              <a:gd name="connsiteX11" fmla="*/ 117207 w 2978777"/>
              <a:gd name="connsiteY11" fmla="*/ 2045971 h 2503631"/>
              <a:gd name="connsiteX12" fmla="*/ 2908 w 2978777"/>
              <a:gd name="connsiteY12" fmla="*/ 1828801 h 2503631"/>
              <a:gd name="connsiteX13" fmla="*/ 37197 w 2978777"/>
              <a:gd name="connsiteY13" fmla="*/ 1440181 h 2503631"/>
              <a:gd name="connsiteX14" fmla="*/ 117208 w 2978777"/>
              <a:gd name="connsiteY14" fmla="*/ 777241 h 2503631"/>
              <a:gd name="connsiteX15" fmla="*/ 300147 w 2978777"/>
              <a:gd name="connsiteY15" fmla="*/ 171471 h 2503631"/>
              <a:gd name="connsiteX0" fmla="*/ 300147 w 2978777"/>
              <a:gd name="connsiteY0" fmla="*/ 171471 h 2503631"/>
              <a:gd name="connsiteX1" fmla="*/ 745858 w 2978777"/>
              <a:gd name="connsiteY1" fmla="*/ 194311 h 2503631"/>
              <a:gd name="connsiteX2" fmla="*/ 2643238 w 2978777"/>
              <a:gd name="connsiteY2" fmla="*/ 0 h 2503631"/>
              <a:gd name="connsiteX3" fmla="*/ 2917557 w 2978777"/>
              <a:gd name="connsiteY3" fmla="*/ 57171 h 2503631"/>
              <a:gd name="connsiteX4" fmla="*/ 2963277 w 2978777"/>
              <a:gd name="connsiteY4" fmla="*/ 148591 h 2503631"/>
              <a:gd name="connsiteX5" fmla="*/ 2883267 w 2978777"/>
              <a:gd name="connsiteY5" fmla="*/ 411480 h 2503631"/>
              <a:gd name="connsiteX6" fmla="*/ 2848977 w 2978777"/>
              <a:gd name="connsiteY6" fmla="*/ 754380 h 2503631"/>
              <a:gd name="connsiteX7" fmla="*/ 2848978 w 2978777"/>
              <a:gd name="connsiteY7" fmla="*/ 1291590 h 2503631"/>
              <a:gd name="connsiteX8" fmla="*/ 2974707 w 2978777"/>
              <a:gd name="connsiteY8" fmla="*/ 2491225 h 2503631"/>
              <a:gd name="connsiteX9" fmla="*/ 2711818 w 2978777"/>
              <a:gd name="connsiteY9" fmla="*/ 2503171 h 2503631"/>
              <a:gd name="connsiteX10" fmla="*/ 277287 w 2978777"/>
              <a:gd name="connsiteY10" fmla="*/ 2365495 h 2503631"/>
              <a:gd name="connsiteX11" fmla="*/ 197218 w 2978777"/>
              <a:gd name="connsiteY11" fmla="*/ 2274571 h 2503631"/>
              <a:gd name="connsiteX12" fmla="*/ 117207 w 2978777"/>
              <a:gd name="connsiteY12" fmla="*/ 2045971 h 2503631"/>
              <a:gd name="connsiteX13" fmla="*/ 2908 w 2978777"/>
              <a:gd name="connsiteY13" fmla="*/ 1828801 h 2503631"/>
              <a:gd name="connsiteX14" fmla="*/ 37197 w 2978777"/>
              <a:gd name="connsiteY14" fmla="*/ 1440181 h 2503631"/>
              <a:gd name="connsiteX15" fmla="*/ 117208 w 2978777"/>
              <a:gd name="connsiteY15" fmla="*/ 777241 h 2503631"/>
              <a:gd name="connsiteX16" fmla="*/ 300147 w 2978777"/>
              <a:gd name="connsiteY16" fmla="*/ 171471 h 2503631"/>
              <a:gd name="connsiteX0" fmla="*/ 300147 w 2978777"/>
              <a:gd name="connsiteY0" fmla="*/ 171471 h 2503631"/>
              <a:gd name="connsiteX1" fmla="*/ 745858 w 2978777"/>
              <a:gd name="connsiteY1" fmla="*/ 194311 h 2503631"/>
              <a:gd name="connsiteX2" fmla="*/ 2643238 w 2978777"/>
              <a:gd name="connsiteY2" fmla="*/ 0 h 2503631"/>
              <a:gd name="connsiteX3" fmla="*/ 2917557 w 2978777"/>
              <a:gd name="connsiteY3" fmla="*/ 57171 h 2503631"/>
              <a:gd name="connsiteX4" fmla="*/ 2963277 w 2978777"/>
              <a:gd name="connsiteY4" fmla="*/ 148591 h 2503631"/>
              <a:gd name="connsiteX5" fmla="*/ 2883267 w 2978777"/>
              <a:gd name="connsiteY5" fmla="*/ 411480 h 2503631"/>
              <a:gd name="connsiteX6" fmla="*/ 2848977 w 2978777"/>
              <a:gd name="connsiteY6" fmla="*/ 754380 h 2503631"/>
              <a:gd name="connsiteX7" fmla="*/ 2848978 w 2978777"/>
              <a:gd name="connsiteY7" fmla="*/ 1291590 h 2503631"/>
              <a:gd name="connsiteX8" fmla="*/ 2974707 w 2978777"/>
              <a:gd name="connsiteY8" fmla="*/ 2491225 h 2503631"/>
              <a:gd name="connsiteX9" fmla="*/ 2711818 w 2978777"/>
              <a:gd name="connsiteY9" fmla="*/ 2503171 h 2503631"/>
              <a:gd name="connsiteX10" fmla="*/ 277287 w 2978777"/>
              <a:gd name="connsiteY10" fmla="*/ 2365495 h 2503631"/>
              <a:gd name="connsiteX11" fmla="*/ 197218 w 2978777"/>
              <a:gd name="connsiteY11" fmla="*/ 2274571 h 2503631"/>
              <a:gd name="connsiteX12" fmla="*/ 60057 w 2978777"/>
              <a:gd name="connsiteY12" fmla="*/ 2103121 h 2503631"/>
              <a:gd name="connsiteX13" fmla="*/ 2908 w 2978777"/>
              <a:gd name="connsiteY13" fmla="*/ 1828801 h 2503631"/>
              <a:gd name="connsiteX14" fmla="*/ 37197 w 2978777"/>
              <a:gd name="connsiteY14" fmla="*/ 1440181 h 2503631"/>
              <a:gd name="connsiteX15" fmla="*/ 117208 w 2978777"/>
              <a:gd name="connsiteY15" fmla="*/ 777241 h 2503631"/>
              <a:gd name="connsiteX16" fmla="*/ 300147 w 2978777"/>
              <a:gd name="connsiteY16" fmla="*/ 171471 h 2503631"/>
              <a:gd name="connsiteX0" fmla="*/ 300147 w 2978777"/>
              <a:gd name="connsiteY0" fmla="*/ 171471 h 2503631"/>
              <a:gd name="connsiteX1" fmla="*/ 745858 w 2978777"/>
              <a:gd name="connsiteY1" fmla="*/ 194311 h 2503631"/>
              <a:gd name="connsiteX2" fmla="*/ 2643238 w 2978777"/>
              <a:gd name="connsiteY2" fmla="*/ 0 h 2503631"/>
              <a:gd name="connsiteX3" fmla="*/ 2917557 w 2978777"/>
              <a:gd name="connsiteY3" fmla="*/ 57171 h 2503631"/>
              <a:gd name="connsiteX4" fmla="*/ 2963277 w 2978777"/>
              <a:gd name="connsiteY4" fmla="*/ 148591 h 2503631"/>
              <a:gd name="connsiteX5" fmla="*/ 2883267 w 2978777"/>
              <a:gd name="connsiteY5" fmla="*/ 411480 h 2503631"/>
              <a:gd name="connsiteX6" fmla="*/ 2848977 w 2978777"/>
              <a:gd name="connsiteY6" fmla="*/ 754380 h 2503631"/>
              <a:gd name="connsiteX7" fmla="*/ 2848978 w 2978777"/>
              <a:gd name="connsiteY7" fmla="*/ 1291590 h 2503631"/>
              <a:gd name="connsiteX8" fmla="*/ 2974707 w 2978777"/>
              <a:gd name="connsiteY8" fmla="*/ 2491225 h 2503631"/>
              <a:gd name="connsiteX9" fmla="*/ 2711818 w 2978777"/>
              <a:gd name="connsiteY9" fmla="*/ 2503171 h 2503631"/>
              <a:gd name="connsiteX10" fmla="*/ 277287 w 2978777"/>
              <a:gd name="connsiteY10" fmla="*/ 2365495 h 2503631"/>
              <a:gd name="connsiteX11" fmla="*/ 140068 w 2978777"/>
              <a:gd name="connsiteY11" fmla="*/ 2331721 h 2503631"/>
              <a:gd name="connsiteX12" fmla="*/ 60057 w 2978777"/>
              <a:gd name="connsiteY12" fmla="*/ 2103121 h 2503631"/>
              <a:gd name="connsiteX13" fmla="*/ 2908 w 2978777"/>
              <a:gd name="connsiteY13" fmla="*/ 1828801 h 2503631"/>
              <a:gd name="connsiteX14" fmla="*/ 37197 w 2978777"/>
              <a:gd name="connsiteY14" fmla="*/ 1440181 h 2503631"/>
              <a:gd name="connsiteX15" fmla="*/ 117208 w 2978777"/>
              <a:gd name="connsiteY15" fmla="*/ 777241 h 2503631"/>
              <a:gd name="connsiteX16" fmla="*/ 300147 w 2978777"/>
              <a:gd name="connsiteY16" fmla="*/ 171471 h 2503631"/>
              <a:gd name="connsiteX0" fmla="*/ 300147 w 2978777"/>
              <a:gd name="connsiteY0" fmla="*/ 171471 h 2503631"/>
              <a:gd name="connsiteX1" fmla="*/ 745858 w 2978777"/>
              <a:gd name="connsiteY1" fmla="*/ 194311 h 2503631"/>
              <a:gd name="connsiteX2" fmla="*/ 2643238 w 2978777"/>
              <a:gd name="connsiteY2" fmla="*/ 0 h 2503631"/>
              <a:gd name="connsiteX3" fmla="*/ 2917557 w 2978777"/>
              <a:gd name="connsiteY3" fmla="*/ 57171 h 2503631"/>
              <a:gd name="connsiteX4" fmla="*/ 2963277 w 2978777"/>
              <a:gd name="connsiteY4" fmla="*/ 148591 h 2503631"/>
              <a:gd name="connsiteX5" fmla="*/ 2883267 w 2978777"/>
              <a:gd name="connsiteY5" fmla="*/ 411480 h 2503631"/>
              <a:gd name="connsiteX6" fmla="*/ 2848977 w 2978777"/>
              <a:gd name="connsiteY6" fmla="*/ 754380 h 2503631"/>
              <a:gd name="connsiteX7" fmla="*/ 2848978 w 2978777"/>
              <a:gd name="connsiteY7" fmla="*/ 1291590 h 2503631"/>
              <a:gd name="connsiteX8" fmla="*/ 2974707 w 2978777"/>
              <a:gd name="connsiteY8" fmla="*/ 2491225 h 2503631"/>
              <a:gd name="connsiteX9" fmla="*/ 2711818 w 2978777"/>
              <a:gd name="connsiteY9" fmla="*/ 2503171 h 2503631"/>
              <a:gd name="connsiteX10" fmla="*/ 277287 w 2978777"/>
              <a:gd name="connsiteY10" fmla="*/ 2479795 h 2503631"/>
              <a:gd name="connsiteX11" fmla="*/ 140068 w 2978777"/>
              <a:gd name="connsiteY11" fmla="*/ 2331721 h 2503631"/>
              <a:gd name="connsiteX12" fmla="*/ 60057 w 2978777"/>
              <a:gd name="connsiteY12" fmla="*/ 2103121 h 2503631"/>
              <a:gd name="connsiteX13" fmla="*/ 2908 w 2978777"/>
              <a:gd name="connsiteY13" fmla="*/ 1828801 h 2503631"/>
              <a:gd name="connsiteX14" fmla="*/ 37197 w 2978777"/>
              <a:gd name="connsiteY14" fmla="*/ 1440181 h 2503631"/>
              <a:gd name="connsiteX15" fmla="*/ 117208 w 2978777"/>
              <a:gd name="connsiteY15" fmla="*/ 777241 h 2503631"/>
              <a:gd name="connsiteX16" fmla="*/ 300147 w 2978777"/>
              <a:gd name="connsiteY16" fmla="*/ 171471 h 2503631"/>
              <a:gd name="connsiteX0" fmla="*/ 300147 w 2978777"/>
              <a:gd name="connsiteY0" fmla="*/ 171471 h 2503631"/>
              <a:gd name="connsiteX1" fmla="*/ 745858 w 2978777"/>
              <a:gd name="connsiteY1" fmla="*/ 194311 h 2503631"/>
              <a:gd name="connsiteX2" fmla="*/ 2643238 w 2978777"/>
              <a:gd name="connsiteY2" fmla="*/ 0 h 2503631"/>
              <a:gd name="connsiteX3" fmla="*/ 2917557 w 2978777"/>
              <a:gd name="connsiteY3" fmla="*/ 57171 h 2503631"/>
              <a:gd name="connsiteX4" fmla="*/ 2963277 w 2978777"/>
              <a:gd name="connsiteY4" fmla="*/ 148591 h 2503631"/>
              <a:gd name="connsiteX5" fmla="*/ 2883267 w 2978777"/>
              <a:gd name="connsiteY5" fmla="*/ 411480 h 2503631"/>
              <a:gd name="connsiteX6" fmla="*/ 2848977 w 2978777"/>
              <a:gd name="connsiteY6" fmla="*/ 754380 h 2503631"/>
              <a:gd name="connsiteX7" fmla="*/ 2848978 w 2978777"/>
              <a:gd name="connsiteY7" fmla="*/ 1291590 h 2503631"/>
              <a:gd name="connsiteX8" fmla="*/ 2974707 w 2978777"/>
              <a:gd name="connsiteY8" fmla="*/ 2491225 h 2503631"/>
              <a:gd name="connsiteX9" fmla="*/ 2711818 w 2978777"/>
              <a:gd name="connsiteY9" fmla="*/ 2503171 h 2503631"/>
              <a:gd name="connsiteX10" fmla="*/ 277287 w 2978777"/>
              <a:gd name="connsiteY10" fmla="*/ 2479795 h 2503631"/>
              <a:gd name="connsiteX11" fmla="*/ 140068 w 2978777"/>
              <a:gd name="connsiteY11" fmla="*/ 2331721 h 2503631"/>
              <a:gd name="connsiteX12" fmla="*/ 60057 w 2978777"/>
              <a:gd name="connsiteY12" fmla="*/ 2103121 h 2503631"/>
              <a:gd name="connsiteX13" fmla="*/ 2908 w 2978777"/>
              <a:gd name="connsiteY13" fmla="*/ 1828801 h 2503631"/>
              <a:gd name="connsiteX14" fmla="*/ 37197 w 2978777"/>
              <a:gd name="connsiteY14" fmla="*/ 1440181 h 2503631"/>
              <a:gd name="connsiteX15" fmla="*/ 117208 w 2978777"/>
              <a:gd name="connsiteY15" fmla="*/ 777241 h 2503631"/>
              <a:gd name="connsiteX16" fmla="*/ 300147 w 2978777"/>
              <a:gd name="connsiteY16" fmla="*/ 171471 h 2503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78777" h="2503631">
                <a:moveTo>
                  <a:pt x="300147" y="171471"/>
                </a:moveTo>
                <a:cubicBezTo>
                  <a:pt x="460147" y="167654"/>
                  <a:pt x="585858" y="198128"/>
                  <a:pt x="745858" y="194311"/>
                </a:cubicBezTo>
                <a:cubicBezTo>
                  <a:pt x="1363078" y="182881"/>
                  <a:pt x="2026018" y="11430"/>
                  <a:pt x="2643238" y="0"/>
                </a:cubicBezTo>
                <a:lnTo>
                  <a:pt x="2917557" y="57171"/>
                </a:lnTo>
                <a:cubicBezTo>
                  <a:pt x="2988042" y="80031"/>
                  <a:pt x="2968992" y="89540"/>
                  <a:pt x="2963277" y="148591"/>
                </a:cubicBezTo>
                <a:cubicBezTo>
                  <a:pt x="2957562" y="207642"/>
                  <a:pt x="2919462" y="308610"/>
                  <a:pt x="2883267" y="411480"/>
                </a:cubicBezTo>
                <a:cubicBezTo>
                  <a:pt x="2847072" y="514350"/>
                  <a:pt x="2871837" y="605790"/>
                  <a:pt x="2848977" y="754380"/>
                </a:cubicBezTo>
                <a:cubicBezTo>
                  <a:pt x="2826117" y="902970"/>
                  <a:pt x="2843263" y="1017356"/>
                  <a:pt x="2848978" y="1291590"/>
                </a:cubicBezTo>
                <a:cubicBezTo>
                  <a:pt x="2854693" y="1565824"/>
                  <a:pt x="3005187" y="2289295"/>
                  <a:pt x="2974707" y="2491225"/>
                </a:cubicBezTo>
                <a:cubicBezTo>
                  <a:pt x="2818497" y="2487587"/>
                  <a:pt x="2868028" y="2506809"/>
                  <a:pt x="2711818" y="2503171"/>
                </a:cubicBezTo>
                <a:cubicBezTo>
                  <a:pt x="1900308" y="2495379"/>
                  <a:pt x="1100227" y="2384717"/>
                  <a:pt x="277287" y="2479795"/>
                </a:cubicBezTo>
                <a:cubicBezTo>
                  <a:pt x="-162768" y="2443600"/>
                  <a:pt x="166748" y="2384975"/>
                  <a:pt x="140068" y="2331721"/>
                </a:cubicBezTo>
                <a:cubicBezTo>
                  <a:pt x="113388" y="2278467"/>
                  <a:pt x="71487" y="2179321"/>
                  <a:pt x="60057" y="2103121"/>
                </a:cubicBezTo>
                <a:cubicBezTo>
                  <a:pt x="21947" y="2007957"/>
                  <a:pt x="16243" y="1929766"/>
                  <a:pt x="2908" y="1828801"/>
                </a:cubicBezTo>
                <a:cubicBezTo>
                  <a:pt x="-10427" y="1727836"/>
                  <a:pt x="25767" y="1609726"/>
                  <a:pt x="37197" y="1440181"/>
                </a:cubicBezTo>
                <a:cubicBezTo>
                  <a:pt x="60057" y="1230631"/>
                  <a:pt x="94348" y="986791"/>
                  <a:pt x="117208" y="777241"/>
                </a:cubicBezTo>
                <a:lnTo>
                  <a:pt x="300147" y="171471"/>
                </a:lnTo>
                <a:close/>
              </a:path>
            </a:pathLst>
          </a:custGeom>
          <a:solidFill>
            <a:schemeClr val="bg2">
              <a:lumMod val="20000"/>
              <a:lumOff val="80000"/>
            </a:schemeClr>
          </a:solidFill>
        </p:spPr>
        <p:txBody>
          <a:bodyPr wrap="square" rtlCol="0">
            <a:spAutoFit/>
          </a:bodyPr>
          <a:lstStyle/>
          <a:p>
            <a:pPr algn="ctr"/>
            <a:endParaRPr lang="ru-RU" b="1" dirty="0" smtClean="0"/>
          </a:p>
          <a:p>
            <a:pPr algn="ctr"/>
            <a:r>
              <a:rPr lang="ru-RU" b="1" dirty="0" smtClean="0">
                <a:latin typeface="Georgia" pitchFamily="18" charset="0"/>
              </a:rPr>
              <a:t>ЖИВОТНЫЕ:</a:t>
            </a:r>
          </a:p>
          <a:p>
            <a:pPr algn="ctr"/>
            <a:r>
              <a:rPr lang="ru-RU" dirty="0" smtClean="0">
                <a:latin typeface="Georgia" pitchFamily="18" charset="0"/>
              </a:rPr>
              <a:t>ЗАЯЦ</a:t>
            </a:r>
          </a:p>
          <a:p>
            <a:pPr algn="ctr"/>
            <a:r>
              <a:rPr lang="ru-RU" dirty="0" smtClean="0">
                <a:latin typeface="Georgia" pitchFamily="18" charset="0"/>
              </a:rPr>
              <a:t>КОРОВА</a:t>
            </a:r>
          </a:p>
          <a:p>
            <a:pPr algn="ctr"/>
            <a:r>
              <a:rPr lang="ru-RU" dirty="0" smtClean="0">
                <a:latin typeface="Georgia" pitchFamily="18" charset="0"/>
              </a:rPr>
              <a:t>ЛИСИЦА</a:t>
            </a:r>
          </a:p>
          <a:p>
            <a:pPr algn="ctr"/>
            <a:r>
              <a:rPr lang="ru-RU" dirty="0" smtClean="0">
                <a:latin typeface="Georgia" pitchFamily="18" charset="0"/>
              </a:rPr>
              <a:t>ЛЯГУШКА</a:t>
            </a:r>
          </a:p>
          <a:p>
            <a:pPr algn="ctr"/>
            <a:r>
              <a:rPr lang="ru-RU" dirty="0" smtClean="0">
                <a:latin typeface="Georgia" pitchFamily="18" charset="0"/>
              </a:rPr>
              <a:t>МЕДВЕДЬ</a:t>
            </a:r>
          </a:p>
          <a:p>
            <a:pPr algn="ctr"/>
            <a:r>
              <a:rPr lang="ru-RU" dirty="0" smtClean="0">
                <a:latin typeface="Georgia" pitchFamily="18" charset="0"/>
              </a:rPr>
              <a:t>ОБЕЗЪЯНА</a:t>
            </a:r>
          </a:p>
          <a:p>
            <a:pPr algn="ctr"/>
            <a:r>
              <a:rPr lang="ru-RU" dirty="0" smtClean="0">
                <a:latin typeface="Georgia" pitchFamily="18" charset="0"/>
              </a:rPr>
              <a:t>СОБАКА</a:t>
            </a:r>
            <a:endParaRPr lang="ru-RU" dirty="0">
              <a:latin typeface="Georgia" pitchFamily="18" charset="0"/>
            </a:endParaRPr>
          </a:p>
        </p:txBody>
      </p:sp>
      <p:sp>
        <p:nvSpPr>
          <p:cNvPr id="4" name="TextBox 3"/>
          <p:cNvSpPr txBox="1"/>
          <p:nvPr/>
        </p:nvSpPr>
        <p:spPr>
          <a:xfrm>
            <a:off x="3857620" y="1071546"/>
            <a:ext cx="3214710" cy="2554545"/>
          </a:xfrm>
          <a:custGeom>
            <a:avLst/>
            <a:gdLst>
              <a:gd name="connsiteX0" fmla="*/ 0 w 2376264"/>
              <a:gd name="connsiteY0" fmla="*/ 0 h 2800767"/>
              <a:gd name="connsiteX1" fmla="*/ 2376264 w 2376264"/>
              <a:gd name="connsiteY1" fmla="*/ 0 h 2800767"/>
              <a:gd name="connsiteX2" fmla="*/ 2376264 w 2376264"/>
              <a:gd name="connsiteY2" fmla="*/ 2800767 h 2800767"/>
              <a:gd name="connsiteX3" fmla="*/ 0 w 2376264"/>
              <a:gd name="connsiteY3" fmla="*/ 2800767 h 2800767"/>
              <a:gd name="connsiteX4" fmla="*/ 0 w 2376264"/>
              <a:gd name="connsiteY4" fmla="*/ 0 h 2800767"/>
              <a:gd name="connsiteX0" fmla="*/ 0 w 2444844"/>
              <a:gd name="connsiteY0" fmla="*/ 80010 h 2800767"/>
              <a:gd name="connsiteX1" fmla="*/ 2444844 w 2444844"/>
              <a:gd name="connsiteY1" fmla="*/ 0 h 2800767"/>
              <a:gd name="connsiteX2" fmla="*/ 2444844 w 2444844"/>
              <a:gd name="connsiteY2" fmla="*/ 2800767 h 2800767"/>
              <a:gd name="connsiteX3" fmla="*/ 68580 w 2444844"/>
              <a:gd name="connsiteY3" fmla="*/ 2800767 h 2800767"/>
              <a:gd name="connsiteX4" fmla="*/ 0 w 2444844"/>
              <a:gd name="connsiteY4" fmla="*/ 80010 h 2800767"/>
              <a:gd name="connsiteX0" fmla="*/ 0 w 2696304"/>
              <a:gd name="connsiteY0" fmla="*/ 194310 h 2915067"/>
              <a:gd name="connsiteX1" fmla="*/ 2696304 w 2696304"/>
              <a:gd name="connsiteY1" fmla="*/ 0 h 2915067"/>
              <a:gd name="connsiteX2" fmla="*/ 2444844 w 2696304"/>
              <a:gd name="connsiteY2" fmla="*/ 2915067 h 2915067"/>
              <a:gd name="connsiteX3" fmla="*/ 68580 w 2696304"/>
              <a:gd name="connsiteY3" fmla="*/ 2915067 h 2915067"/>
              <a:gd name="connsiteX4" fmla="*/ 0 w 2696304"/>
              <a:gd name="connsiteY4" fmla="*/ 194310 h 2915067"/>
              <a:gd name="connsiteX0" fmla="*/ 0 w 2730594"/>
              <a:gd name="connsiteY0" fmla="*/ 194310 h 2915067"/>
              <a:gd name="connsiteX1" fmla="*/ 2696304 w 2730594"/>
              <a:gd name="connsiteY1" fmla="*/ 0 h 2915067"/>
              <a:gd name="connsiteX2" fmla="*/ 2730594 w 2730594"/>
              <a:gd name="connsiteY2" fmla="*/ 2560737 h 2915067"/>
              <a:gd name="connsiteX3" fmla="*/ 68580 w 2730594"/>
              <a:gd name="connsiteY3" fmla="*/ 2915067 h 2915067"/>
              <a:gd name="connsiteX4" fmla="*/ 0 w 2730594"/>
              <a:gd name="connsiteY4" fmla="*/ 194310 h 2915067"/>
              <a:gd name="connsiteX0" fmla="*/ 171450 w 2902044"/>
              <a:gd name="connsiteY0" fmla="*/ 194310 h 2560737"/>
              <a:gd name="connsiteX1" fmla="*/ 2867754 w 2902044"/>
              <a:gd name="connsiteY1" fmla="*/ 0 h 2560737"/>
              <a:gd name="connsiteX2" fmla="*/ 2902044 w 2902044"/>
              <a:gd name="connsiteY2" fmla="*/ 2560737 h 2560737"/>
              <a:gd name="connsiteX3" fmla="*/ 0 w 2902044"/>
              <a:gd name="connsiteY3" fmla="*/ 2549307 h 2560737"/>
              <a:gd name="connsiteX4" fmla="*/ 171450 w 2902044"/>
              <a:gd name="connsiteY4" fmla="*/ 194310 h 2560737"/>
              <a:gd name="connsiteX0" fmla="*/ 171450 w 2902044"/>
              <a:gd name="connsiteY0" fmla="*/ 194310 h 2754820"/>
              <a:gd name="connsiteX1" fmla="*/ 2867754 w 2902044"/>
              <a:gd name="connsiteY1" fmla="*/ 0 h 2754820"/>
              <a:gd name="connsiteX2" fmla="*/ 2902044 w 2902044"/>
              <a:gd name="connsiteY2" fmla="*/ 2560737 h 2754820"/>
              <a:gd name="connsiteX3" fmla="*/ 1435626 w 2902044"/>
              <a:gd name="connsiteY3" fmla="*/ 2754610 h 2754820"/>
              <a:gd name="connsiteX4" fmla="*/ 0 w 2902044"/>
              <a:gd name="connsiteY4" fmla="*/ 2549307 h 2754820"/>
              <a:gd name="connsiteX5" fmla="*/ 171450 w 2902044"/>
              <a:gd name="connsiteY5" fmla="*/ 194310 h 2754820"/>
              <a:gd name="connsiteX0" fmla="*/ 247985 w 2978579"/>
              <a:gd name="connsiteY0" fmla="*/ 194310 h 2754820"/>
              <a:gd name="connsiteX1" fmla="*/ 2944289 w 2978579"/>
              <a:gd name="connsiteY1" fmla="*/ 0 h 2754820"/>
              <a:gd name="connsiteX2" fmla="*/ 2978579 w 2978579"/>
              <a:gd name="connsiteY2" fmla="*/ 2560737 h 2754820"/>
              <a:gd name="connsiteX3" fmla="*/ 1512161 w 2978579"/>
              <a:gd name="connsiteY3" fmla="*/ 2754610 h 2754820"/>
              <a:gd name="connsiteX4" fmla="*/ 76535 w 2978579"/>
              <a:gd name="connsiteY4" fmla="*/ 2549307 h 2754820"/>
              <a:gd name="connsiteX5" fmla="*/ 3401 w 2978579"/>
              <a:gd name="connsiteY5" fmla="*/ 1417299 h 2754820"/>
              <a:gd name="connsiteX6" fmla="*/ 247985 w 2978579"/>
              <a:gd name="connsiteY6" fmla="*/ 194310 h 2754820"/>
              <a:gd name="connsiteX0" fmla="*/ 247985 w 2978579"/>
              <a:gd name="connsiteY0" fmla="*/ 194310 h 2754820"/>
              <a:gd name="connsiteX1" fmla="*/ 2944289 w 2978579"/>
              <a:gd name="connsiteY1" fmla="*/ 0 h 2754820"/>
              <a:gd name="connsiteX2" fmla="*/ 2978579 w 2978579"/>
              <a:gd name="connsiteY2" fmla="*/ 2560737 h 2754820"/>
              <a:gd name="connsiteX3" fmla="*/ 1512161 w 2978579"/>
              <a:gd name="connsiteY3" fmla="*/ 2754610 h 2754820"/>
              <a:gd name="connsiteX4" fmla="*/ 76535 w 2978579"/>
              <a:gd name="connsiteY4" fmla="*/ 2549307 h 2754820"/>
              <a:gd name="connsiteX5" fmla="*/ 3401 w 2978579"/>
              <a:gd name="connsiteY5" fmla="*/ 1417299 h 2754820"/>
              <a:gd name="connsiteX6" fmla="*/ 83412 w 2978579"/>
              <a:gd name="connsiteY6" fmla="*/ 754359 h 2754820"/>
              <a:gd name="connsiteX7" fmla="*/ 247985 w 2978579"/>
              <a:gd name="connsiteY7" fmla="*/ 194310 h 2754820"/>
              <a:gd name="connsiteX0" fmla="*/ 247985 w 2978579"/>
              <a:gd name="connsiteY0" fmla="*/ 194310 h 2754820"/>
              <a:gd name="connsiteX1" fmla="*/ 2552292 w 2978579"/>
              <a:gd name="connsiteY1" fmla="*/ 114279 h 2754820"/>
              <a:gd name="connsiteX2" fmla="*/ 2944289 w 2978579"/>
              <a:gd name="connsiteY2" fmla="*/ 0 h 2754820"/>
              <a:gd name="connsiteX3" fmla="*/ 2978579 w 2978579"/>
              <a:gd name="connsiteY3" fmla="*/ 2560737 h 2754820"/>
              <a:gd name="connsiteX4" fmla="*/ 1512161 w 2978579"/>
              <a:gd name="connsiteY4" fmla="*/ 2754610 h 2754820"/>
              <a:gd name="connsiteX5" fmla="*/ 76535 w 2978579"/>
              <a:gd name="connsiteY5" fmla="*/ 2549307 h 2754820"/>
              <a:gd name="connsiteX6" fmla="*/ 3401 w 2978579"/>
              <a:gd name="connsiteY6" fmla="*/ 1417299 h 2754820"/>
              <a:gd name="connsiteX7" fmla="*/ 83412 w 2978579"/>
              <a:gd name="connsiteY7" fmla="*/ 754359 h 2754820"/>
              <a:gd name="connsiteX8" fmla="*/ 247985 w 2978579"/>
              <a:gd name="connsiteY8" fmla="*/ 194310 h 2754820"/>
              <a:gd name="connsiteX0" fmla="*/ 247985 w 2978579"/>
              <a:gd name="connsiteY0" fmla="*/ 194310 h 2754820"/>
              <a:gd name="connsiteX1" fmla="*/ 2529432 w 2978579"/>
              <a:gd name="connsiteY1" fmla="*/ 45699 h 2754820"/>
              <a:gd name="connsiteX2" fmla="*/ 2944289 w 2978579"/>
              <a:gd name="connsiteY2" fmla="*/ 0 h 2754820"/>
              <a:gd name="connsiteX3" fmla="*/ 2978579 w 2978579"/>
              <a:gd name="connsiteY3" fmla="*/ 2560737 h 2754820"/>
              <a:gd name="connsiteX4" fmla="*/ 1512161 w 2978579"/>
              <a:gd name="connsiteY4" fmla="*/ 2754610 h 2754820"/>
              <a:gd name="connsiteX5" fmla="*/ 76535 w 2978579"/>
              <a:gd name="connsiteY5" fmla="*/ 2549307 h 2754820"/>
              <a:gd name="connsiteX6" fmla="*/ 3401 w 2978579"/>
              <a:gd name="connsiteY6" fmla="*/ 1417299 h 2754820"/>
              <a:gd name="connsiteX7" fmla="*/ 83412 w 2978579"/>
              <a:gd name="connsiteY7" fmla="*/ 754359 h 2754820"/>
              <a:gd name="connsiteX8" fmla="*/ 247985 w 2978579"/>
              <a:gd name="connsiteY8" fmla="*/ 194310 h 2754820"/>
              <a:gd name="connsiteX0" fmla="*/ 247985 w 2978579"/>
              <a:gd name="connsiteY0" fmla="*/ 194310 h 2754820"/>
              <a:gd name="connsiteX1" fmla="*/ 826362 w 2978579"/>
              <a:gd name="connsiteY1" fmla="*/ 194289 h 2754820"/>
              <a:gd name="connsiteX2" fmla="*/ 2529432 w 2978579"/>
              <a:gd name="connsiteY2" fmla="*/ 45699 h 2754820"/>
              <a:gd name="connsiteX3" fmla="*/ 2944289 w 2978579"/>
              <a:gd name="connsiteY3" fmla="*/ 0 h 2754820"/>
              <a:gd name="connsiteX4" fmla="*/ 2978579 w 2978579"/>
              <a:gd name="connsiteY4" fmla="*/ 2560737 h 2754820"/>
              <a:gd name="connsiteX5" fmla="*/ 1512161 w 2978579"/>
              <a:gd name="connsiteY5" fmla="*/ 2754610 h 2754820"/>
              <a:gd name="connsiteX6" fmla="*/ 76535 w 2978579"/>
              <a:gd name="connsiteY6" fmla="*/ 2549307 h 2754820"/>
              <a:gd name="connsiteX7" fmla="*/ 3401 w 2978579"/>
              <a:gd name="connsiteY7" fmla="*/ 1417299 h 2754820"/>
              <a:gd name="connsiteX8" fmla="*/ 83412 w 2978579"/>
              <a:gd name="connsiteY8" fmla="*/ 754359 h 2754820"/>
              <a:gd name="connsiteX9" fmla="*/ 247985 w 2978579"/>
              <a:gd name="connsiteY9" fmla="*/ 194310 h 2754820"/>
              <a:gd name="connsiteX0" fmla="*/ 247985 w 2978579"/>
              <a:gd name="connsiteY0" fmla="*/ 194310 h 2754820"/>
              <a:gd name="connsiteX1" fmla="*/ 826362 w 2978579"/>
              <a:gd name="connsiteY1" fmla="*/ 194289 h 2754820"/>
              <a:gd name="connsiteX2" fmla="*/ 2529432 w 2978579"/>
              <a:gd name="connsiteY2" fmla="*/ 45699 h 2754820"/>
              <a:gd name="connsiteX3" fmla="*/ 2944289 w 2978579"/>
              <a:gd name="connsiteY3" fmla="*/ 0 h 2754820"/>
              <a:gd name="connsiteX4" fmla="*/ 2849472 w 2978579"/>
              <a:gd name="connsiteY4" fmla="*/ 1600179 h 2754820"/>
              <a:gd name="connsiteX5" fmla="*/ 2978579 w 2978579"/>
              <a:gd name="connsiteY5" fmla="*/ 2560737 h 2754820"/>
              <a:gd name="connsiteX6" fmla="*/ 1512161 w 2978579"/>
              <a:gd name="connsiteY6" fmla="*/ 2754610 h 2754820"/>
              <a:gd name="connsiteX7" fmla="*/ 76535 w 2978579"/>
              <a:gd name="connsiteY7" fmla="*/ 2549307 h 2754820"/>
              <a:gd name="connsiteX8" fmla="*/ 3401 w 2978579"/>
              <a:gd name="connsiteY8" fmla="*/ 1417299 h 2754820"/>
              <a:gd name="connsiteX9" fmla="*/ 83412 w 2978579"/>
              <a:gd name="connsiteY9" fmla="*/ 754359 h 2754820"/>
              <a:gd name="connsiteX10" fmla="*/ 247985 w 2978579"/>
              <a:gd name="connsiteY10" fmla="*/ 194310 h 2754820"/>
              <a:gd name="connsiteX0" fmla="*/ 247985 w 2978579"/>
              <a:gd name="connsiteY0" fmla="*/ 194310 h 2754820"/>
              <a:gd name="connsiteX1" fmla="*/ 826362 w 2978579"/>
              <a:gd name="connsiteY1" fmla="*/ 194289 h 2754820"/>
              <a:gd name="connsiteX2" fmla="*/ 2529432 w 2978579"/>
              <a:gd name="connsiteY2" fmla="*/ 45699 h 2754820"/>
              <a:gd name="connsiteX3" fmla="*/ 2944289 w 2978579"/>
              <a:gd name="connsiteY3" fmla="*/ 0 h 2754820"/>
              <a:gd name="connsiteX4" fmla="*/ 2769462 w 2978579"/>
              <a:gd name="connsiteY4" fmla="*/ 1600179 h 2754820"/>
              <a:gd name="connsiteX5" fmla="*/ 2978579 w 2978579"/>
              <a:gd name="connsiteY5" fmla="*/ 2560737 h 2754820"/>
              <a:gd name="connsiteX6" fmla="*/ 1512161 w 2978579"/>
              <a:gd name="connsiteY6" fmla="*/ 2754610 h 2754820"/>
              <a:gd name="connsiteX7" fmla="*/ 76535 w 2978579"/>
              <a:gd name="connsiteY7" fmla="*/ 2549307 h 2754820"/>
              <a:gd name="connsiteX8" fmla="*/ 3401 w 2978579"/>
              <a:gd name="connsiteY8" fmla="*/ 1417299 h 2754820"/>
              <a:gd name="connsiteX9" fmla="*/ 83412 w 2978579"/>
              <a:gd name="connsiteY9" fmla="*/ 754359 h 2754820"/>
              <a:gd name="connsiteX10" fmla="*/ 247985 w 2978579"/>
              <a:gd name="connsiteY10" fmla="*/ 194310 h 2754820"/>
              <a:gd name="connsiteX0" fmla="*/ 247985 w 2978579"/>
              <a:gd name="connsiteY0" fmla="*/ 194310 h 2754820"/>
              <a:gd name="connsiteX1" fmla="*/ 826362 w 2978579"/>
              <a:gd name="connsiteY1" fmla="*/ 194289 h 2754820"/>
              <a:gd name="connsiteX2" fmla="*/ 2529432 w 2978579"/>
              <a:gd name="connsiteY2" fmla="*/ 45699 h 2754820"/>
              <a:gd name="connsiteX3" fmla="*/ 2944289 w 2978579"/>
              <a:gd name="connsiteY3" fmla="*/ 0 h 2754820"/>
              <a:gd name="connsiteX4" fmla="*/ 2826612 w 2978579"/>
              <a:gd name="connsiteY4" fmla="*/ 1588749 h 2754820"/>
              <a:gd name="connsiteX5" fmla="*/ 2978579 w 2978579"/>
              <a:gd name="connsiteY5" fmla="*/ 2560737 h 2754820"/>
              <a:gd name="connsiteX6" fmla="*/ 1512161 w 2978579"/>
              <a:gd name="connsiteY6" fmla="*/ 2754610 h 2754820"/>
              <a:gd name="connsiteX7" fmla="*/ 76535 w 2978579"/>
              <a:gd name="connsiteY7" fmla="*/ 2549307 h 2754820"/>
              <a:gd name="connsiteX8" fmla="*/ 3401 w 2978579"/>
              <a:gd name="connsiteY8" fmla="*/ 1417299 h 2754820"/>
              <a:gd name="connsiteX9" fmla="*/ 83412 w 2978579"/>
              <a:gd name="connsiteY9" fmla="*/ 754359 h 2754820"/>
              <a:gd name="connsiteX10" fmla="*/ 247985 w 2978579"/>
              <a:gd name="connsiteY10" fmla="*/ 194310 h 2754820"/>
              <a:gd name="connsiteX0" fmla="*/ 247985 w 2978579"/>
              <a:gd name="connsiteY0" fmla="*/ 194310 h 2754820"/>
              <a:gd name="connsiteX1" fmla="*/ 826362 w 2978579"/>
              <a:gd name="connsiteY1" fmla="*/ 194289 h 2754820"/>
              <a:gd name="connsiteX2" fmla="*/ 2529432 w 2978579"/>
              <a:gd name="connsiteY2" fmla="*/ 45699 h 2754820"/>
              <a:gd name="connsiteX3" fmla="*/ 2944289 w 2978579"/>
              <a:gd name="connsiteY3" fmla="*/ 0 h 2754820"/>
              <a:gd name="connsiteX4" fmla="*/ 2826612 w 2978579"/>
              <a:gd name="connsiteY4" fmla="*/ 1588749 h 2754820"/>
              <a:gd name="connsiteX5" fmla="*/ 2826612 w 2978579"/>
              <a:gd name="connsiteY5" fmla="*/ 2114529 h 2754820"/>
              <a:gd name="connsiteX6" fmla="*/ 2978579 w 2978579"/>
              <a:gd name="connsiteY6" fmla="*/ 2560737 h 2754820"/>
              <a:gd name="connsiteX7" fmla="*/ 1512161 w 2978579"/>
              <a:gd name="connsiteY7" fmla="*/ 2754610 h 2754820"/>
              <a:gd name="connsiteX8" fmla="*/ 76535 w 2978579"/>
              <a:gd name="connsiteY8" fmla="*/ 2549307 h 2754820"/>
              <a:gd name="connsiteX9" fmla="*/ 3401 w 2978579"/>
              <a:gd name="connsiteY9" fmla="*/ 1417299 h 2754820"/>
              <a:gd name="connsiteX10" fmla="*/ 83412 w 2978579"/>
              <a:gd name="connsiteY10" fmla="*/ 754359 h 2754820"/>
              <a:gd name="connsiteX11" fmla="*/ 247985 w 2978579"/>
              <a:gd name="connsiteY11" fmla="*/ 194310 h 2754820"/>
              <a:gd name="connsiteX0" fmla="*/ 247985 w 2978579"/>
              <a:gd name="connsiteY0" fmla="*/ 194310 h 2754820"/>
              <a:gd name="connsiteX1" fmla="*/ 826362 w 2978579"/>
              <a:gd name="connsiteY1" fmla="*/ 194289 h 2754820"/>
              <a:gd name="connsiteX2" fmla="*/ 2529432 w 2978579"/>
              <a:gd name="connsiteY2" fmla="*/ 45699 h 2754820"/>
              <a:gd name="connsiteX3" fmla="*/ 2944289 w 2978579"/>
              <a:gd name="connsiteY3" fmla="*/ 0 h 2754820"/>
              <a:gd name="connsiteX4" fmla="*/ 2826612 w 2978579"/>
              <a:gd name="connsiteY4" fmla="*/ 1588749 h 2754820"/>
              <a:gd name="connsiteX5" fmla="*/ 2872332 w 2978579"/>
              <a:gd name="connsiteY5" fmla="*/ 2114529 h 2754820"/>
              <a:gd name="connsiteX6" fmla="*/ 2978579 w 2978579"/>
              <a:gd name="connsiteY6" fmla="*/ 2560737 h 2754820"/>
              <a:gd name="connsiteX7" fmla="*/ 1512161 w 2978579"/>
              <a:gd name="connsiteY7" fmla="*/ 2754610 h 2754820"/>
              <a:gd name="connsiteX8" fmla="*/ 76535 w 2978579"/>
              <a:gd name="connsiteY8" fmla="*/ 2549307 h 2754820"/>
              <a:gd name="connsiteX9" fmla="*/ 3401 w 2978579"/>
              <a:gd name="connsiteY9" fmla="*/ 1417299 h 2754820"/>
              <a:gd name="connsiteX10" fmla="*/ 83412 w 2978579"/>
              <a:gd name="connsiteY10" fmla="*/ 754359 h 2754820"/>
              <a:gd name="connsiteX11" fmla="*/ 247985 w 2978579"/>
              <a:gd name="connsiteY11" fmla="*/ 194310 h 2754820"/>
              <a:gd name="connsiteX0" fmla="*/ 247985 w 2978579"/>
              <a:gd name="connsiteY0" fmla="*/ 194310 h 2754909"/>
              <a:gd name="connsiteX1" fmla="*/ 826362 w 2978579"/>
              <a:gd name="connsiteY1" fmla="*/ 194289 h 2754909"/>
              <a:gd name="connsiteX2" fmla="*/ 2529432 w 2978579"/>
              <a:gd name="connsiteY2" fmla="*/ 45699 h 2754909"/>
              <a:gd name="connsiteX3" fmla="*/ 2944289 w 2978579"/>
              <a:gd name="connsiteY3" fmla="*/ 0 h 2754909"/>
              <a:gd name="connsiteX4" fmla="*/ 2826612 w 2978579"/>
              <a:gd name="connsiteY4" fmla="*/ 1588749 h 2754909"/>
              <a:gd name="connsiteX5" fmla="*/ 2872332 w 2978579"/>
              <a:gd name="connsiteY5" fmla="*/ 2114529 h 2754909"/>
              <a:gd name="connsiteX6" fmla="*/ 2978579 w 2978579"/>
              <a:gd name="connsiteY6" fmla="*/ 2560737 h 2754909"/>
              <a:gd name="connsiteX7" fmla="*/ 2609442 w 2978579"/>
              <a:gd name="connsiteY7" fmla="*/ 2514579 h 2754909"/>
              <a:gd name="connsiteX8" fmla="*/ 1512161 w 2978579"/>
              <a:gd name="connsiteY8" fmla="*/ 2754610 h 2754909"/>
              <a:gd name="connsiteX9" fmla="*/ 76535 w 2978579"/>
              <a:gd name="connsiteY9" fmla="*/ 2549307 h 2754909"/>
              <a:gd name="connsiteX10" fmla="*/ 3401 w 2978579"/>
              <a:gd name="connsiteY10" fmla="*/ 1417299 h 2754909"/>
              <a:gd name="connsiteX11" fmla="*/ 83412 w 2978579"/>
              <a:gd name="connsiteY11" fmla="*/ 754359 h 2754909"/>
              <a:gd name="connsiteX12" fmla="*/ 247985 w 2978579"/>
              <a:gd name="connsiteY12" fmla="*/ 194310 h 2754909"/>
              <a:gd name="connsiteX0" fmla="*/ 247985 w 2978579"/>
              <a:gd name="connsiteY0" fmla="*/ 194310 h 2754610"/>
              <a:gd name="connsiteX1" fmla="*/ 826362 w 2978579"/>
              <a:gd name="connsiteY1" fmla="*/ 194289 h 2754610"/>
              <a:gd name="connsiteX2" fmla="*/ 2529432 w 2978579"/>
              <a:gd name="connsiteY2" fmla="*/ 45699 h 2754610"/>
              <a:gd name="connsiteX3" fmla="*/ 2944289 w 2978579"/>
              <a:gd name="connsiteY3" fmla="*/ 0 h 2754610"/>
              <a:gd name="connsiteX4" fmla="*/ 2826612 w 2978579"/>
              <a:gd name="connsiteY4" fmla="*/ 1588749 h 2754610"/>
              <a:gd name="connsiteX5" fmla="*/ 2872332 w 2978579"/>
              <a:gd name="connsiteY5" fmla="*/ 2114529 h 2754610"/>
              <a:gd name="connsiteX6" fmla="*/ 2978579 w 2978579"/>
              <a:gd name="connsiteY6" fmla="*/ 2560737 h 2754610"/>
              <a:gd name="connsiteX7" fmla="*/ 2609442 w 2978579"/>
              <a:gd name="connsiteY7" fmla="*/ 2514579 h 2754610"/>
              <a:gd name="connsiteX8" fmla="*/ 1512161 w 2978579"/>
              <a:gd name="connsiteY8" fmla="*/ 2754610 h 2754610"/>
              <a:gd name="connsiteX9" fmla="*/ 369162 w 2978579"/>
              <a:gd name="connsiteY9" fmla="*/ 2537439 h 2754610"/>
              <a:gd name="connsiteX10" fmla="*/ 76535 w 2978579"/>
              <a:gd name="connsiteY10" fmla="*/ 2549307 h 2754610"/>
              <a:gd name="connsiteX11" fmla="*/ 3401 w 2978579"/>
              <a:gd name="connsiteY11" fmla="*/ 1417299 h 2754610"/>
              <a:gd name="connsiteX12" fmla="*/ 83412 w 2978579"/>
              <a:gd name="connsiteY12" fmla="*/ 754359 h 2754610"/>
              <a:gd name="connsiteX13" fmla="*/ 247985 w 2978579"/>
              <a:gd name="connsiteY13" fmla="*/ 194310 h 2754610"/>
              <a:gd name="connsiteX0" fmla="*/ 247985 w 3081449"/>
              <a:gd name="connsiteY0" fmla="*/ 194310 h 2818160"/>
              <a:gd name="connsiteX1" fmla="*/ 826362 w 3081449"/>
              <a:gd name="connsiteY1" fmla="*/ 194289 h 2818160"/>
              <a:gd name="connsiteX2" fmla="*/ 2529432 w 3081449"/>
              <a:gd name="connsiteY2" fmla="*/ 45699 h 2818160"/>
              <a:gd name="connsiteX3" fmla="*/ 2944289 w 3081449"/>
              <a:gd name="connsiteY3" fmla="*/ 0 h 2818160"/>
              <a:gd name="connsiteX4" fmla="*/ 2826612 w 3081449"/>
              <a:gd name="connsiteY4" fmla="*/ 1588749 h 2818160"/>
              <a:gd name="connsiteX5" fmla="*/ 2872332 w 3081449"/>
              <a:gd name="connsiteY5" fmla="*/ 2114529 h 2818160"/>
              <a:gd name="connsiteX6" fmla="*/ 3081449 w 3081449"/>
              <a:gd name="connsiteY6" fmla="*/ 2807241 h 2818160"/>
              <a:gd name="connsiteX7" fmla="*/ 2609442 w 3081449"/>
              <a:gd name="connsiteY7" fmla="*/ 2514579 h 2818160"/>
              <a:gd name="connsiteX8" fmla="*/ 1512161 w 3081449"/>
              <a:gd name="connsiteY8" fmla="*/ 2754610 h 2818160"/>
              <a:gd name="connsiteX9" fmla="*/ 369162 w 3081449"/>
              <a:gd name="connsiteY9" fmla="*/ 2537439 h 2818160"/>
              <a:gd name="connsiteX10" fmla="*/ 76535 w 3081449"/>
              <a:gd name="connsiteY10" fmla="*/ 2549307 h 2818160"/>
              <a:gd name="connsiteX11" fmla="*/ 3401 w 3081449"/>
              <a:gd name="connsiteY11" fmla="*/ 1417299 h 2818160"/>
              <a:gd name="connsiteX12" fmla="*/ 83412 w 3081449"/>
              <a:gd name="connsiteY12" fmla="*/ 754359 h 2818160"/>
              <a:gd name="connsiteX13" fmla="*/ 247985 w 3081449"/>
              <a:gd name="connsiteY13" fmla="*/ 194310 h 2818160"/>
              <a:gd name="connsiteX0" fmla="*/ 247985 w 3081449"/>
              <a:gd name="connsiteY0" fmla="*/ 194310 h 2822726"/>
              <a:gd name="connsiteX1" fmla="*/ 826362 w 3081449"/>
              <a:gd name="connsiteY1" fmla="*/ 194289 h 2822726"/>
              <a:gd name="connsiteX2" fmla="*/ 2529432 w 3081449"/>
              <a:gd name="connsiteY2" fmla="*/ 45699 h 2822726"/>
              <a:gd name="connsiteX3" fmla="*/ 2944289 w 3081449"/>
              <a:gd name="connsiteY3" fmla="*/ 0 h 2822726"/>
              <a:gd name="connsiteX4" fmla="*/ 2826612 w 3081449"/>
              <a:gd name="connsiteY4" fmla="*/ 1588749 h 2822726"/>
              <a:gd name="connsiteX5" fmla="*/ 2872332 w 3081449"/>
              <a:gd name="connsiteY5" fmla="*/ 2114529 h 2822726"/>
              <a:gd name="connsiteX6" fmla="*/ 3081449 w 3081449"/>
              <a:gd name="connsiteY6" fmla="*/ 2807241 h 2822726"/>
              <a:gd name="connsiteX7" fmla="*/ 2609442 w 3081449"/>
              <a:gd name="connsiteY7" fmla="*/ 2650156 h 2822726"/>
              <a:gd name="connsiteX8" fmla="*/ 1512161 w 3081449"/>
              <a:gd name="connsiteY8" fmla="*/ 2754610 h 2822726"/>
              <a:gd name="connsiteX9" fmla="*/ 369162 w 3081449"/>
              <a:gd name="connsiteY9" fmla="*/ 2537439 h 2822726"/>
              <a:gd name="connsiteX10" fmla="*/ 76535 w 3081449"/>
              <a:gd name="connsiteY10" fmla="*/ 2549307 h 2822726"/>
              <a:gd name="connsiteX11" fmla="*/ 3401 w 3081449"/>
              <a:gd name="connsiteY11" fmla="*/ 1417299 h 2822726"/>
              <a:gd name="connsiteX12" fmla="*/ 83412 w 3081449"/>
              <a:gd name="connsiteY12" fmla="*/ 754359 h 2822726"/>
              <a:gd name="connsiteX13" fmla="*/ 247985 w 3081449"/>
              <a:gd name="connsiteY13" fmla="*/ 194310 h 2822726"/>
              <a:gd name="connsiteX0" fmla="*/ 247985 w 3081449"/>
              <a:gd name="connsiteY0" fmla="*/ 194310 h 2828361"/>
              <a:gd name="connsiteX1" fmla="*/ 826362 w 3081449"/>
              <a:gd name="connsiteY1" fmla="*/ 194289 h 2828361"/>
              <a:gd name="connsiteX2" fmla="*/ 2529432 w 3081449"/>
              <a:gd name="connsiteY2" fmla="*/ 45699 h 2828361"/>
              <a:gd name="connsiteX3" fmla="*/ 2944289 w 3081449"/>
              <a:gd name="connsiteY3" fmla="*/ 0 h 2828361"/>
              <a:gd name="connsiteX4" fmla="*/ 2826612 w 3081449"/>
              <a:gd name="connsiteY4" fmla="*/ 1588749 h 2828361"/>
              <a:gd name="connsiteX5" fmla="*/ 2872332 w 3081449"/>
              <a:gd name="connsiteY5" fmla="*/ 2114529 h 2828361"/>
              <a:gd name="connsiteX6" fmla="*/ 3081449 w 3081449"/>
              <a:gd name="connsiteY6" fmla="*/ 2807241 h 2828361"/>
              <a:gd name="connsiteX7" fmla="*/ 2620872 w 3081449"/>
              <a:gd name="connsiteY7" fmla="*/ 2736433 h 2828361"/>
              <a:gd name="connsiteX8" fmla="*/ 1512161 w 3081449"/>
              <a:gd name="connsiteY8" fmla="*/ 2754610 h 2828361"/>
              <a:gd name="connsiteX9" fmla="*/ 369162 w 3081449"/>
              <a:gd name="connsiteY9" fmla="*/ 2537439 h 2828361"/>
              <a:gd name="connsiteX10" fmla="*/ 76535 w 3081449"/>
              <a:gd name="connsiteY10" fmla="*/ 2549307 h 2828361"/>
              <a:gd name="connsiteX11" fmla="*/ 3401 w 3081449"/>
              <a:gd name="connsiteY11" fmla="*/ 1417299 h 2828361"/>
              <a:gd name="connsiteX12" fmla="*/ 83412 w 3081449"/>
              <a:gd name="connsiteY12" fmla="*/ 754359 h 2828361"/>
              <a:gd name="connsiteX13" fmla="*/ 247985 w 3081449"/>
              <a:gd name="connsiteY13" fmla="*/ 194310 h 2828361"/>
              <a:gd name="connsiteX0" fmla="*/ 246540 w 3080004"/>
              <a:gd name="connsiteY0" fmla="*/ 194310 h 2832786"/>
              <a:gd name="connsiteX1" fmla="*/ 824917 w 3080004"/>
              <a:gd name="connsiteY1" fmla="*/ 194289 h 2832786"/>
              <a:gd name="connsiteX2" fmla="*/ 2527987 w 3080004"/>
              <a:gd name="connsiteY2" fmla="*/ 45699 h 2832786"/>
              <a:gd name="connsiteX3" fmla="*/ 2942844 w 3080004"/>
              <a:gd name="connsiteY3" fmla="*/ 0 h 2832786"/>
              <a:gd name="connsiteX4" fmla="*/ 2825167 w 3080004"/>
              <a:gd name="connsiteY4" fmla="*/ 1588749 h 2832786"/>
              <a:gd name="connsiteX5" fmla="*/ 2870887 w 3080004"/>
              <a:gd name="connsiteY5" fmla="*/ 2114529 h 2832786"/>
              <a:gd name="connsiteX6" fmla="*/ 3080004 w 3080004"/>
              <a:gd name="connsiteY6" fmla="*/ 2807241 h 2832786"/>
              <a:gd name="connsiteX7" fmla="*/ 2619427 w 3080004"/>
              <a:gd name="connsiteY7" fmla="*/ 2736433 h 2832786"/>
              <a:gd name="connsiteX8" fmla="*/ 1510716 w 3080004"/>
              <a:gd name="connsiteY8" fmla="*/ 2754610 h 2832786"/>
              <a:gd name="connsiteX9" fmla="*/ 367717 w 3080004"/>
              <a:gd name="connsiteY9" fmla="*/ 2537439 h 2832786"/>
              <a:gd name="connsiteX10" fmla="*/ 177960 w 3080004"/>
              <a:gd name="connsiteY10" fmla="*/ 2832786 h 2832786"/>
              <a:gd name="connsiteX11" fmla="*/ 1956 w 3080004"/>
              <a:gd name="connsiteY11" fmla="*/ 1417299 h 2832786"/>
              <a:gd name="connsiteX12" fmla="*/ 81967 w 3080004"/>
              <a:gd name="connsiteY12" fmla="*/ 754359 h 2832786"/>
              <a:gd name="connsiteX13" fmla="*/ 246540 w 3080004"/>
              <a:gd name="connsiteY13" fmla="*/ 194310 h 2832786"/>
              <a:gd name="connsiteX0" fmla="*/ 246540 w 3080004"/>
              <a:gd name="connsiteY0" fmla="*/ 194310 h 2832786"/>
              <a:gd name="connsiteX1" fmla="*/ 824917 w 3080004"/>
              <a:gd name="connsiteY1" fmla="*/ 194289 h 2832786"/>
              <a:gd name="connsiteX2" fmla="*/ 2527987 w 3080004"/>
              <a:gd name="connsiteY2" fmla="*/ 45699 h 2832786"/>
              <a:gd name="connsiteX3" fmla="*/ 2942844 w 3080004"/>
              <a:gd name="connsiteY3" fmla="*/ 0 h 2832786"/>
              <a:gd name="connsiteX4" fmla="*/ 2825167 w 3080004"/>
              <a:gd name="connsiteY4" fmla="*/ 1588749 h 2832786"/>
              <a:gd name="connsiteX5" fmla="*/ 2870887 w 3080004"/>
              <a:gd name="connsiteY5" fmla="*/ 2114529 h 2832786"/>
              <a:gd name="connsiteX6" fmla="*/ 3080004 w 3080004"/>
              <a:gd name="connsiteY6" fmla="*/ 2807241 h 2832786"/>
              <a:gd name="connsiteX7" fmla="*/ 2619427 w 3080004"/>
              <a:gd name="connsiteY7" fmla="*/ 2736433 h 2832786"/>
              <a:gd name="connsiteX8" fmla="*/ 1510716 w 3080004"/>
              <a:gd name="connsiteY8" fmla="*/ 2754610 h 2832786"/>
              <a:gd name="connsiteX9" fmla="*/ 436297 w 3080004"/>
              <a:gd name="connsiteY9" fmla="*/ 2636041 h 2832786"/>
              <a:gd name="connsiteX10" fmla="*/ 177960 w 3080004"/>
              <a:gd name="connsiteY10" fmla="*/ 2832786 h 2832786"/>
              <a:gd name="connsiteX11" fmla="*/ 1956 w 3080004"/>
              <a:gd name="connsiteY11" fmla="*/ 1417299 h 2832786"/>
              <a:gd name="connsiteX12" fmla="*/ 81967 w 3080004"/>
              <a:gd name="connsiteY12" fmla="*/ 754359 h 2832786"/>
              <a:gd name="connsiteX13" fmla="*/ 246540 w 3080004"/>
              <a:gd name="connsiteY13" fmla="*/ 194310 h 2832786"/>
              <a:gd name="connsiteX0" fmla="*/ 244584 w 3078048"/>
              <a:gd name="connsiteY0" fmla="*/ 194310 h 2832786"/>
              <a:gd name="connsiteX1" fmla="*/ 822961 w 3078048"/>
              <a:gd name="connsiteY1" fmla="*/ 194289 h 2832786"/>
              <a:gd name="connsiteX2" fmla="*/ 2526031 w 3078048"/>
              <a:gd name="connsiteY2" fmla="*/ 45699 h 2832786"/>
              <a:gd name="connsiteX3" fmla="*/ 2940888 w 3078048"/>
              <a:gd name="connsiteY3" fmla="*/ 0 h 2832786"/>
              <a:gd name="connsiteX4" fmla="*/ 2823211 w 3078048"/>
              <a:gd name="connsiteY4" fmla="*/ 1588749 h 2832786"/>
              <a:gd name="connsiteX5" fmla="*/ 2868931 w 3078048"/>
              <a:gd name="connsiteY5" fmla="*/ 2114529 h 2832786"/>
              <a:gd name="connsiteX6" fmla="*/ 3078048 w 3078048"/>
              <a:gd name="connsiteY6" fmla="*/ 2807241 h 2832786"/>
              <a:gd name="connsiteX7" fmla="*/ 2617471 w 3078048"/>
              <a:gd name="connsiteY7" fmla="*/ 2736433 h 2832786"/>
              <a:gd name="connsiteX8" fmla="*/ 1508760 w 3078048"/>
              <a:gd name="connsiteY8" fmla="*/ 2754610 h 2832786"/>
              <a:gd name="connsiteX9" fmla="*/ 434341 w 3078048"/>
              <a:gd name="connsiteY9" fmla="*/ 2636041 h 2832786"/>
              <a:gd name="connsiteX10" fmla="*/ 176004 w 3078048"/>
              <a:gd name="connsiteY10" fmla="*/ 2832786 h 2832786"/>
              <a:gd name="connsiteX11" fmla="*/ 45720 w 3078048"/>
              <a:gd name="connsiteY11" fmla="*/ 2280133 h 2832786"/>
              <a:gd name="connsiteX12" fmla="*/ 0 w 3078048"/>
              <a:gd name="connsiteY12" fmla="*/ 1417299 h 2832786"/>
              <a:gd name="connsiteX13" fmla="*/ 80011 w 3078048"/>
              <a:gd name="connsiteY13" fmla="*/ 754359 h 2832786"/>
              <a:gd name="connsiteX14" fmla="*/ 244584 w 3078048"/>
              <a:gd name="connsiteY14" fmla="*/ 194310 h 2832786"/>
              <a:gd name="connsiteX0" fmla="*/ 244584 w 3078048"/>
              <a:gd name="connsiteY0" fmla="*/ 194310 h 2832786"/>
              <a:gd name="connsiteX1" fmla="*/ 822961 w 3078048"/>
              <a:gd name="connsiteY1" fmla="*/ 194289 h 2832786"/>
              <a:gd name="connsiteX2" fmla="*/ 2526031 w 3078048"/>
              <a:gd name="connsiteY2" fmla="*/ 45699 h 2832786"/>
              <a:gd name="connsiteX3" fmla="*/ 2940888 w 3078048"/>
              <a:gd name="connsiteY3" fmla="*/ 0 h 2832786"/>
              <a:gd name="connsiteX4" fmla="*/ 2823211 w 3078048"/>
              <a:gd name="connsiteY4" fmla="*/ 1588749 h 2832786"/>
              <a:gd name="connsiteX5" fmla="*/ 2868931 w 3078048"/>
              <a:gd name="connsiteY5" fmla="*/ 2114529 h 2832786"/>
              <a:gd name="connsiteX6" fmla="*/ 3078048 w 3078048"/>
              <a:gd name="connsiteY6" fmla="*/ 2807241 h 2832786"/>
              <a:gd name="connsiteX7" fmla="*/ 2617471 w 3078048"/>
              <a:gd name="connsiteY7" fmla="*/ 2736433 h 2832786"/>
              <a:gd name="connsiteX8" fmla="*/ 1508760 w 3078048"/>
              <a:gd name="connsiteY8" fmla="*/ 2754610 h 2832786"/>
              <a:gd name="connsiteX9" fmla="*/ 514351 w 3078048"/>
              <a:gd name="connsiteY9" fmla="*/ 2648367 h 2832786"/>
              <a:gd name="connsiteX10" fmla="*/ 176004 w 3078048"/>
              <a:gd name="connsiteY10" fmla="*/ 2832786 h 2832786"/>
              <a:gd name="connsiteX11" fmla="*/ 45720 w 3078048"/>
              <a:gd name="connsiteY11" fmla="*/ 2280133 h 2832786"/>
              <a:gd name="connsiteX12" fmla="*/ 0 w 3078048"/>
              <a:gd name="connsiteY12" fmla="*/ 1417299 h 2832786"/>
              <a:gd name="connsiteX13" fmla="*/ 80011 w 3078048"/>
              <a:gd name="connsiteY13" fmla="*/ 754359 h 2832786"/>
              <a:gd name="connsiteX14" fmla="*/ 244584 w 3078048"/>
              <a:gd name="connsiteY14" fmla="*/ 194310 h 2832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78048" h="2832786">
                <a:moveTo>
                  <a:pt x="244584" y="194310"/>
                </a:moveTo>
                <a:cubicBezTo>
                  <a:pt x="437376" y="182873"/>
                  <a:pt x="630169" y="205726"/>
                  <a:pt x="822961" y="194289"/>
                </a:cubicBezTo>
                <a:lnTo>
                  <a:pt x="2526031" y="45699"/>
                </a:lnTo>
                <a:lnTo>
                  <a:pt x="2940888" y="0"/>
                </a:lnTo>
                <a:cubicBezTo>
                  <a:pt x="2947382" y="533393"/>
                  <a:pt x="2816717" y="1055356"/>
                  <a:pt x="2823211" y="1588749"/>
                </a:cubicBezTo>
                <a:cubicBezTo>
                  <a:pt x="2842261" y="1756389"/>
                  <a:pt x="2849881" y="1946889"/>
                  <a:pt x="2868931" y="2114529"/>
                </a:cubicBezTo>
                <a:lnTo>
                  <a:pt x="3078048" y="2807241"/>
                </a:lnTo>
                <a:cubicBezTo>
                  <a:pt x="3038043" y="2889156"/>
                  <a:pt x="2861874" y="2704121"/>
                  <a:pt x="2617471" y="2736433"/>
                </a:cubicBezTo>
                <a:cubicBezTo>
                  <a:pt x="2373068" y="2768745"/>
                  <a:pt x="1887855" y="2741275"/>
                  <a:pt x="1508760" y="2754610"/>
                </a:cubicBezTo>
                <a:cubicBezTo>
                  <a:pt x="1116330" y="2701270"/>
                  <a:pt x="906781" y="2701707"/>
                  <a:pt x="514351" y="2648367"/>
                </a:cubicBezTo>
                <a:lnTo>
                  <a:pt x="176004" y="2832786"/>
                </a:lnTo>
                <a:cubicBezTo>
                  <a:pt x="120759" y="2771414"/>
                  <a:pt x="75054" y="2516047"/>
                  <a:pt x="45720" y="2280133"/>
                </a:cubicBezTo>
                <a:cubicBezTo>
                  <a:pt x="16386" y="2044219"/>
                  <a:pt x="3810" y="1669540"/>
                  <a:pt x="0" y="1417299"/>
                </a:cubicBezTo>
                <a:cubicBezTo>
                  <a:pt x="38100" y="1219179"/>
                  <a:pt x="41911" y="952479"/>
                  <a:pt x="80011" y="754359"/>
                </a:cubicBezTo>
                <a:lnTo>
                  <a:pt x="244584" y="194310"/>
                </a:lnTo>
                <a:close/>
              </a:path>
            </a:pathLst>
          </a:custGeom>
          <a:solidFill>
            <a:schemeClr val="bg2">
              <a:lumMod val="20000"/>
              <a:lumOff val="80000"/>
            </a:schemeClr>
          </a:solidFill>
        </p:spPr>
        <p:txBody>
          <a:bodyPr wrap="square" rtlCol="0">
            <a:spAutoFit/>
          </a:bodyPr>
          <a:lstStyle/>
          <a:p>
            <a:pPr algn="ctr"/>
            <a:r>
              <a:rPr lang="ru-RU" sz="1600" b="1" dirty="0" smtClean="0">
                <a:latin typeface="Georgia" pitchFamily="18" charset="0"/>
              </a:rPr>
              <a:t>ШКОЛА:</a:t>
            </a:r>
          </a:p>
          <a:p>
            <a:pPr algn="ctr"/>
            <a:r>
              <a:rPr lang="ru-RU" sz="1600" dirty="0" smtClean="0">
                <a:latin typeface="Georgia" pitchFamily="18" charset="0"/>
              </a:rPr>
              <a:t>АЛФАВИТ</a:t>
            </a:r>
          </a:p>
          <a:p>
            <a:pPr algn="ctr"/>
            <a:r>
              <a:rPr lang="ru-RU" sz="1600" dirty="0" smtClean="0">
                <a:latin typeface="Georgia" pitchFamily="18" charset="0"/>
              </a:rPr>
              <a:t>ДЕЖУРНЫЙ</a:t>
            </a:r>
          </a:p>
          <a:p>
            <a:pPr algn="ctr"/>
            <a:r>
              <a:rPr lang="ru-RU" sz="1600" dirty="0" smtClean="0">
                <a:latin typeface="Georgia" pitchFamily="18" charset="0"/>
              </a:rPr>
              <a:t>КАРАНДАШ</a:t>
            </a:r>
          </a:p>
          <a:p>
            <a:pPr algn="ctr"/>
            <a:r>
              <a:rPr lang="ru-RU" sz="1600" dirty="0" smtClean="0">
                <a:latin typeface="Georgia" pitchFamily="18" charset="0"/>
              </a:rPr>
              <a:t>КЛАСС</a:t>
            </a:r>
          </a:p>
          <a:p>
            <a:pPr algn="ctr"/>
            <a:r>
              <a:rPr lang="ru-RU" sz="1600" dirty="0" smtClean="0">
                <a:latin typeface="Georgia" pitchFamily="18" charset="0"/>
              </a:rPr>
              <a:t>ПЕНАЛ</a:t>
            </a:r>
          </a:p>
          <a:p>
            <a:pPr algn="ctr"/>
            <a:r>
              <a:rPr lang="ru-RU" sz="1600" dirty="0" smtClean="0">
                <a:latin typeface="Georgia" pitchFamily="18" charset="0"/>
              </a:rPr>
              <a:t>ТЕТРАДЬ</a:t>
            </a:r>
          </a:p>
          <a:p>
            <a:pPr algn="ctr"/>
            <a:r>
              <a:rPr lang="ru-RU" sz="1600" dirty="0" smtClean="0">
                <a:latin typeface="Georgia" pitchFamily="18" charset="0"/>
              </a:rPr>
              <a:t>УЧЕНИК</a:t>
            </a:r>
          </a:p>
          <a:p>
            <a:pPr algn="ctr"/>
            <a:r>
              <a:rPr lang="ru-RU" sz="1600" dirty="0" smtClean="0">
                <a:latin typeface="Georgia" pitchFamily="18" charset="0"/>
              </a:rPr>
              <a:t>УЧЕНИЦА</a:t>
            </a:r>
          </a:p>
          <a:p>
            <a:pPr algn="ctr"/>
            <a:r>
              <a:rPr lang="ru-RU" sz="1600" dirty="0" smtClean="0">
                <a:latin typeface="Georgia" pitchFamily="18" charset="0"/>
              </a:rPr>
              <a:t>УЧИТЕЛЬ</a:t>
            </a:r>
            <a:endParaRPr lang="ru-RU" sz="1600" dirty="0">
              <a:latin typeface="Georgia" pitchFamily="18" charset="0"/>
            </a:endParaRPr>
          </a:p>
        </p:txBody>
      </p:sp>
      <p:sp>
        <p:nvSpPr>
          <p:cNvPr id="6" name="TextBox 5"/>
          <p:cNvSpPr txBox="1"/>
          <p:nvPr/>
        </p:nvSpPr>
        <p:spPr>
          <a:xfrm>
            <a:off x="571472" y="2928934"/>
            <a:ext cx="3236892" cy="3416320"/>
          </a:xfrm>
          <a:custGeom>
            <a:avLst/>
            <a:gdLst>
              <a:gd name="connsiteX0" fmla="*/ 0 w 2160240"/>
              <a:gd name="connsiteY0" fmla="*/ 0 h 3139321"/>
              <a:gd name="connsiteX1" fmla="*/ 2160240 w 2160240"/>
              <a:gd name="connsiteY1" fmla="*/ 0 h 3139321"/>
              <a:gd name="connsiteX2" fmla="*/ 2160240 w 2160240"/>
              <a:gd name="connsiteY2" fmla="*/ 3139321 h 3139321"/>
              <a:gd name="connsiteX3" fmla="*/ 0 w 2160240"/>
              <a:gd name="connsiteY3" fmla="*/ 3139321 h 3139321"/>
              <a:gd name="connsiteX4" fmla="*/ 0 w 2160240"/>
              <a:gd name="connsiteY4" fmla="*/ 0 h 3139321"/>
              <a:gd name="connsiteX0" fmla="*/ 0 w 2617440"/>
              <a:gd name="connsiteY0" fmla="*/ 102870 h 3242191"/>
              <a:gd name="connsiteX1" fmla="*/ 2617440 w 2617440"/>
              <a:gd name="connsiteY1" fmla="*/ 0 h 3242191"/>
              <a:gd name="connsiteX2" fmla="*/ 2160240 w 2617440"/>
              <a:gd name="connsiteY2" fmla="*/ 3242191 h 3242191"/>
              <a:gd name="connsiteX3" fmla="*/ 0 w 2617440"/>
              <a:gd name="connsiteY3" fmla="*/ 3242191 h 3242191"/>
              <a:gd name="connsiteX4" fmla="*/ 0 w 2617440"/>
              <a:gd name="connsiteY4" fmla="*/ 102870 h 3242191"/>
              <a:gd name="connsiteX0" fmla="*/ 0 w 2663160"/>
              <a:gd name="connsiteY0" fmla="*/ 102870 h 3242191"/>
              <a:gd name="connsiteX1" fmla="*/ 2617440 w 2663160"/>
              <a:gd name="connsiteY1" fmla="*/ 0 h 3242191"/>
              <a:gd name="connsiteX2" fmla="*/ 2663160 w 2663160"/>
              <a:gd name="connsiteY2" fmla="*/ 2533531 h 3242191"/>
              <a:gd name="connsiteX3" fmla="*/ 0 w 2663160"/>
              <a:gd name="connsiteY3" fmla="*/ 3242191 h 3242191"/>
              <a:gd name="connsiteX4" fmla="*/ 0 w 2663160"/>
              <a:gd name="connsiteY4" fmla="*/ 102870 h 3242191"/>
              <a:gd name="connsiteX0" fmla="*/ 182880 w 2846040"/>
              <a:gd name="connsiteY0" fmla="*/ 102870 h 2533531"/>
              <a:gd name="connsiteX1" fmla="*/ 2800320 w 2846040"/>
              <a:gd name="connsiteY1" fmla="*/ 0 h 2533531"/>
              <a:gd name="connsiteX2" fmla="*/ 2846040 w 2846040"/>
              <a:gd name="connsiteY2" fmla="*/ 2533531 h 2533531"/>
              <a:gd name="connsiteX3" fmla="*/ 0 w 2846040"/>
              <a:gd name="connsiteY3" fmla="*/ 2533531 h 2533531"/>
              <a:gd name="connsiteX4" fmla="*/ 182880 w 2846040"/>
              <a:gd name="connsiteY4" fmla="*/ 102870 h 2533531"/>
              <a:gd name="connsiteX0" fmla="*/ 182880 w 2846040"/>
              <a:gd name="connsiteY0" fmla="*/ 102870 h 2842653"/>
              <a:gd name="connsiteX1" fmla="*/ 2800320 w 2846040"/>
              <a:gd name="connsiteY1" fmla="*/ 0 h 2842653"/>
              <a:gd name="connsiteX2" fmla="*/ 2846040 w 2846040"/>
              <a:gd name="connsiteY2" fmla="*/ 2533531 h 2842653"/>
              <a:gd name="connsiteX3" fmla="*/ 1317828 w 2846040"/>
              <a:gd name="connsiteY3" fmla="*/ 2842622 h 2842653"/>
              <a:gd name="connsiteX4" fmla="*/ 0 w 2846040"/>
              <a:gd name="connsiteY4" fmla="*/ 2533531 h 2842653"/>
              <a:gd name="connsiteX5" fmla="*/ 182880 w 2846040"/>
              <a:gd name="connsiteY5" fmla="*/ 102870 h 2842653"/>
              <a:gd name="connsiteX0" fmla="*/ 182880 w 2846040"/>
              <a:gd name="connsiteY0" fmla="*/ 102870 h 2842653"/>
              <a:gd name="connsiteX1" fmla="*/ 2800320 w 2846040"/>
              <a:gd name="connsiteY1" fmla="*/ 0 h 2842653"/>
              <a:gd name="connsiteX2" fmla="*/ 2586558 w 2846040"/>
              <a:gd name="connsiteY2" fmla="*/ 1642472 h 2842653"/>
              <a:gd name="connsiteX3" fmla="*/ 2846040 w 2846040"/>
              <a:gd name="connsiteY3" fmla="*/ 2533531 h 2842653"/>
              <a:gd name="connsiteX4" fmla="*/ 1317828 w 2846040"/>
              <a:gd name="connsiteY4" fmla="*/ 2842622 h 2842653"/>
              <a:gd name="connsiteX5" fmla="*/ 0 w 2846040"/>
              <a:gd name="connsiteY5" fmla="*/ 2533531 h 2842653"/>
              <a:gd name="connsiteX6" fmla="*/ 182880 w 2846040"/>
              <a:gd name="connsiteY6" fmla="*/ 102870 h 2842653"/>
              <a:gd name="connsiteX0" fmla="*/ 182880 w 2846040"/>
              <a:gd name="connsiteY0" fmla="*/ 102870 h 2842653"/>
              <a:gd name="connsiteX1" fmla="*/ 2800320 w 2846040"/>
              <a:gd name="connsiteY1" fmla="*/ 0 h 2842653"/>
              <a:gd name="connsiteX2" fmla="*/ 2689428 w 2846040"/>
              <a:gd name="connsiteY2" fmla="*/ 1642472 h 2842653"/>
              <a:gd name="connsiteX3" fmla="*/ 2846040 w 2846040"/>
              <a:gd name="connsiteY3" fmla="*/ 2533531 h 2842653"/>
              <a:gd name="connsiteX4" fmla="*/ 1317828 w 2846040"/>
              <a:gd name="connsiteY4" fmla="*/ 2842622 h 2842653"/>
              <a:gd name="connsiteX5" fmla="*/ 0 w 2846040"/>
              <a:gd name="connsiteY5" fmla="*/ 2533531 h 2842653"/>
              <a:gd name="connsiteX6" fmla="*/ 182880 w 2846040"/>
              <a:gd name="connsiteY6" fmla="*/ 102870 h 2842653"/>
              <a:gd name="connsiteX0" fmla="*/ 182880 w 2891764"/>
              <a:gd name="connsiteY0" fmla="*/ 251460 h 2991243"/>
              <a:gd name="connsiteX1" fmla="*/ 2891760 w 2891764"/>
              <a:gd name="connsiteY1" fmla="*/ 0 h 2991243"/>
              <a:gd name="connsiteX2" fmla="*/ 2689428 w 2891764"/>
              <a:gd name="connsiteY2" fmla="*/ 1791062 h 2991243"/>
              <a:gd name="connsiteX3" fmla="*/ 2846040 w 2891764"/>
              <a:gd name="connsiteY3" fmla="*/ 2682121 h 2991243"/>
              <a:gd name="connsiteX4" fmla="*/ 1317828 w 2891764"/>
              <a:gd name="connsiteY4" fmla="*/ 2991212 h 2991243"/>
              <a:gd name="connsiteX5" fmla="*/ 0 w 2891764"/>
              <a:gd name="connsiteY5" fmla="*/ 2682121 h 2991243"/>
              <a:gd name="connsiteX6" fmla="*/ 182880 w 2891764"/>
              <a:gd name="connsiteY6" fmla="*/ 251460 h 2991243"/>
              <a:gd name="connsiteX0" fmla="*/ 182880 w 2891760"/>
              <a:gd name="connsiteY0" fmla="*/ 251460 h 2991243"/>
              <a:gd name="connsiteX1" fmla="*/ 2891760 w 2891760"/>
              <a:gd name="connsiteY1" fmla="*/ 0 h 2991243"/>
              <a:gd name="connsiteX2" fmla="*/ 2689428 w 2891760"/>
              <a:gd name="connsiteY2" fmla="*/ 1791062 h 2991243"/>
              <a:gd name="connsiteX3" fmla="*/ 2846040 w 2891760"/>
              <a:gd name="connsiteY3" fmla="*/ 2682121 h 2991243"/>
              <a:gd name="connsiteX4" fmla="*/ 1317828 w 2891760"/>
              <a:gd name="connsiteY4" fmla="*/ 2991212 h 2991243"/>
              <a:gd name="connsiteX5" fmla="*/ 0 w 2891760"/>
              <a:gd name="connsiteY5" fmla="*/ 2682121 h 2991243"/>
              <a:gd name="connsiteX6" fmla="*/ 182880 w 2891760"/>
              <a:gd name="connsiteY6" fmla="*/ 251460 h 2991243"/>
              <a:gd name="connsiteX0" fmla="*/ 182880 w 3043493"/>
              <a:gd name="connsiteY0" fmla="*/ 251460 h 2991243"/>
              <a:gd name="connsiteX1" fmla="*/ 2891760 w 3043493"/>
              <a:gd name="connsiteY1" fmla="*/ 0 h 2991243"/>
              <a:gd name="connsiteX2" fmla="*/ 2677998 w 3043493"/>
              <a:gd name="connsiteY2" fmla="*/ 899522 h 2991243"/>
              <a:gd name="connsiteX3" fmla="*/ 2689428 w 3043493"/>
              <a:gd name="connsiteY3" fmla="*/ 1791062 h 2991243"/>
              <a:gd name="connsiteX4" fmla="*/ 2846040 w 3043493"/>
              <a:gd name="connsiteY4" fmla="*/ 2682121 h 2991243"/>
              <a:gd name="connsiteX5" fmla="*/ 1317828 w 3043493"/>
              <a:gd name="connsiteY5" fmla="*/ 2991212 h 2991243"/>
              <a:gd name="connsiteX6" fmla="*/ 0 w 3043493"/>
              <a:gd name="connsiteY6" fmla="*/ 2682121 h 2991243"/>
              <a:gd name="connsiteX7" fmla="*/ 182880 w 3043493"/>
              <a:gd name="connsiteY7" fmla="*/ 251460 h 2991243"/>
              <a:gd name="connsiteX0" fmla="*/ 182880 w 3111771"/>
              <a:gd name="connsiteY0" fmla="*/ 251460 h 2991243"/>
              <a:gd name="connsiteX1" fmla="*/ 2891760 w 3111771"/>
              <a:gd name="connsiteY1" fmla="*/ 0 h 2991243"/>
              <a:gd name="connsiteX2" fmla="*/ 2906598 w 3111771"/>
              <a:gd name="connsiteY2" fmla="*/ 259442 h 2991243"/>
              <a:gd name="connsiteX3" fmla="*/ 2677998 w 3111771"/>
              <a:gd name="connsiteY3" fmla="*/ 899522 h 2991243"/>
              <a:gd name="connsiteX4" fmla="*/ 2689428 w 3111771"/>
              <a:gd name="connsiteY4" fmla="*/ 1791062 h 2991243"/>
              <a:gd name="connsiteX5" fmla="*/ 2846040 w 3111771"/>
              <a:gd name="connsiteY5" fmla="*/ 2682121 h 2991243"/>
              <a:gd name="connsiteX6" fmla="*/ 1317828 w 3111771"/>
              <a:gd name="connsiteY6" fmla="*/ 2991212 h 2991243"/>
              <a:gd name="connsiteX7" fmla="*/ 0 w 3111771"/>
              <a:gd name="connsiteY7" fmla="*/ 2682121 h 2991243"/>
              <a:gd name="connsiteX8" fmla="*/ 182880 w 3111771"/>
              <a:gd name="connsiteY8" fmla="*/ 251460 h 2991243"/>
              <a:gd name="connsiteX0" fmla="*/ 182880 w 3111771"/>
              <a:gd name="connsiteY0" fmla="*/ 289198 h 3028981"/>
              <a:gd name="connsiteX1" fmla="*/ 2472258 w 3111771"/>
              <a:gd name="connsiteY1" fmla="*/ 0 h 3028981"/>
              <a:gd name="connsiteX2" fmla="*/ 2891760 w 3111771"/>
              <a:gd name="connsiteY2" fmla="*/ 37738 h 3028981"/>
              <a:gd name="connsiteX3" fmla="*/ 2906598 w 3111771"/>
              <a:gd name="connsiteY3" fmla="*/ 297180 h 3028981"/>
              <a:gd name="connsiteX4" fmla="*/ 2677998 w 3111771"/>
              <a:gd name="connsiteY4" fmla="*/ 937260 h 3028981"/>
              <a:gd name="connsiteX5" fmla="*/ 2689428 w 3111771"/>
              <a:gd name="connsiteY5" fmla="*/ 1828800 h 3028981"/>
              <a:gd name="connsiteX6" fmla="*/ 2846040 w 3111771"/>
              <a:gd name="connsiteY6" fmla="*/ 2719859 h 3028981"/>
              <a:gd name="connsiteX7" fmla="*/ 1317828 w 3111771"/>
              <a:gd name="connsiteY7" fmla="*/ 3028950 h 3028981"/>
              <a:gd name="connsiteX8" fmla="*/ 0 w 3111771"/>
              <a:gd name="connsiteY8" fmla="*/ 2719859 h 3028981"/>
              <a:gd name="connsiteX9" fmla="*/ 182880 w 3111771"/>
              <a:gd name="connsiteY9" fmla="*/ 289198 h 3028981"/>
              <a:gd name="connsiteX0" fmla="*/ 182880 w 3087765"/>
              <a:gd name="connsiteY0" fmla="*/ 308610 h 3048393"/>
              <a:gd name="connsiteX1" fmla="*/ 2472258 w 3087765"/>
              <a:gd name="connsiteY1" fmla="*/ 19412 h 3048393"/>
              <a:gd name="connsiteX2" fmla="*/ 2857470 w 3087765"/>
              <a:gd name="connsiteY2" fmla="*/ 0 h 3048393"/>
              <a:gd name="connsiteX3" fmla="*/ 2906598 w 3087765"/>
              <a:gd name="connsiteY3" fmla="*/ 316592 h 3048393"/>
              <a:gd name="connsiteX4" fmla="*/ 2677998 w 3087765"/>
              <a:gd name="connsiteY4" fmla="*/ 956672 h 3048393"/>
              <a:gd name="connsiteX5" fmla="*/ 2689428 w 3087765"/>
              <a:gd name="connsiteY5" fmla="*/ 1848212 h 3048393"/>
              <a:gd name="connsiteX6" fmla="*/ 2846040 w 3087765"/>
              <a:gd name="connsiteY6" fmla="*/ 2739271 h 3048393"/>
              <a:gd name="connsiteX7" fmla="*/ 1317828 w 3087765"/>
              <a:gd name="connsiteY7" fmla="*/ 3048362 h 3048393"/>
              <a:gd name="connsiteX8" fmla="*/ 0 w 3087765"/>
              <a:gd name="connsiteY8" fmla="*/ 2739271 h 3048393"/>
              <a:gd name="connsiteX9" fmla="*/ 182880 w 3087765"/>
              <a:gd name="connsiteY9" fmla="*/ 308610 h 3048393"/>
              <a:gd name="connsiteX0" fmla="*/ 182880 w 3087765"/>
              <a:gd name="connsiteY0" fmla="*/ 308610 h 3048393"/>
              <a:gd name="connsiteX1" fmla="*/ 1866468 w 3087765"/>
              <a:gd name="connsiteY1" fmla="*/ 213722 h 3048393"/>
              <a:gd name="connsiteX2" fmla="*/ 2472258 w 3087765"/>
              <a:gd name="connsiteY2" fmla="*/ 19412 h 3048393"/>
              <a:gd name="connsiteX3" fmla="*/ 2857470 w 3087765"/>
              <a:gd name="connsiteY3" fmla="*/ 0 h 3048393"/>
              <a:gd name="connsiteX4" fmla="*/ 2906598 w 3087765"/>
              <a:gd name="connsiteY4" fmla="*/ 316592 h 3048393"/>
              <a:gd name="connsiteX5" fmla="*/ 2677998 w 3087765"/>
              <a:gd name="connsiteY5" fmla="*/ 956672 h 3048393"/>
              <a:gd name="connsiteX6" fmla="*/ 2689428 w 3087765"/>
              <a:gd name="connsiteY6" fmla="*/ 1848212 h 3048393"/>
              <a:gd name="connsiteX7" fmla="*/ 2846040 w 3087765"/>
              <a:gd name="connsiteY7" fmla="*/ 2739271 h 3048393"/>
              <a:gd name="connsiteX8" fmla="*/ 1317828 w 3087765"/>
              <a:gd name="connsiteY8" fmla="*/ 3048362 h 3048393"/>
              <a:gd name="connsiteX9" fmla="*/ 0 w 3087765"/>
              <a:gd name="connsiteY9" fmla="*/ 2739271 h 3048393"/>
              <a:gd name="connsiteX10" fmla="*/ 182880 w 3087765"/>
              <a:gd name="connsiteY10" fmla="*/ 308610 h 3048393"/>
              <a:gd name="connsiteX0" fmla="*/ 11430 w 3087765"/>
              <a:gd name="connsiteY0" fmla="*/ 422910 h 3048393"/>
              <a:gd name="connsiteX1" fmla="*/ 1866468 w 3087765"/>
              <a:gd name="connsiteY1" fmla="*/ 213722 h 3048393"/>
              <a:gd name="connsiteX2" fmla="*/ 2472258 w 3087765"/>
              <a:gd name="connsiteY2" fmla="*/ 19412 h 3048393"/>
              <a:gd name="connsiteX3" fmla="*/ 2857470 w 3087765"/>
              <a:gd name="connsiteY3" fmla="*/ 0 h 3048393"/>
              <a:gd name="connsiteX4" fmla="*/ 2906598 w 3087765"/>
              <a:gd name="connsiteY4" fmla="*/ 316592 h 3048393"/>
              <a:gd name="connsiteX5" fmla="*/ 2677998 w 3087765"/>
              <a:gd name="connsiteY5" fmla="*/ 956672 h 3048393"/>
              <a:gd name="connsiteX6" fmla="*/ 2689428 w 3087765"/>
              <a:gd name="connsiteY6" fmla="*/ 1848212 h 3048393"/>
              <a:gd name="connsiteX7" fmla="*/ 2846040 w 3087765"/>
              <a:gd name="connsiteY7" fmla="*/ 2739271 h 3048393"/>
              <a:gd name="connsiteX8" fmla="*/ 1317828 w 3087765"/>
              <a:gd name="connsiteY8" fmla="*/ 3048362 h 3048393"/>
              <a:gd name="connsiteX9" fmla="*/ 0 w 3087765"/>
              <a:gd name="connsiteY9" fmla="*/ 2739271 h 3048393"/>
              <a:gd name="connsiteX10" fmla="*/ 11430 w 3087765"/>
              <a:gd name="connsiteY10" fmla="*/ 422910 h 3048393"/>
              <a:gd name="connsiteX0" fmla="*/ 74998 w 3151333"/>
              <a:gd name="connsiteY0" fmla="*/ 422910 h 3048393"/>
              <a:gd name="connsiteX1" fmla="*/ 1930036 w 3151333"/>
              <a:gd name="connsiteY1" fmla="*/ 213722 h 3048393"/>
              <a:gd name="connsiteX2" fmla="*/ 2535826 w 3151333"/>
              <a:gd name="connsiteY2" fmla="*/ 19412 h 3048393"/>
              <a:gd name="connsiteX3" fmla="*/ 2921038 w 3151333"/>
              <a:gd name="connsiteY3" fmla="*/ 0 h 3048393"/>
              <a:gd name="connsiteX4" fmla="*/ 2970166 w 3151333"/>
              <a:gd name="connsiteY4" fmla="*/ 316592 h 3048393"/>
              <a:gd name="connsiteX5" fmla="*/ 2741566 w 3151333"/>
              <a:gd name="connsiteY5" fmla="*/ 956672 h 3048393"/>
              <a:gd name="connsiteX6" fmla="*/ 2752996 w 3151333"/>
              <a:gd name="connsiteY6" fmla="*/ 1848212 h 3048393"/>
              <a:gd name="connsiteX7" fmla="*/ 2909608 w 3151333"/>
              <a:gd name="connsiteY7" fmla="*/ 2739271 h 3048393"/>
              <a:gd name="connsiteX8" fmla="*/ 1381396 w 3151333"/>
              <a:gd name="connsiteY8" fmla="*/ 3048362 h 3048393"/>
              <a:gd name="connsiteX9" fmla="*/ 63568 w 3151333"/>
              <a:gd name="connsiteY9" fmla="*/ 2739271 h 3048393"/>
              <a:gd name="connsiteX10" fmla="*/ 74998 w 3151333"/>
              <a:gd name="connsiteY10" fmla="*/ 422910 h 3048393"/>
              <a:gd name="connsiteX0" fmla="*/ 188549 w 3264884"/>
              <a:gd name="connsiteY0" fmla="*/ 422910 h 3048393"/>
              <a:gd name="connsiteX1" fmla="*/ 2043587 w 3264884"/>
              <a:gd name="connsiteY1" fmla="*/ 213722 h 3048393"/>
              <a:gd name="connsiteX2" fmla="*/ 2649377 w 3264884"/>
              <a:gd name="connsiteY2" fmla="*/ 19412 h 3048393"/>
              <a:gd name="connsiteX3" fmla="*/ 3034589 w 3264884"/>
              <a:gd name="connsiteY3" fmla="*/ 0 h 3048393"/>
              <a:gd name="connsiteX4" fmla="*/ 3083717 w 3264884"/>
              <a:gd name="connsiteY4" fmla="*/ 316592 h 3048393"/>
              <a:gd name="connsiteX5" fmla="*/ 2855117 w 3264884"/>
              <a:gd name="connsiteY5" fmla="*/ 956672 h 3048393"/>
              <a:gd name="connsiteX6" fmla="*/ 2866547 w 3264884"/>
              <a:gd name="connsiteY6" fmla="*/ 1848212 h 3048393"/>
              <a:gd name="connsiteX7" fmla="*/ 3023159 w 3264884"/>
              <a:gd name="connsiteY7" fmla="*/ 2739271 h 3048393"/>
              <a:gd name="connsiteX8" fmla="*/ 1494947 w 3264884"/>
              <a:gd name="connsiteY8" fmla="*/ 3048362 h 3048393"/>
              <a:gd name="connsiteX9" fmla="*/ 177119 w 3264884"/>
              <a:gd name="connsiteY9" fmla="*/ 2739271 h 3048393"/>
              <a:gd name="connsiteX10" fmla="*/ 54767 w 3264884"/>
              <a:gd name="connsiteY10" fmla="*/ 1745342 h 3048393"/>
              <a:gd name="connsiteX11" fmla="*/ 188549 w 3264884"/>
              <a:gd name="connsiteY11" fmla="*/ 422910 h 3048393"/>
              <a:gd name="connsiteX0" fmla="*/ 217707 w 3236892"/>
              <a:gd name="connsiteY0" fmla="*/ 422910 h 3048393"/>
              <a:gd name="connsiteX1" fmla="*/ 2015595 w 3236892"/>
              <a:gd name="connsiteY1" fmla="*/ 213722 h 3048393"/>
              <a:gd name="connsiteX2" fmla="*/ 2621385 w 3236892"/>
              <a:gd name="connsiteY2" fmla="*/ 19412 h 3048393"/>
              <a:gd name="connsiteX3" fmla="*/ 3006597 w 3236892"/>
              <a:gd name="connsiteY3" fmla="*/ 0 h 3048393"/>
              <a:gd name="connsiteX4" fmla="*/ 3055725 w 3236892"/>
              <a:gd name="connsiteY4" fmla="*/ 316592 h 3048393"/>
              <a:gd name="connsiteX5" fmla="*/ 2827125 w 3236892"/>
              <a:gd name="connsiteY5" fmla="*/ 956672 h 3048393"/>
              <a:gd name="connsiteX6" fmla="*/ 2838555 w 3236892"/>
              <a:gd name="connsiteY6" fmla="*/ 1848212 h 3048393"/>
              <a:gd name="connsiteX7" fmla="*/ 2995167 w 3236892"/>
              <a:gd name="connsiteY7" fmla="*/ 2739271 h 3048393"/>
              <a:gd name="connsiteX8" fmla="*/ 1466955 w 3236892"/>
              <a:gd name="connsiteY8" fmla="*/ 3048362 h 3048393"/>
              <a:gd name="connsiteX9" fmla="*/ 149127 w 3236892"/>
              <a:gd name="connsiteY9" fmla="*/ 2739271 h 3048393"/>
              <a:gd name="connsiteX10" fmla="*/ 26775 w 3236892"/>
              <a:gd name="connsiteY10" fmla="*/ 1745342 h 3048393"/>
              <a:gd name="connsiteX11" fmla="*/ 217707 w 3236892"/>
              <a:gd name="connsiteY11" fmla="*/ 422910 h 3048393"/>
              <a:gd name="connsiteX0" fmla="*/ 217707 w 3236892"/>
              <a:gd name="connsiteY0" fmla="*/ 422910 h 3048393"/>
              <a:gd name="connsiteX1" fmla="*/ 2015595 w 3236892"/>
              <a:gd name="connsiteY1" fmla="*/ 213722 h 3048393"/>
              <a:gd name="connsiteX2" fmla="*/ 2621385 w 3236892"/>
              <a:gd name="connsiteY2" fmla="*/ 19412 h 3048393"/>
              <a:gd name="connsiteX3" fmla="*/ 3006597 w 3236892"/>
              <a:gd name="connsiteY3" fmla="*/ 0 h 3048393"/>
              <a:gd name="connsiteX4" fmla="*/ 3055725 w 3236892"/>
              <a:gd name="connsiteY4" fmla="*/ 316592 h 3048393"/>
              <a:gd name="connsiteX5" fmla="*/ 2827125 w 3236892"/>
              <a:gd name="connsiteY5" fmla="*/ 956672 h 3048393"/>
              <a:gd name="connsiteX6" fmla="*/ 2838555 w 3236892"/>
              <a:gd name="connsiteY6" fmla="*/ 1848212 h 3048393"/>
              <a:gd name="connsiteX7" fmla="*/ 2995167 w 3236892"/>
              <a:gd name="connsiteY7" fmla="*/ 2739271 h 3048393"/>
              <a:gd name="connsiteX8" fmla="*/ 1466955 w 3236892"/>
              <a:gd name="connsiteY8" fmla="*/ 3048362 h 3048393"/>
              <a:gd name="connsiteX9" fmla="*/ 149127 w 3236892"/>
              <a:gd name="connsiteY9" fmla="*/ 2739271 h 3048393"/>
              <a:gd name="connsiteX10" fmla="*/ 26775 w 3236892"/>
              <a:gd name="connsiteY10" fmla="*/ 1745342 h 3048393"/>
              <a:gd name="connsiteX11" fmla="*/ 72495 w 3236892"/>
              <a:gd name="connsiteY11" fmla="*/ 830942 h 3048393"/>
              <a:gd name="connsiteX12" fmla="*/ 217707 w 3236892"/>
              <a:gd name="connsiteY12" fmla="*/ 422910 h 3048393"/>
              <a:gd name="connsiteX0" fmla="*/ 217707 w 3236892"/>
              <a:gd name="connsiteY0" fmla="*/ 422910 h 3048393"/>
              <a:gd name="connsiteX1" fmla="*/ 2015595 w 3236892"/>
              <a:gd name="connsiteY1" fmla="*/ 213722 h 3048393"/>
              <a:gd name="connsiteX2" fmla="*/ 2621385 w 3236892"/>
              <a:gd name="connsiteY2" fmla="*/ 19412 h 3048393"/>
              <a:gd name="connsiteX3" fmla="*/ 3006597 w 3236892"/>
              <a:gd name="connsiteY3" fmla="*/ 0 h 3048393"/>
              <a:gd name="connsiteX4" fmla="*/ 3055725 w 3236892"/>
              <a:gd name="connsiteY4" fmla="*/ 316592 h 3048393"/>
              <a:gd name="connsiteX5" fmla="*/ 2827125 w 3236892"/>
              <a:gd name="connsiteY5" fmla="*/ 956672 h 3048393"/>
              <a:gd name="connsiteX6" fmla="*/ 2838555 w 3236892"/>
              <a:gd name="connsiteY6" fmla="*/ 1848212 h 3048393"/>
              <a:gd name="connsiteX7" fmla="*/ 2995167 w 3236892"/>
              <a:gd name="connsiteY7" fmla="*/ 2739271 h 3048393"/>
              <a:gd name="connsiteX8" fmla="*/ 1466955 w 3236892"/>
              <a:gd name="connsiteY8" fmla="*/ 3048362 h 3048393"/>
              <a:gd name="connsiteX9" fmla="*/ 149127 w 3236892"/>
              <a:gd name="connsiteY9" fmla="*/ 2739271 h 3048393"/>
              <a:gd name="connsiteX10" fmla="*/ 26775 w 3236892"/>
              <a:gd name="connsiteY10" fmla="*/ 1745342 h 3048393"/>
              <a:gd name="connsiteX11" fmla="*/ 72495 w 3236892"/>
              <a:gd name="connsiteY11" fmla="*/ 830942 h 3048393"/>
              <a:gd name="connsiteX12" fmla="*/ 129645 w 3236892"/>
              <a:gd name="connsiteY12" fmla="*/ 556622 h 3048393"/>
              <a:gd name="connsiteX13" fmla="*/ 217707 w 3236892"/>
              <a:gd name="connsiteY13" fmla="*/ 422910 h 3048393"/>
              <a:gd name="connsiteX0" fmla="*/ 332007 w 3236892"/>
              <a:gd name="connsiteY0" fmla="*/ 411480 h 3048393"/>
              <a:gd name="connsiteX1" fmla="*/ 2015595 w 3236892"/>
              <a:gd name="connsiteY1" fmla="*/ 213722 h 3048393"/>
              <a:gd name="connsiteX2" fmla="*/ 2621385 w 3236892"/>
              <a:gd name="connsiteY2" fmla="*/ 19412 h 3048393"/>
              <a:gd name="connsiteX3" fmla="*/ 3006597 w 3236892"/>
              <a:gd name="connsiteY3" fmla="*/ 0 h 3048393"/>
              <a:gd name="connsiteX4" fmla="*/ 3055725 w 3236892"/>
              <a:gd name="connsiteY4" fmla="*/ 316592 h 3048393"/>
              <a:gd name="connsiteX5" fmla="*/ 2827125 w 3236892"/>
              <a:gd name="connsiteY5" fmla="*/ 956672 h 3048393"/>
              <a:gd name="connsiteX6" fmla="*/ 2838555 w 3236892"/>
              <a:gd name="connsiteY6" fmla="*/ 1848212 h 3048393"/>
              <a:gd name="connsiteX7" fmla="*/ 2995167 w 3236892"/>
              <a:gd name="connsiteY7" fmla="*/ 2739271 h 3048393"/>
              <a:gd name="connsiteX8" fmla="*/ 1466955 w 3236892"/>
              <a:gd name="connsiteY8" fmla="*/ 3048362 h 3048393"/>
              <a:gd name="connsiteX9" fmla="*/ 149127 w 3236892"/>
              <a:gd name="connsiteY9" fmla="*/ 2739271 h 3048393"/>
              <a:gd name="connsiteX10" fmla="*/ 26775 w 3236892"/>
              <a:gd name="connsiteY10" fmla="*/ 1745342 h 3048393"/>
              <a:gd name="connsiteX11" fmla="*/ 72495 w 3236892"/>
              <a:gd name="connsiteY11" fmla="*/ 830942 h 3048393"/>
              <a:gd name="connsiteX12" fmla="*/ 129645 w 3236892"/>
              <a:gd name="connsiteY12" fmla="*/ 556622 h 3048393"/>
              <a:gd name="connsiteX13" fmla="*/ 332007 w 3236892"/>
              <a:gd name="connsiteY13" fmla="*/ 411480 h 3048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36892" h="3048393">
                <a:moveTo>
                  <a:pt x="332007" y="411480"/>
                </a:moveTo>
                <a:cubicBezTo>
                  <a:pt x="639275" y="-28495"/>
                  <a:pt x="1634032" y="261922"/>
                  <a:pt x="2015595" y="213722"/>
                </a:cubicBezTo>
                <a:cubicBezTo>
                  <a:pt x="2397158" y="165522"/>
                  <a:pt x="2452408" y="35982"/>
                  <a:pt x="2621385" y="19412"/>
                </a:cubicBezTo>
                <a:lnTo>
                  <a:pt x="3006597" y="0"/>
                </a:lnTo>
                <a:cubicBezTo>
                  <a:pt x="3473885" y="10855"/>
                  <a:pt x="3091352" y="166672"/>
                  <a:pt x="3055725" y="316592"/>
                </a:cubicBezTo>
                <a:cubicBezTo>
                  <a:pt x="3020098" y="466512"/>
                  <a:pt x="2876655" y="710927"/>
                  <a:pt x="2827125" y="956672"/>
                </a:cubicBezTo>
                <a:cubicBezTo>
                  <a:pt x="2777595" y="1202417"/>
                  <a:pt x="2821978" y="1549207"/>
                  <a:pt x="2838555" y="1848212"/>
                </a:cubicBezTo>
                <a:lnTo>
                  <a:pt x="2995167" y="2739271"/>
                </a:lnTo>
                <a:cubicBezTo>
                  <a:pt x="2481953" y="2735621"/>
                  <a:pt x="1980169" y="3052012"/>
                  <a:pt x="1466955" y="3048362"/>
                </a:cubicBezTo>
                <a:lnTo>
                  <a:pt x="149127" y="2739271"/>
                </a:lnTo>
                <a:cubicBezTo>
                  <a:pt x="-83283" y="2508766"/>
                  <a:pt x="24870" y="2131402"/>
                  <a:pt x="26775" y="1745342"/>
                </a:cubicBezTo>
                <a:cubicBezTo>
                  <a:pt x="2573" y="1427287"/>
                  <a:pt x="40673" y="1051347"/>
                  <a:pt x="72495" y="830942"/>
                </a:cubicBezTo>
                <a:cubicBezTo>
                  <a:pt x="74400" y="632822"/>
                  <a:pt x="105443" y="624627"/>
                  <a:pt x="129645" y="556622"/>
                </a:cubicBezTo>
                <a:cubicBezTo>
                  <a:pt x="153847" y="488617"/>
                  <a:pt x="2442" y="468630"/>
                  <a:pt x="332007" y="411480"/>
                </a:cubicBezTo>
                <a:close/>
              </a:path>
            </a:pathLst>
          </a:custGeom>
          <a:solidFill>
            <a:schemeClr val="bg2">
              <a:lumMod val="20000"/>
              <a:lumOff val="80000"/>
            </a:schemeClr>
          </a:solidFill>
        </p:spPr>
        <p:txBody>
          <a:bodyPr wrap="square" rtlCol="0">
            <a:spAutoFit/>
          </a:bodyPr>
          <a:lstStyle/>
          <a:p>
            <a:pPr algn="ctr"/>
            <a:endParaRPr lang="ru-RU" b="1" dirty="0" smtClean="0">
              <a:latin typeface="Georgia" pitchFamily="18" charset="0"/>
            </a:endParaRPr>
          </a:p>
          <a:p>
            <a:pPr algn="ctr"/>
            <a:r>
              <a:rPr lang="ru-RU" b="1" dirty="0" smtClean="0">
                <a:latin typeface="Georgia" pitchFamily="18" charset="0"/>
              </a:rPr>
              <a:t>РАСТЕНИЯ:</a:t>
            </a:r>
          </a:p>
          <a:p>
            <a:pPr algn="ctr"/>
            <a:r>
              <a:rPr lang="ru-RU" dirty="0" smtClean="0">
                <a:latin typeface="Georgia" pitchFamily="18" charset="0"/>
              </a:rPr>
              <a:t>БЕРЕЗА</a:t>
            </a:r>
          </a:p>
          <a:p>
            <a:pPr algn="ctr"/>
            <a:r>
              <a:rPr lang="ru-RU" dirty="0" smtClean="0">
                <a:latin typeface="Georgia" pitchFamily="18" charset="0"/>
              </a:rPr>
              <a:t>ЗЕМЛЯНИКА</a:t>
            </a:r>
          </a:p>
          <a:p>
            <a:pPr algn="ctr"/>
            <a:r>
              <a:rPr lang="ru-RU" dirty="0" smtClean="0">
                <a:latin typeface="Georgia" pitchFamily="18" charset="0"/>
              </a:rPr>
              <a:t>КАПУСТА</a:t>
            </a:r>
          </a:p>
          <a:p>
            <a:pPr algn="ctr"/>
            <a:r>
              <a:rPr lang="ru-RU" dirty="0" smtClean="0">
                <a:latin typeface="Georgia" pitchFamily="18" charset="0"/>
              </a:rPr>
              <a:t>МАЛИНА</a:t>
            </a:r>
          </a:p>
          <a:p>
            <a:pPr algn="ctr"/>
            <a:r>
              <a:rPr lang="ru-RU" dirty="0" smtClean="0">
                <a:latin typeface="Georgia" pitchFamily="18" charset="0"/>
              </a:rPr>
              <a:t>МОРКОВЬ</a:t>
            </a:r>
          </a:p>
          <a:p>
            <a:pPr algn="ctr"/>
            <a:r>
              <a:rPr lang="ru-RU" dirty="0" smtClean="0">
                <a:latin typeface="Georgia" pitchFamily="18" charset="0"/>
              </a:rPr>
              <a:t>ОСИНА</a:t>
            </a:r>
          </a:p>
          <a:p>
            <a:pPr algn="ctr"/>
            <a:r>
              <a:rPr lang="ru-RU" dirty="0" smtClean="0">
                <a:latin typeface="Georgia" pitchFamily="18" charset="0"/>
              </a:rPr>
              <a:t>ЩАВЕЛЬ</a:t>
            </a:r>
          </a:p>
          <a:p>
            <a:pPr algn="ctr"/>
            <a:r>
              <a:rPr lang="ru-RU" dirty="0" smtClean="0">
                <a:latin typeface="Georgia" pitchFamily="18" charset="0"/>
              </a:rPr>
              <a:t>ЯБЛОКО</a:t>
            </a:r>
          </a:p>
          <a:p>
            <a:pPr algn="ctr"/>
            <a:r>
              <a:rPr lang="ru-RU" dirty="0" smtClean="0">
                <a:latin typeface="Georgia" pitchFamily="18" charset="0"/>
              </a:rPr>
              <a:t>ЯБЛОНЯ</a:t>
            </a:r>
          </a:p>
          <a:p>
            <a:endParaRPr lang="ru-RU" dirty="0">
              <a:latin typeface="Georgia" pitchFamily="18" charset="0"/>
            </a:endParaRPr>
          </a:p>
        </p:txBody>
      </p:sp>
      <p:sp>
        <p:nvSpPr>
          <p:cNvPr id="7" name="TextBox 6"/>
          <p:cNvSpPr txBox="1"/>
          <p:nvPr/>
        </p:nvSpPr>
        <p:spPr>
          <a:xfrm>
            <a:off x="3929058" y="3571876"/>
            <a:ext cx="2930961" cy="2031325"/>
          </a:xfrm>
          <a:custGeom>
            <a:avLst/>
            <a:gdLst>
              <a:gd name="connsiteX0" fmla="*/ 0 w 2160240"/>
              <a:gd name="connsiteY0" fmla="*/ 0 h 1754326"/>
              <a:gd name="connsiteX1" fmla="*/ 2160240 w 2160240"/>
              <a:gd name="connsiteY1" fmla="*/ 0 h 1754326"/>
              <a:gd name="connsiteX2" fmla="*/ 2160240 w 2160240"/>
              <a:gd name="connsiteY2" fmla="*/ 1754326 h 1754326"/>
              <a:gd name="connsiteX3" fmla="*/ 0 w 2160240"/>
              <a:gd name="connsiteY3" fmla="*/ 1754326 h 1754326"/>
              <a:gd name="connsiteX4" fmla="*/ 0 w 2160240"/>
              <a:gd name="connsiteY4" fmla="*/ 0 h 1754326"/>
              <a:gd name="connsiteX0" fmla="*/ 0 w 2548860"/>
              <a:gd name="connsiteY0" fmla="*/ 594360 h 2348686"/>
              <a:gd name="connsiteX1" fmla="*/ 2548860 w 2548860"/>
              <a:gd name="connsiteY1" fmla="*/ 0 h 2348686"/>
              <a:gd name="connsiteX2" fmla="*/ 2160240 w 2548860"/>
              <a:gd name="connsiteY2" fmla="*/ 2348686 h 2348686"/>
              <a:gd name="connsiteX3" fmla="*/ 0 w 2548860"/>
              <a:gd name="connsiteY3" fmla="*/ 2348686 h 2348686"/>
              <a:gd name="connsiteX4" fmla="*/ 0 w 2548860"/>
              <a:gd name="connsiteY4" fmla="*/ 594360 h 2348686"/>
              <a:gd name="connsiteX0" fmla="*/ 0 w 2708880"/>
              <a:gd name="connsiteY0" fmla="*/ 217170 h 2348686"/>
              <a:gd name="connsiteX1" fmla="*/ 2708880 w 2708880"/>
              <a:gd name="connsiteY1" fmla="*/ 0 h 2348686"/>
              <a:gd name="connsiteX2" fmla="*/ 2320260 w 2708880"/>
              <a:gd name="connsiteY2" fmla="*/ 2348686 h 2348686"/>
              <a:gd name="connsiteX3" fmla="*/ 160020 w 2708880"/>
              <a:gd name="connsiteY3" fmla="*/ 2348686 h 2348686"/>
              <a:gd name="connsiteX4" fmla="*/ 0 w 2708880"/>
              <a:gd name="connsiteY4" fmla="*/ 217170 h 2348686"/>
              <a:gd name="connsiteX0" fmla="*/ 70938 w 2779818"/>
              <a:gd name="connsiteY0" fmla="*/ 217170 h 2348686"/>
              <a:gd name="connsiteX1" fmla="*/ 2779818 w 2779818"/>
              <a:gd name="connsiteY1" fmla="*/ 0 h 2348686"/>
              <a:gd name="connsiteX2" fmla="*/ 2391198 w 2779818"/>
              <a:gd name="connsiteY2" fmla="*/ 2348686 h 2348686"/>
              <a:gd name="connsiteX3" fmla="*/ 230958 w 2779818"/>
              <a:gd name="connsiteY3" fmla="*/ 2348686 h 2348686"/>
              <a:gd name="connsiteX4" fmla="*/ 70938 w 2779818"/>
              <a:gd name="connsiteY4" fmla="*/ 217170 h 2348686"/>
              <a:gd name="connsiteX0" fmla="*/ 268855 w 2977735"/>
              <a:gd name="connsiteY0" fmla="*/ 217170 h 2348686"/>
              <a:gd name="connsiteX1" fmla="*/ 2977735 w 2977735"/>
              <a:gd name="connsiteY1" fmla="*/ 0 h 2348686"/>
              <a:gd name="connsiteX2" fmla="*/ 2589115 w 2977735"/>
              <a:gd name="connsiteY2" fmla="*/ 2348686 h 2348686"/>
              <a:gd name="connsiteX3" fmla="*/ 428875 w 2977735"/>
              <a:gd name="connsiteY3" fmla="*/ 2348686 h 2348686"/>
              <a:gd name="connsiteX4" fmla="*/ 89423 w 2977735"/>
              <a:gd name="connsiteY4" fmla="*/ 1439024 h 2348686"/>
              <a:gd name="connsiteX5" fmla="*/ 268855 w 2977735"/>
              <a:gd name="connsiteY5" fmla="*/ 217170 h 2348686"/>
              <a:gd name="connsiteX0" fmla="*/ 348990 w 3057870"/>
              <a:gd name="connsiteY0" fmla="*/ 217170 h 2348686"/>
              <a:gd name="connsiteX1" fmla="*/ 3057870 w 3057870"/>
              <a:gd name="connsiteY1" fmla="*/ 0 h 2348686"/>
              <a:gd name="connsiteX2" fmla="*/ 2669250 w 3057870"/>
              <a:gd name="connsiteY2" fmla="*/ 2348686 h 2348686"/>
              <a:gd name="connsiteX3" fmla="*/ 509010 w 3057870"/>
              <a:gd name="connsiteY3" fmla="*/ 2348686 h 2348686"/>
              <a:gd name="connsiteX4" fmla="*/ 169558 w 3057870"/>
              <a:gd name="connsiteY4" fmla="*/ 1439024 h 2348686"/>
              <a:gd name="connsiteX5" fmla="*/ 9539 w 3057870"/>
              <a:gd name="connsiteY5" fmla="*/ 638924 h 2348686"/>
              <a:gd name="connsiteX6" fmla="*/ 348990 w 3057870"/>
              <a:gd name="connsiteY6" fmla="*/ 217170 h 2348686"/>
              <a:gd name="connsiteX0" fmla="*/ 344089 w 3052969"/>
              <a:gd name="connsiteY0" fmla="*/ 217170 h 2348686"/>
              <a:gd name="connsiteX1" fmla="*/ 3052969 w 3052969"/>
              <a:gd name="connsiteY1" fmla="*/ 0 h 2348686"/>
              <a:gd name="connsiteX2" fmla="*/ 2664349 w 3052969"/>
              <a:gd name="connsiteY2" fmla="*/ 2348686 h 2348686"/>
              <a:gd name="connsiteX3" fmla="*/ 504109 w 3052969"/>
              <a:gd name="connsiteY3" fmla="*/ 2348686 h 2348686"/>
              <a:gd name="connsiteX4" fmla="*/ 164657 w 3052969"/>
              <a:gd name="connsiteY4" fmla="*/ 1439024 h 2348686"/>
              <a:gd name="connsiteX5" fmla="*/ 4638 w 3052969"/>
              <a:gd name="connsiteY5" fmla="*/ 638924 h 2348686"/>
              <a:gd name="connsiteX6" fmla="*/ 344089 w 3052969"/>
              <a:gd name="connsiteY6" fmla="*/ 217170 h 2348686"/>
              <a:gd name="connsiteX0" fmla="*/ 549829 w 3052969"/>
              <a:gd name="connsiteY0" fmla="*/ 194310 h 2348686"/>
              <a:gd name="connsiteX1" fmla="*/ 3052969 w 3052969"/>
              <a:gd name="connsiteY1" fmla="*/ 0 h 2348686"/>
              <a:gd name="connsiteX2" fmla="*/ 2664349 w 3052969"/>
              <a:gd name="connsiteY2" fmla="*/ 2348686 h 2348686"/>
              <a:gd name="connsiteX3" fmla="*/ 504109 w 3052969"/>
              <a:gd name="connsiteY3" fmla="*/ 2348686 h 2348686"/>
              <a:gd name="connsiteX4" fmla="*/ 164657 w 3052969"/>
              <a:gd name="connsiteY4" fmla="*/ 1439024 h 2348686"/>
              <a:gd name="connsiteX5" fmla="*/ 4638 w 3052969"/>
              <a:gd name="connsiteY5" fmla="*/ 638924 h 2348686"/>
              <a:gd name="connsiteX6" fmla="*/ 549829 w 3052969"/>
              <a:gd name="connsiteY6" fmla="*/ 194310 h 2348686"/>
              <a:gd name="connsiteX0" fmla="*/ 427821 w 2930961"/>
              <a:gd name="connsiteY0" fmla="*/ 194310 h 2348686"/>
              <a:gd name="connsiteX1" fmla="*/ 2930961 w 2930961"/>
              <a:gd name="connsiteY1" fmla="*/ 0 h 2348686"/>
              <a:gd name="connsiteX2" fmla="*/ 2542341 w 2930961"/>
              <a:gd name="connsiteY2" fmla="*/ 2348686 h 2348686"/>
              <a:gd name="connsiteX3" fmla="*/ 382101 w 2930961"/>
              <a:gd name="connsiteY3" fmla="*/ 2348686 h 2348686"/>
              <a:gd name="connsiteX4" fmla="*/ 42649 w 2930961"/>
              <a:gd name="connsiteY4" fmla="*/ 1439024 h 2348686"/>
              <a:gd name="connsiteX5" fmla="*/ 31220 w 2930961"/>
              <a:gd name="connsiteY5" fmla="*/ 616064 h 2348686"/>
              <a:gd name="connsiteX6" fmla="*/ 427821 w 2930961"/>
              <a:gd name="connsiteY6" fmla="*/ 194310 h 2348686"/>
              <a:gd name="connsiteX0" fmla="*/ 427821 w 2930961"/>
              <a:gd name="connsiteY0" fmla="*/ 194310 h 2348686"/>
              <a:gd name="connsiteX1" fmla="*/ 2930961 w 2930961"/>
              <a:gd name="connsiteY1" fmla="*/ 0 h 2348686"/>
              <a:gd name="connsiteX2" fmla="*/ 2542341 w 2930961"/>
              <a:gd name="connsiteY2" fmla="*/ 2348686 h 2348686"/>
              <a:gd name="connsiteX3" fmla="*/ 382101 w 2930961"/>
              <a:gd name="connsiteY3" fmla="*/ 2348686 h 2348686"/>
              <a:gd name="connsiteX4" fmla="*/ 42649 w 2930961"/>
              <a:gd name="connsiteY4" fmla="*/ 1439024 h 2348686"/>
              <a:gd name="connsiteX5" fmla="*/ 31220 w 2930961"/>
              <a:gd name="connsiteY5" fmla="*/ 616064 h 2348686"/>
              <a:gd name="connsiteX6" fmla="*/ 271250 w 2930961"/>
              <a:gd name="connsiteY6" fmla="*/ 296024 h 2348686"/>
              <a:gd name="connsiteX7" fmla="*/ 427821 w 2930961"/>
              <a:gd name="connsiteY7" fmla="*/ 194310 h 2348686"/>
              <a:gd name="connsiteX0" fmla="*/ 427821 w 2930961"/>
              <a:gd name="connsiteY0" fmla="*/ 194310 h 2348686"/>
              <a:gd name="connsiteX1" fmla="*/ 1619990 w 2930961"/>
              <a:gd name="connsiteY1" fmla="*/ 204584 h 2348686"/>
              <a:gd name="connsiteX2" fmla="*/ 2930961 w 2930961"/>
              <a:gd name="connsiteY2" fmla="*/ 0 h 2348686"/>
              <a:gd name="connsiteX3" fmla="*/ 2542341 w 2930961"/>
              <a:gd name="connsiteY3" fmla="*/ 2348686 h 2348686"/>
              <a:gd name="connsiteX4" fmla="*/ 382101 w 2930961"/>
              <a:gd name="connsiteY4" fmla="*/ 2348686 h 2348686"/>
              <a:gd name="connsiteX5" fmla="*/ 42649 w 2930961"/>
              <a:gd name="connsiteY5" fmla="*/ 1439024 h 2348686"/>
              <a:gd name="connsiteX6" fmla="*/ 31220 w 2930961"/>
              <a:gd name="connsiteY6" fmla="*/ 616064 h 2348686"/>
              <a:gd name="connsiteX7" fmla="*/ 271250 w 2930961"/>
              <a:gd name="connsiteY7" fmla="*/ 296024 h 2348686"/>
              <a:gd name="connsiteX8" fmla="*/ 427821 w 2930961"/>
              <a:gd name="connsiteY8" fmla="*/ 194310 h 2348686"/>
              <a:gd name="connsiteX0" fmla="*/ 427821 w 2930961"/>
              <a:gd name="connsiteY0" fmla="*/ 194310 h 2440126"/>
              <a:gd name="connsiteX1" fmla="*/ 1619990 w 2930961"/>
              <a:gd name="connsiteY1" fmla="*/ 204584 h 2440126"/>
              <a:gd name="connsiteX2" fmla="*/ 2930961 w 2930961"/>
              <a:gd name="connsiteY2" fmla="*/ 0 h 2440126"/>
              <a:gd name="connsiteX3" fmla="*/ 2542341 w 2930961"/>
              <a:gd name="connsiteY3" fmla="*/ 2348686 h 2440126"/>
              <a:gd name="connsiteX4" fmla="*/ 324951 w 2930961"/>
              <a:gd name="connsiteY4" fmla="*/ 2440126 h 2440126"/>
              <a:gd name="connsiteX5" fmla="*/ 42649 w 2930961"/>
              <a:gd name="connsiteY5" fmla="*/ 1439024 h 2440126"/>
              <a:gd name="connsiteX6" fmla="*/ 31220 w 2930961"/>
              <a:gd name="connsiteY6" fmla="*/ 616064 h 2440126"/>
              <a:gd name="connsiteX7" fmla="*/ 271250 w 2930961"/>
              <a:gd name="connsiteY7" fmla="*/ 296024 h 2440126"/>
              <a:gd name="connsiteX8" fmla="*/ 427821 w 2930961"/>
              <a:gd name="connsiteY8" fmla="*/ 194310 h 2440126"/>
              <a:gd name="connsiteX0" fmla="*/ 427821 w 2930961"/>
              <a:gd name="connsiteY0" fmla="*/ 194310 h 2440126"/>
              <a:gd name="connsiteX1" fmla="*/ 1619990 w 2930961"/>
              <a:gd name="connsiteY1" fmla="*/ 204584 h 2440126"/>
              <a:gd name="connsiteX2" fmla="*/ 2930961 w 2930961"/>
              <a:gd name="connsiteY2" fmla="*/ 0 h 2440126"/>
              <a:gd name="connsiteX3" fmla="*/ 2542341 w 2930961"/>
              <a:gd name="connsiteY3" fmla="*/ 2348686 h 2440126"/>
              <a:gd name="connsiteX4" fmla="*/ 324951 w 2930961"/>
              <a:gd name="connsiteY4" fmla="*/ 2440126 h 2440126"/>
              <a:gd name="connsiteX5" fmla="*/ 42649 w 2930961"/>
              <a:gd name="connsiteY5" fmla="*/ 1439024 h 2440126"/>
              <a:gd name="connsiteX6" fmla="*/ 31220 w 2930961"/>
              <a:gd name="connsiteY6" fmla="*/ 616064 h 2440126"/>
              <a:gd name="connsiteX7" fmla="*/ 271250 w 2930961"/>
              <a:gd name="connsiteY7" fmla="*/ 296024 h 2440126"/>
              <a:gd name="connsiteX8" fmla="*/ 427821 w 2930961"/>
              <a:gd name="connsiteY8" fmla="*/ 194310 h 2440126"/>
              <a:gd name="connsiteX0" fmla="*/ 427821 w 2930961"/>
              <a:gd name="connsiteY0" fmla="*/ 194310 h 2478260"/>
              <a:gd name="connsiteX1" fmla="*/ 1619990 w 2930961"/>
              <a:gd name="connsiteY1" fmla="*/ 204584 h 2478260"/>
              <a:gd name="connsiteX2" fmla="*/ 2930961 w 2930961"/>
              <a:gd name="connsiteY2" fmla="*/ 0 h 2478260"/>
              <a:gd name="connsiteX3" fmla="*/ 2782371 w 2930961"/>
              <a:gd name="connsiteY3" fmla="*/ 2474416 h 2478260"/>
              <a:gd name="connsiteX4" fmla="*/ 324951 w 2930961"/>
              <a:gd name="connsiteY4" fmla="*/ 2440126 h 2478260"/>
              <a:gd name="connsiteX5" fmla="*/ 42649 w 2930961"/>
              <a:gd name="connsiteY5" fmla="*/ 1439024 h 2478260"/>
              <a:gd name="connsiteX6" fmla="*/ 31220 w 2930961"/>
              <a:gd name="connsiteY6" fmla="*/ 616064 h 2478260"/>
              <a:gd name="connsiteX7" fmla="*/ 271250 w 2930961"/>
              <a:gd name="connsiteY7" fmla="*/ 296024 h 2478260"/>
              <a:gd name="connsiteX8" fmla="*/ 427821 w 2930961"/>
              <a:gd name="connsiteY8" fmla="*/ 194310 h 2478260"/>
              <a:gd name="connsiteX0" fmla="*/ 427821 w 2930961"/>
              <a:gd name="connsiteY0" fmla="*/ 194310 h 2478260"/>
              <a:gd name="connsiteX1" fmla="*/ 1619990 w 2930961"/>
              <a:gd name="connsiteY1" fmla="*/ 204584 h 2478260"/>
              <a:gd name="connsiteX2" fmla="*/ 2930961 w 2930961"/>
              <a:gd name="connsiteY2" fmla="*/ 0 h 2478260"/>
              <a:gd name="connsiteX3" fmla="*/ 2831570 w 2930961"/>
              <a:gd name="connsiteY3" fmla="*/ 2147684 h 2478260"/>
              <a:gd name="connsiteX4" fmla="*/ 2782371 w 2930961"/>
              <a:gd name="connsiteY4" fmla="*/ 2474416 h 2478260"/>
              <a:gd name="connsiteX5" fmla="*/ 324951 w 2930961"/>
              <a:gd name="connsiteY5" fmla="*/ 2440126 h 2478260"/>
              <a:gd name="connsiteX6" fmla="*/ 42649 w 2930961"/>
              <a:gd name="connsiteY6" fmla="*/ 1439024 h 2478260"/>
              <a:gd name="connsiteX7" fmla="*/ 31220 w 2930961"/>
              <a:gd name="connsiteY7" fmla="*/ 616064 h 2478260"/>
              <a:gd name="connsiteX8" fmla="*/ 271250 w 2930961"/>
              <a:gd name="connsiteY8" fmla="*/ 296024 h 2478260"/>
              <a:gd name="connsiteX9" fmla="*/ 427821 w 2930961"/>
              <a:gd name="connsiteY9" fmla="*/ 194310 h 2478260"/>
              <a:gd name="connsiteX0" fmla="*/ 427821 w 2930961"/>
              <a:gd name="connsiteY0" fmla="*/ 194310 h 2478260"/>
              <a:gd name="connsiteX1" fmla="*/ 1619990 w 2930961"/>
              <a:gd name="connsiteY1" fmla="*/ 204584 h 2478260"/>
              <a:gd name="connsiteX2" fmla="*/ 2930961 w 2930961"/>
              <a:gd name="connsiteY2" fmla="*/ 0 h 2478260"/>
              <a:gd name="connsiteX3" fmla="*/ 2831570 w 2930961"/>
              <a:gd name="connsiteY3" fmla="*/ 2147684 h 2478260"/>
              <a:gd name="connsiteX4" fmla="*/ 2782371 w 2930961"/>
              <a:gd name="connsiteY4" fmla="*/ 2474416 h 2478260"/>
              <a:gd name="connsiteX5" fmla="*/ 324951 w 2930961"/>
              <a:gd name="connsiteY5" fmla="*/ 2440126 h 2478260"/>
              <a:gd name="connsiteX6" fmla="*/ 42649 w 2930961"/>
              <a:gd name="connsiteY6" fmla="*/ 1439024 h 2478260"/>
              <a:gd name="connsiteX7" fmla="*/ 31220 w 2930961"/>
              <a:gd name="connsiteY7" fmla="*/ 616064 h 2478260"/>
              <a:gd name="connsiteX8" fmla="*/ 271250 w 2930961"/>
              <a:gd name="connsiteY8" fmla="*/ 296024 h 2478260"/>
              <a:gd name="connsiteX9" fmla="*/ 427821 w 2930961"/>
              <a:gd name="connsiteY9" fmla="*/ 194310 h 2478260"/>
              <a:gd name="connsiteX0" fmla="*/ 427821 w 2930961"/>
              <a:gd name="connsiteY0" fmla="*/ 194310 h 2478260"/>
              <a:gd name="connsiteX1" fmla="*/ 1619990 w 2930961"/>
              <a:gd name="connsiteY1" fmla="*/ 204584 h 2478260"/>
              <a:gd name="connsiteX2" fmla="*/ 2930961 w 2930961"/>
              <a:gd name="connsiteY2" fmla="*/ 0 h 2478260"/>
              <a:gd name="connsiteX3" fmla="*/ 2831570 w 2930961"/>
              <a:gd name="connsiteY3" fmla="*/ 2147684 h 2478260"/>
              <a:gd name="connsiteX4" fmla="*/ 2782371 w 2930961"/>
              <a:gd name="connsiteY4" fmla="*/ 2474416 h 2478260"/>
              <a:gd name="connsiteX5" fmla="*/ 324951 w 2930961"/>
              <a:gd name="connsiteY5" fmla="*/ 2440126 h 2478260"/>
              <a:gd name="connsiteX6" fmla="*/ 42649 w 2930961"/>
              <a:gd name="connsiteY6" fmla="*/ 1439024 h 2478260"/>
              <a:gd name="connsiteX7" fmla="*/ 31220 w 2930961"/>
              <a:gd name="connsiteY7" fmla="*/ 616064 h 2478260"/>
              <a:gd name="connsiteX8" fmla="*/ 271250 w 2930961"/>
              <a:gd name="connsiteY8" fmla="*/ 296024 h 2478260"/>
              <a:gd name="connsiteX9" fmla="*/ 427821 w 2930961"/>
              <a:gd name="connsiteY9" fmla="*/ 194310 h 2478260"/>
              <a:gd name="connsiteX0" fmla="*/ 427821 w 2930961"/>
              <a:gd name="connsiteY0" fmla="*/ 194310 h 3011864"/>
              <a:gd name="connsiteX1" fmla="*/ 1619990 w 2930961"/>
              <a:gd name="connsiteY1" fmla="*/ 204584 h 3011864"/>
              <a:gd name="connsiteX2" fmla="*/ 2930961 w 2930961"/>
              <a:gd name="connsiteY2" fmla="*/ 0 h 3011864"/>
              <a:gd name="connsiteX3" fmla="*/ 2831570 w 2930961"/>
              <a:gd name="connsiteY3" fmla="*/ 2147684 h 3011864"/>
              <a:gd name="connsiteX4" fmla="*/ 2782371 w 2930961"/>
              <a:gd name="connsiteY4" fmla="*/ 2474416 h 3011864"/>
              <a:gd name="connsiteX5" fmla="*/ 290661 w 2930961"/>
              <a:gd name="connsiteY5" fmla="*/ 3011864 h 3011864"/>
              <a:gd name="connsiteX6" fmla="*/ 42649 w 2930961"/>
              <a:gd name="connsiteY6" fmla="*/ 1439024 h 3011864"/>
              <a:gd name="connsiteX7" fmla="*/ 31220 w 2930961"/>
              <a:gd name="connsiteY7" fmla="*/ 616064 h 3011864"/>
              <a:gd name="connsiteX8" fmla="*/ 271250 w 2930961"/>
              <a:gd name="connsiteY8" fmla="*/ 296024 h 3011864"/>
              <a:gd name="connsiteX9" fmla="*/ 427821 w 2930961"/>
              <a:gd name="connsiteY9" fmla="*/ 194310 h 3011864"/>
              <a:gd name="connsiteX0" fmla="*/ 427821 w 2930961"/>
              <a:gd name="connsiteY0" fmla="*/ 194310 h 3049999"/>
              <a:gd name="connsiteX1" fmla="*/ 1619990 w 2930961"/>
              <a:gd name="connsiteY1" fmla="*/ 204584 h 3049999"/>
              <a:gd name="connsiteX2" fmla="*/ 2930961 w 2930961"/>
              <a:gd name="connsiteY2" fmla="*/ 0 h 3049999"/>
              <a:gd name="connsiteX3" fmla="*/ 2831570 w 2930961"/>
              <a:gd name="connsiteY3" fmla="*/ 2147684 h 3049999"/>
              <a:gd name="connsiteX4" fmla="*/ 2679501 w 2930961"/>
              <a:gd name="connsiteY4" fmla="*/ 3046155 h 3049999"/>
              <a:gd name="connsiteX5" fmla="*/ 290661 w 2930961"/>
              <a:gd name="connsiteY5" fmla="*/ 3011864 h 3049999"/>
              <a:gd name="connsiteX6" fmla="*/ 42649 w 2930961"/>
              <a:gd name="connsiteY6" fmla="*/ 1439024 h 3049999"/>
              <a:gd name="connsiteX7" fmla="*/ 31220 w 2930961"/>
              <a:gd name="connsiteY7" fmla="*/ 616064 h 3049999"/>
              <a:gd name="connsiteX8" fmla="*/ 271250 w 2930961"/>
              <a:gd name="connsiteY8" fmla="*/ 296024 h 3049999"/>
              <a:gd name="connsiteX9" fmla="*/ 427821 w 2930961"/>
              <a:gd name="connsiteY9" fmla="*/ 194310 h 3049999"/>
              <a:gd name="connsiteX0" fmla="*/ 427821 w 2930961"/>
              <a:gd name="connsiteY0" fmla="*/ 194310 h 3049999"/>
              <a:gd name="connsiteX1" fmla="*/ 1619990 w 2930961"/>
              <a:gd name="connsiteY1" fmla="*/ 204584 h 3049999"/>
              <a:gd name="connsiteX2" fmla="*/ 2930961 w 2930961"/>
              <a:gd name="connsiteY2" fmla="*/ 0 h 3049999"/>
              <a:gd name="connsiteX3" fmla="*/ 2831570 w 2930961"/>
              <a:gd name="connsiteY3" fmla="*/ 2147684 h 3049999"/>
              <a:gd name="connsiteX4" fmla="*/ 2877290 w 2930961"/>
              <a:gd name="connsiteY4" fmla="*/ 2829391 h 3049999"/>
              <a:gd name="connsiteX5" fmla="*/ 2679501 w 2930961"/>
              <a:gd name="connsiteY5" fmla="*/ 3046155 h 3049999"/>
              <a:gd name="connsiteX6" fmla="*/ 290661 w 2930961"/>
              <a:gd name="connsiteY6" fmla="*/ 3011864 h 3049999"/>
              <a:gd name="connsiteX7" fmla="*/ 42649 w 2930961"/>
              <a:gd name="connsiteY7" fmla="*/ 1439024 h 3049999"/>
              <a:gd name="connsiteX8" fmla="*/ 31220 w 2930961"/>
              <a:gd name="connsiteY8" fmla="*/ 616064 h 3049999"/>
              <a:gd name="connsiteX9" fmla="*/ 271250 w 2930961"/>
              <a:gd name="connsiteY9" fmla="*/ 296024 h 3049999"/>
              <a:gd name="connsiteX10" fmla="*/ 427821 w 2930961"/>
              <a:gd name="connsiteY10" fmla="*/ 194310 h 3049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30961" h="3049999">
                <a:moveTo>
                  <a:pt x="427821" y="194310"/>
                </a:moveTo>
                <a:cubicBezTo>
                  <a:pt x="813781" y="155825"/>
                  <a:pt x="1234030" y="243069"/>
                  <a:pt x="1619990" y="204584"/>
                </a:cubicBezTo>
                <a:lnTo>
                  <a:pt x="2930961" y="0"/>
                </a:lnTo>
                <a:cubicBezTo>
                  <a:pt x="2882591" y="715895"/>
                  <a:pt x="2765640" y="1420359"/>
                  <a:pt x="2831570" y="2147684"/>
                </a:cubicBezTo>
                <a:cubicBezTo>
                  <a:pt x="2807385" y="2586711"/>
                  <a:pt x="2902635" y="2679646"/>
                  <a:pt x="2877290" y="2829391"/>
                </a:cubicBezTo>
                <a:cubicBezTo>
                  <a:pt x="2851945" y="2979136"/>
                  <a:pt x="3095366" y="2983205"/>
                  <a:pt x="2679501" y="3046155"/>
                </a:cubicBezTo>
                <a:cubicBezTo>
                  <a:pt x="1940371" y="3076635"/>
                  <a:pt x="1041221" y="2912804"/>
                  <a:pt x="290661" y="3011864"/>
                </a:cubicBezTo>
                <a:cubicBezTo>
                  <a:pt x="-93569" y="2846919"/>
                  <a:pt x="69319" y="1794277"/>
                  <a:pt x="42649" y="1439024"/>
                </a:cubicBezTo>
                <a:cubicBezTo>
                  <a:pt x="-25356" y="1144539"/>
                  <a:pt x="1315" y="819706"/>
                  <a:pt x="31220" y="616064"/>
                </a:cubicBezTo>
                <a:cubicBezTo>
                  <a:pt x="67415" y="417944"/>
                  <a:pt x="205150" y="366316"/>
                  <a:pt x="271250" y="296024"/>
                </a:cubicBezTo>
                <a:cubicBezTo>
                  <a:pt x="337350" y="225732"/>
                  <a:pt x="-17369" y="236027"/>
                  <a:pt x="427821" y="194310"/>
                </a:cubicBezTo>
                <a:close/>
              </a:path>
            </a:pathLst>
          </a:custGeom>
          <a:solidFill>
            <a:schemeClr val="bg2">
              <a:lumMod val="20000"/>
              <a:lumOff val="80000"/>
            </a:schemeClr>
          </a:solidFill>
        </p:spPr>
        <p:txBody>
          <a:bodyPr wrap="square" rtlCol="0">
            <a:spAutoFit/>
          </a:bodyPr>
          <a:lstStyle/>
          <a:p>
            <a:pPr algn="ctr"/>
            <a:endParaRPr lang="ru-RU" b="1" dirty="0" smtClean="0">
              <a:latin typeface="Georgia" pitchFamily="18" charset="0"/>
            </a:endParaRPr>
          </a:p>
          <a:p>
            <a:pPr algn="ctr"/>
            <a:r>
              <a:rPr lang="ru-RU" b="1" dirty="0" smtClean="0">
                <a:latin typeface="Georgia" pitchFamily="18" charset="0"/>
              </a:rPr>
              <a:t>ПТИЦЫ:</a:t>
            </a:r>
          </a:p>
          <a:p>
            <a:pPr algn="ctr"/>
            <a:r>
              <a:rPr lang="ru-RU" dirty="0" smtClean="0">
                <a:latin typeface="Georgia" pitchFamily="18" charset="0"/>
              </a:rPr>
              <a:t>ВОРОБЕЙ</a:t>
            </a:r>
          </a:p>
          <a:p>
            <a:pPr algn="ctr"/>
            <a:r>
              <a:rPr lang="ru-RU" dirty="0" smtClean="0">
                <a:latin typeface="Georgia" pitchFamily="18" charset="0"/>
              </a:rPr>
              <a:t>ВОРОНА</a:t>
            </a:r>
          </a:p>
          <a:p>
            <a:pPr algn="ctr"/>
            <a:r>
              <a:rPr lang="ru-RU" dirty="0" smtClean="0">
                <a:latin typeface="Georgia" pitchFamily="18" charset="0"/>
              </a:rPr>
              <a:t>СНЕГИРЬ</a:t>
            </a:r>
          </a:p>
          <a:p>
            <a:pPr algn="ctr"/>
            <a:r>
              <a:rPr lang="ru-RU" dirty="0" smtClean="0">
                <a:latin typeface="Georgia" pitchFamily="18" charset="0"/>
              </a:rPr>
              <a:t>СОРОКА</a:t>
            </a:r>
          </a:p>
          <a:p>
            <a:pPr algn="ctr"/>
            <a:endParaRPr lang="ru-RU" dirty="0">
              <a:latin typeface="Georg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ircle(in)">
                                      <p:cBhvr>
                                        <p:cTn id="2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Шаблон Ромашки"/>
          <p:cNvPicPr>
            <a:picLocks noChangeAspect="1" noChangeArrowheads="1"/>
          </p:cNvPicPr>
          <p:nvPr/>
        </p:nvPicPr>
        <p:blipFill>
          <a:blip r:embed="rId2" cstate="print"/>
          <a:srcRect/>
          <a:stretch>
            <a:fillRect/>
          </a:stretch>
        </p:blipFill>
        <p:spPr bwMode="auto">
          <a:xfrm>
            <a:off x="0" y="-33957"/>
            <a:ext cx="9144000" cy="6891957"/>
          </a:xfrm>
          <a:prstGeom prst="rect">
            <a:avLst/>
          </a:prstGeom>
          <a:noFill/>
        </p:spPr>
      </p:pic>
      <p:sp>
        <p:nvSpPr>
          <p:cNvPr id="3" name="Прямоугольник 2"/>
          <p:cNvSpPr/>
          <p:nvPr/>
        </p:nvSpPr>
        <p:spPr>
          <a:xfrm>
            <a:off x="4418753" y="3244334"/>
            <a:ext cx="306494" cy="369332"/>
          </a:xfrm>
          <a:prstGeom prst="rect">
            <a:avLst/>
          </a:prstGeom>
        </p:spPr>
        <p:txBody>
          <a:bodyPr wrap="none">
            <a:spAutoFit/>
          </a:bodyPr>
          <a:lstStyle/>
          <a:p>
            <a:r>
              <a:rPr lang="ru-RU" u="sng" dirty="0" smtClean="0"/>
              <a:t>о</a:t>
            </a:r>
            <a:endParaRPr lang="ru-RU" dirty="0"/>
          </a:p>
        </p:txBody>
      </p:sp>
      <p:sp useBgFill="1">
        <p:nvSpPr>
          <p:cNvPr id="4" name="TextBox 3"/>
          <p:cNvSpPr txBox="1"/>
          <p:nvPr/>
        </p:nvSpPr>
        <p:spPr>
          <a:xfrm>
            <a:off x="571472" y="571480"/>
            <a:ext cx="7929618" cy="5539978"/>
          </a:xfrm>
          <a:prstGeom prst="rect">
            <a:avLst/>
          </a:prstGeom>
        </p:spPr>
        <p:txBody>
          <a:bodyPr wrap="square" rtlCol="0">
            <a:spAutoFit/>
          </a:bodyPr>
          <a:lstStyle/>
          <a:p>
            <a:r>
              <a:rPr lang="ru-RU" u="sng" dirty="0" smtClean="0"/>
              <a:t> </a:t>
            </a:r>
            <a:r>
              <a:rPr lang="ru-RU" u="sng" dirty="0" smtClean="0">
                <a:solidFill>
                  <a:srgbClr val="002060"/>
                </a:solidFill>
              </a:rPr>
              <a:t>. </a:t>
            </a:r>
            <a:r>
              <a:rPr lang="ru-RU" sz="2400" u="sng" dirty="0" smtClean="0">
                <a:solidFill>
                  <a:srgbClr val="002060"/>
                </a:solidFill>
                <a:latin typeface="Georgia" pitchFamily="18" charset="0"/>
              </a:rPr>
              <a:t>Работа по созданию схематичных рисунков.</a:t>
            </a:r>
          </a:p>
          <a:p>
            <a:pPr algn="ctr"/>
            <a:r>
              <a:rPr lang="ru-RU" sz="2400" dirty="0" smtClean="0">
                <a:solidFill>
                  <a:srgbClr val="002060"/>
                </a:solidFill>
                <a:latin typeface="Georgia" pitchFamily="18" charset="0"/>
              </a:rPr>
              <a:t>На месте  пропущенных букв должны появиться небольшие рисунки, напоминающие данные объекты и предметы.</a:t>
            </a:r>
          </a:p>
          <a:p>
            <a:pPr algn="ctr">
              <a:lnSpc>
                <a:spcPct val="200000"/>
              </a:lnSpc>
            </a:pPr>
            <a:r>
              <a:rPr lang="ru-RU" sz="2400" dirty="0" smtClean="0">
                <a:solidFill>
                  <a:srgbClr val="002060"/>
                </a:solidFill>
                <a:latin typeface="Georgia" pitchFamily="18" charset="0"/>
              </a:rPr>
              <a:t>Я Б Л           </a:t>
            </a:r>
            <a:r>
              <a:rPr lang="ru-RU" sz="2400" dirty="0" smtClean="0">
                <a:solidFill>
                  <a:srgbClr val="002060"/>
                </a:solidFill>
                <a:latin typeface="Georgia" pitchFamily="18" charset="0"/>
              </a:rPr>
              <a:t>    </a:t>
            </a:r>
            <a:r>
              <a:rPr lang="ru-RU" sz="2400" dirty="0" smtClean="0">
                <a:solidFill>
                  <a:srgbClr val="002060"/>
                </a:solidFill>
                <a:latin typeface="Georgia" pitchFamily="18" charset="0"/>
              </a:rPr>
              <a:t>К О </a:t>
            </a:r>
            <a:endParaRPr lang="ru-RU" sz="2400" dirty="0" smtClean="0">
              <a:solidFill>
                <a:srgbClr val="002060"/>
              </a:solidFill>
              <a:latin typeface="Georgia" pitchFamily="18" charset="0"/>
            </a:endParaRPr>
          </a:p>
          <a:p>
            <a:pPr algn="ctr">
              <a:lnSpc>
                <a:spcPct val="200000"/>
              </a:lnSpc>
            </a:pPr>
            <a:r>
              <a:rPr lang="ru-RU" sz="2400" dirty="0" smtClean="0">
                <a:solidFill>
                  <a:srgbClr val="002060"/>
                </a:solidFill>
                <a:latin typeface="Georgia" pitchFamily="18" charset="0"/>
              </a:rPr>
              <a:t>П           М И Д О Р</a:t>
            </a:r>
          </a:p>
          <a:p>
            <a:pPr algn="ctr">
              <a:lnSpc>
                <a:spcPct val="200000"/>
              </a:lnSpc>
            </a:pPr>
            <a:r>
              <a:rPr lang="ru-RU" sz="2400" dirty="0" smtClean="0">
                <a:solidFill>
                  <a:srgbClr val="002060"/>
                </a:solidFill>
                <a:latin typeface="Georgia" pitchFamily="18" charset="0"/>
              </a:rPr>
              <a:t>П                    </a:t>
            </a:r>
            <a:r>
              <a:rPr lang="ru-RU" sz="2400" dirty="0" smtClean="0">
                <a:solidFill>
                  <a:srgbClr val="002060"/>
                </a:solidFill>
                <a:latin typeface="Georgia" pitchFamily="18" charset="0"/>
              </a:rPr>
              <a:t>Р  Т  Р Е  Т</a:t>
            </a:r>
          </a:p>
          <a:p>
            <a:pPr algn="ctr">
              <a:lnSpc>
                <a:spcPct val="200000"/>
              </a:lnSpc>
            </a:pPr>
            <a:endParaRPr lang="ru-RU" sz="2400" dirty="0">
              <a:solidFill>
                <a:srgbClr val="002060"/>
              </a:solidFill>
              <a:latin typeface="Georgia" pitchFamily="18" charset="0"/>
            </a:endParaRPr>
          </a:p>
          <a:p>
            <a:pPr algn="ctr">
              <a:lnSpc>
                <a:spcPct val="200000"/>
              </a:lnSpc>
            </a:pPr>
            <a:r>
              <a:rPr lang="ru-RU" sz="2400" dirty="0" smtClean="0">
                <a:solidFill>
                  <a:srgbClr val="002060"/>
                </a:solidFill>
                <a:latin typeface="Georgia" pitchFamily="18" charset="0"/>
              </a:rPr>
              <a:t>К                      Р З И Н А</a:t>
            </a:r>
          </a:p>
          <a:p>
            <a:endParaRPr lang="ru-RU" dirty="0"/>
          </a:p>
        </p:txBody>
      </p:sp>
      <p:pic>
        <p:nvPicPr>
          <p:cNvPr id="5" name="Рисунок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429124" y="1857364"/>
            <a:ext cx="642942" cy="688326"/>
          </a:xfrm>
          <a:prstGeom prst="rect">
            <a:avLst/>
          </a:prstGeom>
        </p:spPr>
      </p:pic>
      <p:pic>
        <p:nvPicPr>
          <p:cNvPr id="6" name="Picture 2"/>
          <p:cNvPicPr>
            <a:picLocks noChangeAspect="1" noChangeArrowheads="1"/>
          </p:cNvPicPr>
          <p:nvPr/>
        </p:nvPicPr>
        <p:blipFill rotWithShape="1">
          <a:blip r:embed="rId4" cstate="print">
            <a:extLst>
              <a:ext uri="{28A0092B-C50C-407E-A947-70E740481C1C}">
                <a14:useLocalDpi xmlns="" xmlns:a14="http://schemas.microsoft.com/office/drawing/2010/main" val="0"/>
              </a:ext>
            </a:extLst>
          </a:blip>
          <a:srcRect t="23361" r="9522"/>
          <a:stretch/>
        </p:blipFill>
        <p:spPr bwMode="auto">
          <a:xfrm flipH="1">
            <a:off x="3714744" y="2786058"/>
            <a:ext cx="518072" cy="4685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rotWithShape="1">
          <a:blip r:embed="rId5" cstate="print">
            <a:extLst>
              <a:ext uri="{28A0092B-C50C-407E-A947-70E740481C1C}">
                <a14:useLocalDpi xmlns="" xmlns:a14="http://schemas.microsoft.com/office/drawing/2010/main" val="0"/>
              </a:ext>
            </a:extLst>
          </a:blip>
          <a:srcRect l="6818" t="33576" r="73304" b="44307"/>
          <a:stretch/>
        </p:blipFill>
        <p:spPr bwMode="auto">
          <a:xfrm>
            <a:off x="3571868" y="3500438"/>
            <a:ext cx="881769" cy="88176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 xmlns:a14="http://schemas.microsoft.com/office/drawing/2010/main">
                <a:solidFill>
                  <a:schemeClr val="accent1"/>
                </a:solidFill>
              </a14:hiddenFill>
            </a:ext>
          </a:extLst>
        </p:spPr>
      </p:pic>
      <p:pic>
        <p:nvPicPr>
          <p:cNvPr id="9" name="Picture 4"/>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500430" y="4572008"/>
            <a:ext cx="936477" cy="9802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ircle(in)">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ircle(in)">
                                      <p:cBhvr>
                                        <p:cTn id="2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Шаблон Ромашки"/>
          <p:cNvPicPr>
            <a:picLocks noChangeAspect="1" noChangeArrowheads="1"/>
          </p:cNvPicPr>
          <p:nvPr/>
        </p:nvPicPr>
        <p:blipFill>
          <a:blip r:embed="rId2" cstate="print"/>
          <a:srcRect/>
          <a:stretch>
            <a:fillRect/>
          </a:stretch>
        </p:blipFill>
        <p:spPr bwMode="auto">
          <a:xfrm>
            <a:off x="0" y="-33957"/>
            <a:ext cx="9144000" cy="6891957"/>
          </a:xfrm>
          <a:prstGeom prst="rect">
            <a:avLst/>
          </a:prstGeom>
          <a:noFill/>
        </p:spPr>
      </p:pic>
      <p:pic>
        <p:nvPicPr>
          <p:cNvPr id="3" name="Picture 4"/>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929058" y="4500570"/>
            <a:ext cx="1141227" cy="119453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Текст 2"/>
          <p:cNvSpPr txBox="1">
            <a:spLocks/>
          </p:cNvSpPr>
          <p:nvPr/>
        </p:nvSpPr>
        <p:spPr>
          <a:xfrm>
            <a:off x="1547664" y="548680"/>
            <a:ext cx="4953162" cy="737180"/>
          </a:xfrm>
          <a:prstGeom prst="rect">
            <a:avLst/>
          </a:prstGeom>
        </p:spPr>
        <p:txBody>
          <a:bodyPr>
            <a:normAutofit/>
          </a:bodyPr>
          <a:lstStyle/>
          <a:p>
            <a:pPr marL="342900" marR="0" lvl="0" indent="-342900" algn="l" defTabSz="914400" rtl="0" eaLnBrk="1" fontAlgn="auto" latinLnBrk="0" hangingPunct="1">
              <a:lnSpc>
                <a:spcPct val="150000"/>
              </a:lnSpc>
              <a:spcBef>
                <a:spcPct val="20000"/>
              </a:spcBef>
              <a:spcAft>
                <a:spcPts val="0"/>
              </a:spcAft>
              <a:buClrTx/>
              <a:buSzTx/>
              <a:tabLst/>
              <a:defRPr/>
            </a:pPr>
            <a:r>
              <a:rPr lang="ru-RU" sz="2800" b="1" i="1" dirty="0" smtClean="0">
                <a:latin typeface="Georgia" pitchFamily="18" charset="0"/>
              </a:rPr>
              <a:t>Составление </a:t>
            </a:r>
            <a:r>
              <a:rPr lang="ru-RU" sz="2800" b="1" i="1" dirty="0" err="1" smtClean="0">
                <a:latin typeface="Georgia" pitchFamily="18" charset="0"/>
              </a:rPr>
              <a:t>синквейна</a:t>
            </a:r>
            <a:endParaRPr kumimoji="0" lang="ru-RU" sz="2800" b="1" i="1" u="none" strike="noStrike" kern="1200" cap="none" spc="0" normalizeH="0" baseline="0" noProof="0" dirty="0">
              <a:ln>
                <a:noFill/>
              </a:ln>
              <a:solidFill>
                <a:schemeClr val="tx1"/>
              </a:solidFill>
              <a:effectLst/>
              <a:uLnTx/>
              <a:uFillTx/>
              <a:latin typeface="Georgia" pitchFamily="18" charset="0"/>
            </a:endParaRPr>
          </a:p>
        </p:txBody>
      </p:sp>
      <p:sp useBgFill="1">
        <p:nvSpPr>
          <p:cNvPr id="6" name="Текст 2"/>
          <p:cNvSpPr txBox="1">
            <a:spLocks/>
          </p:cNvSpPr>
          <p:nvPr/>
        </p:nvSpPr>
        <p:spPr>
          <a:xfrm>
            <a:off x="1357290" y="1571612"/>
            <a:ext cx="6643734" cy="4000528"/>
          </a:xfrm>
          <a:prstGeom prst="rect">
            <a:avLst/>
          </a:prstGeom>
        </p:spPr>
        <p:txBody>
          <a:bodyPr>
            <a:normAutofit/>
          </a:bodyPr>
          <a:lstStyle/>
          <a:p>
            <a:pPr marL="342900" marR="0" lvl="0" indent="-342900" algn="l" defTabSz="914400" rtl="0" eaLnBrk="1" fontAlgn="auto" latinLnBrk="0" hangingPunct="1">
              <a:lnSpc>
                <a:spcPct val="150000"/>
              </a:lnSpc>
              <a:spcBef>
                <a:spcPct val="20000"/>
              </a:spcBef>
              <a:spcAft>
                <a:spcPts val="0"/>
              </a:spcAft>
              <a:buClrTx/>
              <a:buSzTx/>
              <a:tabLst/>
              <a:defRPr/>
            </a:pPr>
            <a:r>
              <a:rPr lang="ru-RU" sz="2800" b="1" i="1" smtClean="0">
                <a:latin typeface="Georgia" pitchFamily="18" charset="0"/>
              </a:rPr>
              <a:t>                              Лисица </a:t>
            </a:r>
            <a:endParaRPr lang="ru-RU" sz="2800" b="1" i="1" dirty="0" smtClean="0">
              <a:latin typeface="Georgia" pitchFamily="18" charset="0"/>
            </a:endParaRPr>
          </a:p>
          <a:p>
            <a:pPr marL="342900" marR="0" lvl="0" indent="-342900" algn="l" defTabSz="914400" rtl="0" eaLnBrk="1" fontAlgn="auto" latinLnBrk="0" hangingPunct="1">
              <a:lnSpc>
                <a:spcPct val="150000"/>
              </a:lnSpc>
              <a:spcBef>
                <a:spcPct val="20000"/>
              </a:spcBef>
              <a:spcAft>
                <a:spcPts val="0"/>
              </a:spcAft>
              <a:buClrTx/>
              <a:buSzTx/>
              <a:tabLst/>
              <a:defRPr/>
            </a:pPr>
            <a:r>
              <a:rPr lang="ru-RU" sz="2800" b="1" i="1" dirty="0" smtClean="0">
                <a:latin typeface="Georgia" pitchFamily="18" charset="0"/>
              </a:rPr>
              <a:t>                    </a:t>
            </a:r>
            <a:r>
              <a:rPr lang="ru-RU" sz="2800" b="1" i="1" dirty="0" err="1" smtClean="0">
                <a:latin typeface="Georgia" pitchFamily="18" charset="0"/>
              </a:rPr>
              <a:t>Хитрая,рыжая</a:t>
            </a:r>
            <a:endParaRPr lang="ru-RU" sz="2800" b="1" i="1" dirty="0" smtClean="0">
              <a:latin typeface="Georgia" pitchFamily="18" charset="0"/>
            </a:endParaRPr>
          </a:p>
          <a:p>
            <a:pPr marL="342900" marR="0" lvl="0" indent="-342900" algn="l" defTabSz="914400" rtl="0" eaLnBrk="1" fontAlgn="auto" latinLnBrk="0" hangingPunct="1">
              <a:lnSpc>
                <a:spcPct val="150000"/>
              </a:lnSpc>
              <a:spcBef>
                <a:spcPct val="20000"/>
              </a:spcBef>
              <a:spcAft>
                <a:spcPts val="0"/>
              </a:spcAft>
              <a:buClrTx/>
              <a:buSzTx/>
              <a:tabLst/>
              <a:defRPr/>
            </a:pPr>
            <a:r>
              <a:rPr lang="ru-RU" sz="2800" b="1" i="1" dirty="0" smtClean="0">
                <a:latin typeface="Georgia" pitchFamily="18" charset="0"/>
              </a:rPr>
              <a:t>Обманывает, ворует, хитрит</a:t>
            </a:r>
          </a:p>
          <a:p>
            <a:pPr marL="342900" marR="0" lvl="0" indent="-342900" algn="l" defTabSz="914400" rtl="0" eaLnBrk="1" fontAlgn="auto" latinLnBrk="0" hangingPunct="1">
              <a:lnSpc>
                <a:spcPct val="150000"/>
              </a:lnSpc>
              <a:spcBef>
                <a:spcPct val="20000"/>
              </a:spcBef>
              <a:spcAft>
                <a:spcPts val="0"/>
              </a:spcAft>
              <a:buClrTx/>
              <a:buSzTx/>
              <a:tabLst/>
              <a:defRPr/>
            </a:pPr>
            <a:r>
              <a:rPr lang="ru-RU" sz="2800" b="1" i="1" dirty="0" smtClean="0">
                <a:latin typeface="Georgia" pitchFamily="18" charset="0"/>
              </a:rPr>
              <a:t>Красивый большой  лисий хвост</a:t>
            </a:r>
          </a:p>
          <a:p>
            <a:pPr marL="342900" marR="0" lvl="0" indent="-342900" algn="l" defTabSz="914400" rtl="0" eaLnBrk="1" fontAlgn="auto" latinLnBrk="0" hangingPunct="1">
              <a:lnSpc>
                <a:spcPct val="150000"/>
              </a:lnSpc>
              <a:spcBef>
                <a:spcPct val="20000"/>
              </a:spcBef>
              <a:spcAft>
                <a:spcPts val="0"/>
              </a:spcAft>
              <a:buClrTx/>
              <a:buSzTx/>
              <a:tabLst/>
              <a:defRPr/>
            </a:pPr>
            <a:r>
              <a:rPr lang="ru-RU" sz="2800" b="1" i="1" dirty="0" smtClean="0">
                <a:latin typeface="Georgia" pitchFamily="18" charset="0"/>
              </a:rPr>
              <a:t> </a:t>
            </a:r>
            <a:r>
              <a:rPr lang="ru-RU" sz="2800" b="1" i="1" dirty="0">
                <a:latin typeface="Georgia" pitchFamily="18" charset="0"/>
              </a:rPr>
              <a:t> </a:t>
            </a:r>
            <a:r>
              <a:rPr lang="ru-RU" sz="2800" b="1" i="1" dirty="0" smtClean="0">
                <a:latin typeface="Georgia" pitchFamily="18" charset="0"/>
              </a:rPr>
              <a:t>                      Плутовка </a:t>
            </a:r>
          </a:p>
          <a:p>
            <a:pPr marL="342900" marR="0" lvl="0" indent="-342900" algn="l" defTabSz="914400" rtl="0" eaLnBrk="1" fontAlgn="auto" latinLnBrk="0" hangingPunct="1">
              <a:lnSpc>
                <a:spcPct val="150000"/>
              </a:lnSpc>
              <a:spcBef>
                <a:spcPct val="20000"/>
              </a:spcBef>
              <a:spcAft>
                <a:spcPts val="0"/>
              </a:spcAft>
              <a:buClrTx/>
              <a:buSzTx/>
              <a:tabLst/>
              <a:defRPr/>
            </a:pPr>
            <a:endParaRPr lang="ru-RU" sz="2800" b="1" i="1" dirty="0" smtClean="0">
              <a:latin typeface="Georgia" pitchFamily="18" charset="0"/>
            </a:endParaRPr>
          </a:p>
          <a:p>
            <a:pPr marL="342900" marR="0" lvl="0" indent="-342900" algn="l" defTabSz="914400" rtl="0" eaLnBrk="1" fontAlgn="auto" latinLnBrk="0" hangingPunct="1">
              <a:lnSpc>
                <a:spcPct val="150000"/>
              </a:lnSpc>
              <a:spcBef>
                <a:spcPct val="20000"/>
              </a:spcBef>
              <a:spcAft>
                <a:spcPts val="0"/>
              </a:spcAft>
              <a:buClrTx/>
              <a:buSzTx/>
              <a:tabLst/>
              <a:defRPr/>
            </a:pPr>
            <a:endParaRPr kumimoji="0" lang="ru-RU" sz="2800" b="1" i="1" u="none" strike="noStrike" kern="1200" cap="none" spc="0" normalizeH="0" baseline="0" noProof="0" dirty="0">
              <a:ln>
                <a:noFill/>
              </a:ln>
              <a:solidFill>
                <a:schemeClr val="tx1"/>
              </a:solidFill>
              <a:effectLst/>
              <a:uLnTx/>
              <a:uFillTx/>
              <a:latin typeface="Georg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barn(inVertical)">
                                      <p:cBhvr>
                                        <p:cTn id="10" dur="500"/>
                                        <p:tgtEl>
                                          <p:spTgt spid="4">
                                            <p:txEl>
                                              <p:pRg st="0" end="0"/>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6">
                                            <p:bg/>
                                          </p:spTgt>
                                        </p:tgtEl>
                                        <p:attrNameLst>
                                          <p:attrName>style.visibility</p:attrName>
                                        </p:attrNameLst>
                                      </p:cBhvr>
                                      <p:to>
                                        <p:strVal val="visible"/>
                                      </p:to>
                                    </p:set>
                                    <p:animEffect transition="in" filter="barn(inVertical)">
                                      <p:cBhvr>
                                        <p:cTn id="13" dur="500"/>
                                        <p:tgtEl>
                                          <p:spTgt spid="6">
                                            <p:bg/>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Effect transition="in" filter="barn(inVertical)">
                                      <p:cBhvr>
                                        <p:cTn id="18" dur="500"/>
                                        <p:tgtEl>
                                          <p:spTgt spid="6">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animEffect transition="in" filter="barn(inVertical)">
                                      <p:cBhvr>
                                        <p:cTn id="23" dur="500"/>
                                        <p:tgtEl>
                                          <p:spTgt spid="6">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6">
                                            <p:txEl>
                                              <p:pRg st="2" end="2"/>
                                            </p:txEl>
                                          </p:spTgt>
                                        </p:tgtEl>
                                        <p:attrNameLst>
                                          <p:attrName>style.visibility</p:attrName>
                                        </p:attrNameLst>
                                      </p:cBhvr>
                                      <p:to>
                                        <p:strVal val="visible"/>
                                      </p:to>
                                    </p:set>
                                    <p:animEffect transition="in" filter="barn(inVertical)">
                                      <p:cBhvr>
                                        <p:cTn id="28" dur="500"/>
                                        <p:tgtEl>
                                          <p:spTgt spid="6">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6">
                                            <p:txEl>
                                              <p:pRg st="3" end="3"/>
                                            </p:txEl>
                                          </p:spTgt>
                                        </p:tgtEl>
                                        <p:attrNameLst>
                                          <p:attrName>style.visibility</p:attrName>
                                        </p:attrNameLst>
                                      </p:cBhvr>
                                      <p:to>
                                        <p:strVal val="visible"/>
                                      </p:to>
                                    </p:set>
                                    <p:animEffect transition="in" filter="barn(inVertical)">
                                      <p:cBhvr>
                                        <p:cTn id="33" dur="500"/>
                                        <p:tgtEl>
                                          <p:spTgt spid="6">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6">
                                            <p:txEl>
                                              <p:pRg st="4" end="4"/>
                                            </p:txEl>
                                          </p:spTgt>
                                        </p:tgtEl>
                                        <p:attrNameLst>
                                          <p:attrName>style.visibility</p:attrName>
                                        </p:attrNameLst>
                                      </p:cBhvr>
                                      <p:to>
                                        <p:strVal val="visible"/>
                                      </p:to>
                                    </p:set>
                                    <p:animEffect transition="in" filter="barn(inVertical)">
                                      <p:cBhvr>
                                        <p:cTn id="38"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Шаблон Ромашки"/>
          <p:cNvPicPr>
            <a:picLocks noChangeAspect="1" noChangeArrowheads="1"/>
          </p:cNvPicPr>
          <p:nvPr/>
        </p:nvPicPr>
        <p:blipFill>
          <a:blip r:embed="rId2" cstate="print"/>
          <a:srcRect/>
          <a:stretch>
            <a:fillRect/>
          </a:stretch>
        </p:blipFill>
        <p:spPr bwMode="auto">
          <a:xfrm>
            <a:off x="0" y="-33957"/>
            <a:ext cx="9144000" cy="6891957"/>
          </a:xfrm>
          <a:prstGeom prst="rect">
            <a:avLst/>
          </a:prstGeom>
          <a:noFill/>
        </p:spPr>
      </p:pic>
      <p:sp useBgFill="1">
        <p:nvSpPr>
          <p:cNvPr id="3" name="Прямоугольник 2"/>
          <p:cNvSpPr/>
          <p:nvPr/>
        </p:nvSpPr>
        <p:spPr>
          <a:xfrm>
            <a:off x="500034" y="285728"/>
            <a:ext cx="7929618" cy="5693866"/>
          </a:xfrm>
          <a:prstGeom prst="rect">
            <a:avLst/>
          </a:prstGeom>
        </p:spPr>
        <p:txBody>
          <a:bodyPr wrap="square">
            <a:spAutoFit/>
          </a:bodyPr>
          <a:lstStyle/>
          <a:p>
            <a:pPr algn="ctr"/>
            <a:r>
              <a:rPr lang="ru-RU" sz="2800" u="sng" dirty="0" smtClean="0">
                <a:latin typeface="Georgia" pitchFamily="18" charset="0"/>
              </a:rPr>
              <a:t>1.Подбор ассоциативных рядов слов.</a:t>
            </a:r>
          </a:p>
          <a:p>
            <a:pPr algn="ctr"/>
            <a:r>
              <a:rPr lang="ru-RU" sz="2800" dirty="0" err="1" smtClean="0">
                <a:latin typeface="Georgia" pitchFamily="18" charset="0"/>
              </a:rPr>
              <a:t>гАзета</a:t>
            </a:r>
            <a:r>
              <a:rPr lang="ru-RU" sz="2800" dirty="0" smtClean="0">
                <a:latin typeface="Georgia" pitchFamily="18" charset="0"/>
              </a:rPr>
              <a:t>- </a:t>
            </a:r>
            <a:r>
              <a:rPr lang="ru-RU" sz="2800" dirty="0" err="1" smtClean="0">
                <a:latin typeface="Georgia" pitchFamily="18" charset="0"/>
              </a:rPr>
              <a:t>бумАга</a:t>
            </a:r>
            <a:endParaRPr lang="ru-RU" sz="2800" dirty="0" smtClean="0">
              <a:latin typeface="Georgia" pitchFamily="18" charset="0"/>
            </a:endParaRPr>
          </a:p>
          <a:p>
            <a:pPr algn="ctr"/>
            <a:r>
              <a:rPr lang="ru-RU" sz="2800" dirty="0" smtClean="0">
                <a:latin typeface="Georgia" pitchFamily="18" charset="0"/>
              </a:rPr>
              <a:t> </a:t>
            </a:r>
            <a:r>
              <a:rPr lang="ru-RU" sz="2800" dirty="0" err="1" smtClean="0">
                <a:latin typeface="Georgia" pitchFamily="18" charset="0"/>
              </a:rPr>
              <a:t>бЕрёза-бЕлая</a:t>
            </a:r>
            <a:endParaRPr lang="ru-RU" sz="2800" dirty="0" smtClean="0">
              <a:latin typeface="Georgia" pitchFamily="18" charset="0"/>
            </a:endParaRPr>
          </a:p>
          <a:p>
            <a:pPr algn="ctr"/>
            <a:r>
              <a:rPr lang="ru-RU" sz="2800" dirty="0" err="1" smtClean="0">
                <a:latin typeface="Georgia" pitchFamily="18" charset="0"/>
              </a:rPr>
              <a:t>зАвод</a:t>
            </a:r>
            <a:r>
              <a:rPr lang="ru-RU" sz="2800" dirty="0" smtClean="0">
                <a:latin typeface="Georgia" pitchFamily="18" charset="0"/>
              </a:rPr>
              <a:t> – </a:t>
            </a:r>
            <a:r>
              <a:rPr lang="ru-RU" sz="2800" dirty="0" err="1" smtClean="0">
                <a:latin typeface="Georgia" pitchFamily="18" charset="0"/>
              </a:rPr>
              <a:t>трубА</a:t>
            </a:r>
            <a:endParaRPr lang="ru-RU" sz="2800" dirty="0" smtClean="0">
              <a:latin typeface="Georgia" pitchFamily="18" charset="0"/>
            </a:endParaRPr>
          </a:p>
          <a:p>
            <a:pPr algn="ctr"/>
            <a:r>
              <a:rPr lang="ru-RU" sz="2800" dirty="0" err="1" smtClean="0">
                <a:latin typeface="Georgia" pitchFamily="18" charset="0"/>
              </a:rPr>
              <a:t>инЕй</a:t>
            </a:r>
            <a:r>
              <a:rPr lang="ru-RU" sz="2800" dirty="0" smtClean="0">
                <a:latin typeface="Georgia" pitchFamily="18" charset="0"/>
              </a:rPr>
              <a:t> – </a:t>
            </a:r>
            <a:r>
              <a:rPr lang="ru-RU" sz="2800" dirty="0" err="1" smtClean="0">
                <a:latin typeface="Georgia" pitchFamily="18" charset="0"/>
              </a:rPr>
              <a:t>бЕлый</a:t>
            </a:r>
            <a:r>
              <a:rPr lang="ru-RU" sz="2800" dirty="0" smtClean="0">
                <a:latin typeface="Georgia" pitchFamily="18" charset="0"/>
              </a:rPr>
              <a:t>, </a:t>
            </a:r>
            <a:r>
              <a:rPr lang="ru-RU" sz="2800" dirty="0" err="1" smtClean="0">
                <a:latin typeface="Georgia" pitchFamily="18" charset="0"/>
              </a:rPr>
              <a:t>снЕг</a:t>
            </a:r>
            <a:endParaRPr lang="ru-RU" sz="2800" dirty="0" smtClean="0">
              <a:latin typeface="Georgia" pitchFamily="18" charset="0"/>
            </a:endParaRPr>
          </a:p>
          <a:p>
            <a:pPr algn="ctr"/>
            <a:r>
              <a:rPr lang="ru-RU" sz="2800" dirty="0" err="1" smtClean="0">
                <a:latin typeface="Georgia" pitchFamily="18" charset="0"/>
              </a:rPr>
              <a:t>кАпуста</a:t>
            </a:r>
            <a:r>
              <a:rPr lang="ru-RU" sz="2800" dirty="0" smtClean="0">
                <a:latin typeface="Georgia" pitchFamily="18" charset="0"/>
              </a:rPr>
              <a:t> – </a:t>
            </a:r>
            <a:r>
              <a:rPr lang="ru-RU" sz="2800" dirty="0" err="1" smtClean="0">
                <a:latin typeface="Georgia" pitchFamily="18" charset="0"/>
              </a:rPr>
              <a:t>зАяц</a:t>
            </a:r>
            <a:endParaRPr lang="ru-RU" sz="2800" dirty="0" smtClean="0">
              <a:latin typeface="Georgia" pitchFamily="18" charset="0"/>
            </a:endParaRPr>
          </a:p>
          <a:p>
            <a:pPr algn="ctr"/>
            <a:r>
              <a:rPr lang="ru-RU" sz="2800" dirty="0" err="1" smtClean="0">
                <a:latin typeface="Georgia" pitchFamily="18" charset="0"/>
              </a:rPr>
              <a:t>кАрандаш</a:t>
            </a:r>
            <a:r>
              <a:rPr lang="ru-RU" sz="2800" dirty="0" smtClean="0">
                <a:latin typeface="Georgia" pitchFamily="18" charset="0"/>
              </a:rPr>
              <a:t> – </a:t>
            </a:r>
            <a:r>
              <a:rPr lang="ru-RU" sz="2800" dirty="0" err="1" smtClean="0">
                <a:latin typeface="Georgia" pitchFamily="18" charset="0"/>
              </a:rPr>
              <a:t>грАнь</a:t>
            </a:r>
            <a:r>
              <a:rPr lang="ru-RU" sz="2800" dirty="0" smtClean="0">
                <a:latin typeface="Georgia" pitchFamily="18" charset="0"/>
              </a:rPr>
              <a:t>, </a:t>
            </a:r>
            <a:r>
              <a:rPr lang="ru-RU" sz="2800" dirty="0" err="1" smtClean="0">
                <a:latin typeface="Georgia" pitchFamily="18" charset="0"/>
              </a:rPr>
              <a:t>бумАга</a:t>
            </a:r>
            <a:endParaRPr lang="ru-RU" sz="2800" dirty="0" smtClean="0">
              <a:latin typeface="Georgia" pitchFamily="18" charset="0"/>
            </a:endParaRPr>
          </a:p>
          <a:p>
            <a:pPr algn="ctr"/>
            <a:r>
              <a:rPr lang="ru-RU" sz="2800" dirty="0" err="1" smtClean="0">
                <a:latin typeface="Georgia" pitchFamily="18" charset="0"/>
              </a:rPr>
              <a:t>кАрман</a:t>
            </a:r>
            <a:r>
              <a:rPr lang="ru-RU" sz="2800" dirty="0" smtClean="0">
                <a:latin typeface="Georgia" pitchFamily="18" charset="0"/>
              </a:rPr>
              <a:t> – </a:t>
            </a:r>
            <a:r>
              <a:rPr lang="ru-RU" sz="2800" dirty="0" err="1" smtClean="0">
                <a:latin typeface="Georgia" pitchFamily="18" charset="0"/>
              </a:rPr>
              <a:t>дырА</a:t>
            </a:r>
            <a:endParaRPr lang="ru-RU" sz="2800" dirty="0" smtClean="0">
              <a:latin typeface="Georgia" pitchFamily="18" charset="0"/>
            </a:endParaRPr>
          </a:p>
          <a:p>
            <a:pPr algn="ctr"/>
            <a:r>
              <a:rPr lang="ru-RU" sz="2800" dirty="0" smtClean="0">
                <a:latin typeface="Georgia" pitchFamily="18" charset="0"/>
              </a:rPr>
              <a:t> </a:t>
            </a:r>
            <a:r>
              <a:rPr lang="ru-RU" sz="2800" dirty="0" err="1" smtClean="0">
                <a:latin typeface="Georgia" pitchFamily="18" charset="0"/>
              </a:rPr>
              <a:t>лИмон</a:t>
            </a:r>
            <a:r>
              <a:rPr lang="ru-RU" sz="2800" dirty="0" smtClean="0">
                <a:latin typeface="Georgia" pitchFamily="18" charset="0"/>
              </a:rPr>
              <a:t>- </a:t>
            </a:r>
            <a:r>
              <a:rPr lang="ru-RU" sz="2800" dirty="0" err="1" smtClean="0">
                <a:latin typeface="Georgia" pitchFamily="18" charset="0"/>
              </a:rPr>
              <a:t>кИслый</a:t>
            </a:r>
            <a:endParaRPr lang="ru-RU" sz="2800" dirty="0" smtClean="0">
              <a:latin typeface="Georgia" pitchFamily="18" charset="0"/>
            </a:endParaRPr>
          </a:p>
          <a:p>
            <a:pPr algn="ctr"/>
            <a:r>
              <a:rPr lang="ru-RU" sz="2800" dirty="0" err="1" smtClean="0">
                <a:latin typeface="Georgia" pitchFamily="18" charset="0"/>
              </a:rPr>
              <a:t>кОрабль</a:t>
            </a:r>
            <a:r>
              <a:rPr lang="ru-RU" sz="2800" dirty="0" smtClean="0">
                <a:latin typeface="Georgia" pitchFamily="18" charset="0"/>
              </a:rPr>
              <a:t> – </a:t>
            </a:r>
            <a:r>
              <a:rPr lang="ru-RU" sz="2800" dirty="0" err="1" smtClean="0">
                <a:latin typeface="Georgia" pitchFamily="18" charset="0"/>
              </a:rPr>
              <a:t>вОлны</a:t>
            </a:r>
            <a:r>
              <a:rPr lang="ru-RU" sz="2800" dirty="0" smtClean="0">
                <a:latin typeface="Georgia" pitchFamily="18" charset="0"/>
              </a:rPr>
              <a:t>, </a:t>
            </a:r>
            <a:r>
              <a:rPr lang="ru-RU" sz="2800" dirty="0" err="1" smtClean="0">
                <a:latin typeface="Georgia" pitchFamily="18" charset="0"/>
              </a:rPr>
              <a:t>бОцман</a:t>
            </a:r>
            <a:r>
              <a:rPr lang="ru-RU" sz="2800" dirty="0" smtClean="0">
                <a:latin typeface="Georgia" pitchFamily="18" charset="0"/>
              </a:rPr>
              <a:t>, </a:t>
            </a:r>
            <a:r>
              <a:rPr lang="ru-RU" sz="2800" dirty="0" err="1" smtClean="0">
                <a:latin typeface="Georgia" pitchFamily="18" charset="0"/>
              </a:rPr>
              <a:t>кОк</a:t>
            </a:r>
            <a:endParaRPr lang="ru-RU" sz="2800" dirty="0" smtClean="0">
              <a:latin typeface="Georgia" pitchFamily="18" charset="0"/>
            </a:endParaRPr>
          </a:p>
          <a:p>
            <a:pPr algn="ctr"/>
            <a:r>
              <a:rPr lang="ru-RU" sz="2800" dirty="0" err="1" smtClean="0">
                <a:latin typeface="Georgia" pitchFamily="18" charset="0"/>
              </a:rPr>
              <a:t>лАдонь</a:t>
            </a:r>
            <a:r>
              <a:rPr lang="ru-RU" sz="2800" dirty="0" smtClean="0">
                <a:latin typeface="Georgia" pitchFamily="18" charset="0"/>
              </a:rPr>
              <a:t> – </a:t>
            </a:r>
            <a:r>
              <a:rPr lang="ru-RU" sz="2800" dirty="0" err="1" smtClean="0">
                <a:latin typeface="Georgia" pitchFamily="18" charset="0"/>
              </a:rPr>
              <a:t>лАпа</a:t>
            </a:r>
            <a:endParaRPr lang="ru-RU" sz="2800" dirty="0" smtClean="0">
              <a:latin typeface="Georgia" pitchFamily="18" charset="0"/>
            </a:endParaRPr>
          </a:p>
          <a:p>
            <a:pPr algn="ctr"/>
            <a:r>
              <a:rPr lang="ru-RU" sz="2800" dirty="0" err="1" smtClean="0">
                <a:latin typeface="Georgia" pitchFamily="18" charset="0"/>
              </a:rPr>
              <a:t>мАшина</a:t>
            </a:r>
            <a:r>
              <a:rPr lang="ru-RU" sz="2800" dirty="0" smtClean="0">
                <a:latin typeface="Georgia" pitchFamily="18" charset="0"/>
              </a:rPr>
              <a:t> – </a:t>
            </a:r>
            <a:r>
              <a:rPr lang="ru-RU" sz="2800" dirty="0" err="1" smtClean="0">
                <a:latin typeface="Georgia" pitchFamily="18" charset="0"/>
              </a:rPr>
              <a:t>шинА</a:t>
            </a:r>
            <a:endParaRPr lang="ru-RU" sz="2800" dirty="0" smtClean="0">
              <a:latin typeface="Georgia" pitchFamily="18" charset="0"/>
            </a:endParaRPr>
          </a:p>
          <a:p>
            <a:pPr algn="ctr"/>
            <a:r>
              <a:rPr lang="ru-RU" sz="2800" dirty="0" err="1" smtClean="0">
                <a:latin typeface="Georgia" pitchFamily="18" charset="0"/>
              </a:rPr>
              <a:t>сОбака</a:t>
            </a:r>
            <a:r>
              <a:rPr lang="ru-RU" sz="2800" dirty="0" smtClean="0">
                <a:latin typeface="Georgia" pitchFamily="18" charset="0"/>
              </a:rPr>
              <a:t> - </a:t>
            </a:r>
            <a:r>
              <a:rPr lang="ru-RU" sz="2800" dirty="0" err="1" smtClean="0">
                <a:latin typeface="Georgia" pitchFamily="18" charset="0"/>
              </a:rPr>
              <a:t>хвОст</a:t>
            </a:r>
            <a:endParaRPr lang="ru-RU" sz="2800" dirty="0">
              <a:latin typeface="Georgia"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Шаблон Ромашки"/>
          <p:cNvPicPr>
            <a:picLocks noChangeAspect="1" noChangeArrowheads="1"/>
          </p:cNvPicPr>
          <p:nvPr/>
        </p:nvPicPr>
        <p:blipFill>
          <a:blip r:embed="rId2" cstate="print"/>
          <a:srcRect/>
          <a:stretch>
            <a:fillRect/>
          </a:stretch>
        </p:blipFill>
        <p:spPr bwMode="auto">
          <a:xfrm>
            <a:off x="0" y="-33957"/>
            <a:ext cx="9144000" cy="6891957"/>
          </a:xfrm>
          <a:prstGeom prst="rect">
            <a:avLst/>
          </a:prstGeom>
          <a:noFill/>
        </p:spPr>
      </p:pic>
      <p:pic>
        <p:nvPicPr>
          <p:cNvPr id="3" name="Picture 2" descr="Шаблон Ромашки"/>
          <p:cNvPicPr>
            <a:picLocks noChangeAspect="1" noChangeArrowheads="1"/>
          </p:cNvPicPr>
          <p:nvPr/>
        </p:nvPicPr>
        <p:blipFill>
          <a:blip r:embed="rId2" cstate="print"/>
          <a:srcRect/>
          <a:stretch>
            <a:fillRect/>
          </a:stretch>
        </p:blipFill>
        <p:spPr bwMode="auto">
          <a:xfrm>
            <a:off x="0" y="-33957"/>
            <a:ext cx="9144000" cy="6891957"/>
          </a:xfrm>
          <a:prstGeom prst="rect">
            <a:avLst/>
          </a:prstGeom>
          <a:noFill/>
        </p:spPr>
      </p:pic>
      <p:sp>
        <p:nvSpPr>
          <p:cNvPr id="4" name="Прямоугольник 3"/>
          <p:cNvSpPr/>
          <p:nvPr/>
        </p:nvSpPr>
        <p:spPr>
          <a:xfrm>
            <a:off x="285720" y="285728"/>
            <a:ext cx="4572000" cy="646331"/>
          </a:xfrm>
          <a:prstGeom prst="rect">
            <a:avLst/>
          </a:prstGeom>
        </p:spPr>
        <p:txBody>
          <a:bodyPr>
            <a:spAutoFit/>
          </a:bodyPr>
          <a:lstStyle/>
          <a:p>
            <a:r>
              <a:rPr lang="ru-RU" b="1" cap="all" dirty="0">
                <a:solidFill>
                  <a:prstClr val="black"/>
                </a:solidFill>
                <a:effectLst>
                  <a:outerShdw blurRad="50000" dist="30000" dir="5400000" algn="tl" rotWithShape="0">
                    <a:srgbClr val="000000">
                      <a:alpha val="30000"/>
                    </a:srgbClr>
                  </a:outerShdw>
                </a:effectLst>
                <a:latin typeface="Book Antiqua"/>
              </a:rPr>
              <a:t>Работа над зрительным образом словарного слова.</a:t>
            </a:r>
            <a:endParaRPr lang="ru-RU" dirty="0"/>
          </a:p>
        </p:txBody>
      </p:sp>
      <p:sp useBgFill="1">
        <p:nvSpPr>
          <p:cNvPr id="5" name="Прямоугольник 4"/>
          <p:cNvSpPr/>
          <p:nvPr/>
        </p:nvSpPr>
        <p:spPr>
          <a:xfrm>
            <a:off x="357158" y="1071546"/>
            <a:ext cx="8429684" cy="4401205"/>
          </a:xfrm>
          <a:prstGeom prst="rect">
            <a:avLst/>
          </a:prstGeom>
        </p:spPr>
        <p:txBody>
          <a:bodyPr wrap="square">
            <a:spAutoFit/>
          </a:bodyPr>
          <a:lstStyle/>
          <a:p>
            <a:r>
              <a:rPr lang="ru-RU" sz="2000" b="0" dirty="0" smtClean="0">
                <a:solidFill>
                  <a:srgbClr val="002060"/>
                </a:solidFill>
                <a:latin typeface="Georgia" pitchFamily="18" charset="0"/>
                <a:cs typeface="Times New Roman" pitchFamily="18" charset="0"/>
              </a:rPr>
              <a:t>Одним из средств, обеспечивающих осмысленность  и прочность запоминания непроверяемых написаний, является </a:t>
            </a:r>
            <a:r>
              <a:rPr lang="ru-RU" sz="2000" dirty="0" smtClean="0">
                <a:solidFill>
                  <a:srgbClr val="002060"/>
                </a:solidFill>
                <a:latin typeface="Georgia" pitchFamily="18" charset="0"/>
                <a:cs typeface="Times New Roman" pitchFamily="18" charset="0"/>
              </a:rPr>
              <a:t>этимологическая справка.</a:t>
            </a:r>
            <a:br>
              <a:rPr lang="ru-RU" sz="2000" dirty="0" smtClean="0">
                <a:solidFill>
                  <a:srgbClr val="002060"/>
                </a:solidFill>
                <a:latin typeface="Georgia" pitchFamily="18" charset="0"/>
                <a:cs typeface="Times New Roman" pitchFamily="18" charset="0"/>
              </a:rPr>
            </a:br>
            <a:r>
              <a:rPr lang="ru-RU" sz="2000" dirty="0" smtClean="0">
                <a:solidFill>
                  <a:srgbClr val="002060"/>
                </a:solidFill>
                <a:latin typeface="Georgia" pitchFamily="18" charset="0"/>
                <a:cs typeface="Times New Roman" pitchFamily="18" charset="0"/>
              </a:rPr>
              <a:t>-</a:t>
            </a:r>
            <a:r>
              <a:rPr lang="ru-RU" sz="2000" b="0" dirty="0" smtClean="0">
                <a:solidFill>
                  <a:srgbClr val="002060"/>
                </a:solidFill>
                <a:latin typeface="Georgia" pitchFamily="18" charset="0"/>
                <a:cs typeface="Times New Roman" pitchFamily="18" charset="0"/>
              </a:rPr>
              <a:t>Содержит информацию о происхождении слова, его первоначальном значении, помогает «прояснить» исторический состав слова –</a:t>
            </a:r>
            <a:br>
              <a:rPr lang="ru-RU" sz="2000" b="0" dirty="0" smtClean="0">
                <a:solidFill>
                  <a:srgbClr val="002060"/>
                </a:solidFill>
                <a:latin typeface="Georgia" pitchFamily="18" charset="0"/>
                <a:cs typeface="Times New Roman" pitchFamily="18" charset="0"/>
              </a:rPr>
            </a:br>
            <a:r>
              <a:rPr lang="ru-RU" sz="2000" b="0" dirty="0" smtClean="0">
                <a:solidFill>
                  <a:srgbClr val="002060"/>
                </a:solidFill>
                <a:latin typeface="Georgia" pitchFamily="18" charset="0"/>
                <a:cs typeface="Times New Roman" pitchFamily="18" charset="0"/>
              </a:rPr>
              <a:t>Например:</a:t>
            </a:r>
            <a:br>
              <a:rPr lang="ru-RU" sz="2000" b="0" dirty="0" smtClean="0">
                <a:solidFill>
                  <a:srgbClr val="002060"/>
                </a:solidFill>
                <a:latin typeface="Georgia" pitchFamily="18" charset="0"/>
                <a:cs typeface="Times New Roman" pitchFamily="18" charset="0"/>
              </a:rPr>
            </a:br>
            <a:r>
              <a:rPr lang="ru-RU" sz="2000" u="sng" dirty="0" smtClean="0">
                <a:solidFill>
                  <a:srgbClr val="002060"/>
                </a:solidFill>
                <a:latin typeface="Georgia" pitchFamily="18" charset="0"/>
                <a:cs typeface="Times New Roman" pitchFamily="18" charset="0"/>
              </a:rPr>
              <a:t>ЛОПАТА</a:t>
            </a:r>
            <a:r>
              <a:rPr lang="ru-RU" sz="2000" b="0" dirty="0" smtClean="0">
                <a:solidFill>
                  <a:srgbClr val="002060"/>
                </a:solidFill>
                <a:latin typeface="Georgia" pitchFamily="18" charset="0"/>
                <a:cs typeface="Times New Roman" pitchFamily="18" charset="0"/>
              </a:rPr>
              <a:t>- </a:t>
            </a:r>
            <a:r>
              <a:rPr lang="ru-RU" sz="2000" b="0" i="1" dirty="0" smtClean="0">
                <a:solidFill>
                  <a:srgbClr val="002060"/>
                </a:solidFill>
                <a:latin typeface="Georgia" pitchFamily="18" charset="0"/>
                <a:cs typeface="Times New Roman" pitchFamily="18" charset="0"/>
              </a:rPr>
              <a:t>ОРУДИЕ ТРУДА С ДЛИННОЙ РУЧКОЙ И ПЛОСКИМ ШИРОКИМ КОНЦОМ. Применяется для рыхления земли.</a:t>
            </a:r>
            <a:br>
              <a:rPr lang="ru-RU" sz="2000" b="0" i="1" dirty="0" smtClean="0">
                <a:solidFill>
                  <a:srgbClr val="002060"/>
                </a:solidFill>
                <a:latin typeface="Georgia" pitchFamily="18" charset="0"/>
                <a:cs typeface="Times New Roman" pitchFamily="18" charset="0"/>
              </a:rPr>
            </a:br>
            <a:r>
              <a:rPr lang="ru-RU" sz="2000" b="0" i="1" dirty="0" smtClean="0">
                <a:solidFill>
                  <a:srgbClr val="002060"/>
                </a:solidFill>
                <a:latin typeface="Georgia" pitchFamily="18" charset="0"/>
                <a:cs typeface="Times New Roman" pitchFamily="18" charset="0"/>
              </a:rPr>
              <a:t>Название получено на основании сходства предметов по внешнему виду. Раньше было слово «</a:t>
            </a:r>
            <a:r>
              <a:rPr lang="ru-RU" sz="2000" b="0" i="1" dirty="0" err="1" smtClean="0">
                <a:solidFill>
                  <a:srgbClr val="002060"/>
                </a:solidFill>
                <a:latin typeface="Georgia" pitchFamily="18" charset="0"/>
                <a:cs typeface="Times New Roman" pitchFamily="18" charset="0"/>
              </a:rPr>
              <a:t>лопа</a:t>
            </a:r>
            <a:r>
              <a:rPr lang="ru-RU" sz="2000" b="0" i="1" dirty="0" smtClean="0">
                <a:solidFill>
                  <a:srgbClr val="002060"/>
                </a:solidFill>
                <a:latin typeface="Georgia" pitchFamily="18" charset="0"/>
                <a:cs typeface="Times New Roman" pitchFamily="18" charset="0"/>
              </a:rPr>
              <a:t>» – «похожая на ладонь». Так же образовалось слово «лопасти» – «плоская широкая часть винта у парохода или самолета»</a:t>
            </a:r>
            <a:br>
              <a:rPr lang="ru-RU" sz="2000" b="0" i="1" dirty="0" smtClean="0">
                <a:solidFill>
                  <a:srgbClr val="002060"/>
                </a:solidFill>
                <a:latin typeface="Georgia" pitchFamily="18" charset="0"/>
                <a:cs typeface="Times New Roman" pitchFamily="18" charset="0"/>
              </a:rPr>
            </a:br>
            <a:endParaRPr lang="ru-RU" sz="2000" dirty="0">
              <a:solidFill>
                <a:srgbClr val="002060"/>
              </a:solidFill>
              <a:latin typeface="Georgia"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Шаблон Ромашки"/>
          <p:cNvPicPr>
            <a:picLocks noChangeAspect="1" noChangeArrowheads="1"/>
          </p:cNvPicPr>
          <p:nvPr/>
        </p:nvPicPr>
        <p:blipFill>
          <a:blip r:embed="rId2" cstate="print"/>
          <a:srcRect/>
          <a:stretch>
            <a:fillRect/>
          </a:stretch>
        </p:blipFill>
        <p:spPr bwMode="auto">
          <a:xfrm>
            <a:off x="0" y="0"/>
            <a:ext cx="9144000" cy="6891957"/>
          </a:xfrm>
          <a:prstGeom prst="rect">
            <a:avLst/>
          </a:prstGeom>
          <a:noFill/>
        </p:spPr>
      </p:pic>
      <p:sp>
        <p:nvSpPr>
          <p:cNvPr id="25601" name="Rectangle 1"/>
          <p:cNvSpPr>
            <a:spLocks noChangeArrowheads="1"/>
          </p:cNvSpPr>
          <p:nvPr/>
        </p:nvSpPr>
        <p:spPr bwMode="auto">
          <a:xfrm>
            <a:off x="500034" y="285728"/>
            <a:ext cx="8060220"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Georgia" pitchFamily="18" charset="0"/>
                <a:ea typeface="Times New Roman" pitchFamily="18" charset="0"/>
                <a:cs typeface="Times New Roman" pitchFamily="18" charset="0"/>
              </a:rPr>
              <a:t>Современные образовательные технологии:</a:t>
            </a:r>
            <a:endParaRPr kumimoji="0" lang="ru-RU" sz="2400" b="0" i="0" u="none" strike="noStrike" cap="none" normalizeH="0" baseline="0" dirty="0" smtClean="0">
              <a:ln>
                <a:noFill/>
              </a:ln>
              <a:solidFill>
                <a:schemeClr val="tx1"/>
              </a:solidFill>
              <a:effectLst/>
              <a:latin typeface="Georgia" pitchFamily="18" charset="0"/>
              <a:cs typeface="Arial" pitchFamily="34" charset="0"/>
            </a:endParaRPr>
          </a:p>
        </p:txBody>
      </p:sp>
      <p:sp>
        <p:nvSpPr>
          <p:cNvPr id="25602" name="Rectangle 2"/>
          <p:cNvSpPr>
            <a:spLocks noChangeArrowheads="1"/>
          </p:cNvSpPr>
          <p:nvPr/>
        </p:nvSpPr>
        <p:spPr bwMode="auto">
          <a:xfrm>
            <a:off x="428596" y="832963"/>
            <a:ext cx="785818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ru-RU" sz="2000" b="0" i="0" u="none" strike="noStrike" cap="none" normalizeH="0" baseline="0" dirty="0" err="1" smtClean="0">
                <a:ln>
                  <a:noFill/>
                </a:ln>
                <a:solidFill>
                  <a:srgbClr val="000000"/>
                </a:solidFill>
                <a:effectLst/>
                <a:latin typeface="Georgia" pitchFamily="18" charset="0"/>
                <a:ea typeface="Times New Roman" pitchFamily="18" charset="0"/>
                <a:cs typeface="Times New Roman" pitchFamily="18" charset="0"/>
              </a:rPr>
              <a:t>здоровьесберегающие</a:t>
            </a:r>
            <a:r>
              <a:rPr kumimoji="0" lang="ru-RU" sz="2000" b="0" i="0" u="none" strike="noStrike" cap="none" normalizeH="0" baseline="0" dirty="0" smtClean="0">
                <a:ln>
                  <a:noFill/>
                </a:ln>
                <a:solidFill>
                  <a:srgbClr val="000000"/>
                </a:solidFill>
                <a:effectLst/>
                <a:latin typeface="Georgia" pitchFamily="18" charset="0"/>
                <a:ea typeface="Times New Roman" pitchFamily="18" charset="0"/>
                <a:cs typeface="Times New Roman" pitchFamily="18" charset="0"/>
              </a:rPr>
              <a:t> педагогические технологии, </a:t>
            </a:r>
            <a:endParaRPr kumimoji="0" lang="ru-RU" sz="2000" b="0" i="0" u="none" strike="noStrike" cap="none" normalizeH="0" baseline="0" dirty="0" smtClean="0">
              <a:ln>
                <a:noFill/>
              </a:ln>
              <a:solidFill>
                <a:schemeClr val="tx1"/>
              </a:solidFill>
              <a:effectLst/>
              <a:latin typeface="Georgia" pitchFamily="18" charset="0"/>
              <a:ea typeface="Times New Roman" pitchFamily="18" charset="0"/>
              <a:cs typeface="Arial" pitchFamily="34" charset="0"/>
            </a:endParaRPr>
          </a:p>
          <a:p>
            <a:pPr lvl="0" algn="just" eaLnBrk="0" fontAlgn="base" hangingPunct="0">
              <a:spcBef>
                <a:spcPct val="0"/>
              </a:spcBef>
              <a:spcAft>
                <a:spcPct val="0"/>
              </a:spcAft>
              <a:buFontTx/>
              <a:buChar char="•"/>
            </a:pPr>
            <a:r>
              <a:rPr kumimoji="0" lang="ru-RU" sz="2000" b="0" i="0"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Технология </a:t>
            </a:r>
            <a:r>
              <a:rPr kumimoji="0" lang="ru-RU" sz="2000" b="0" i="0"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личностно-ориентированного взаимодействия </a:t>
            </a:r>
            <a:r>
              <a:rPr kumimoji="0" lang="ru-RU" sz="2000" b="0" i="0"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п</a:t>
            </a:r>
            <a:r>
              <a:rPr kumimoji="0" lang="ru-RU" sz="2000" b="0" i="0"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едагога с детьми</a:t>
            </a:r>
            <a:r>
              <a:rPr kumimoji="0" lang="ru-RU" sz="2000" b="0" i="0" u="none" strike="noStrike" cap="none" normalizeH="0" baseline="0" dirty="0" smtClean="0">
                <a:ln>
                  <a:noFill/>
                </a:ln>
                <a:solidFill>
                  <a:srgbClr val="000000"/>
                </a:solidFill>
                <a:effectLst/>
                <a:latin typeface="Arial CYR"/>
                <a:ea typeface="Times New Roman" pitchFamily="18" charset="0"/>
                <a:cs typeface="Arial" pitchFamily="34" charset="0"/>
              </a:rPr>
              <a:t>,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8" name="Таблица 7"/>
          <p:cNvGraphicFramePr>
            <a:graphicFrameLocks noGrp="1"/>
          </p:cNvGraphicFramePr>
          <p:nvPr/>
        </p:nvGraphicFramePr>
        <p:xfrm>
          <a:off x="500034" y="1928802"/>
          <a:ext cx="8286808" cy="3894582"/>
        </p:xfrm>
        <a:graphic>
          <a:graphicData uri="http://schemas.openxmlformats.org/drawingml/2006/table">
            <a:tbl>
              <a:tblPr/>
              <a:tblGrid>
                <a:gridCol w="8286808"/>
              </a:tblGrid>
              <a:tr h="293984">
                <a:tc>
                  <a:txBody>
                    <a:bodyPr/>
                    <a:lstStyle/>
                    <a:p>
                      <a:pPr fontAlgn="base">
                        <a:spcAft>
                          <a:spcPts val="0"/>
                        </a:spcAft>
                      </a:pPr>
                      <a:r>
                        <a:rPr lang="ru-RU" sz="2000" kern="1200" dirty="0">
                          <a:latin typeface="Georgia" pitchFamily="18" charset="0"/>
                          <a:ea typeface="Times New Roman"/>
                        </a:rPr>
                        <a:t>проблемно-диалогическое обучение</a:t>
                      </a:r>
                      <a:endParaRPr lang="ru-RU" sz="2000" dirty="0">
                        <a:latin typeface="Georgia" pitchFamily="18" charset="0"/>
                        <a:ea typeface="Times New Roman"/>
                      </a:endParaRPr>
                    </a:p>
                  </a:txBody>
                  <a:tcPr marL="43809" marR="43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64998">
                <a:tc>
                  <a:txBody>
                    <a:bodyPr/>
                    <a:lstStyle/>
                    <a:p>
                      <a:pPr fontAlgn="base">
                        <a:spcAft>
                          <a:spcPts val="0"/>
                        </a:spcAft>
                      </a:pPr>
                      <a:r>
                        <a:rPr lang="ru-RU" sz="2000" kern="1200" dirty="0">
                          <a:latin typeface="Georgia" pitchFamily="18" charset="0"/>
                          <a:ea typeface="Times New Roman"/>
                        </a:rPr>
                        <a:t>технология развития критического мышления учащихся</a:t>
                      </a:r>
                      <a:endParaRPr lang="ru-RU" sz="2000" dirty="0">
                        <a:latin typeface="Georgia" pitchFamily="18" charset="0"/>
                        <a:ea typeface="Times New Roman"/>
                      </a:endParaRPr>
                    </a:p>
                  </a:txBody>
                  <a:tcPr marL="43809" marR="43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64998">
                <a:tc>
                  <a:txBody>
                    <a:bodyPr/>
                    <a:lstStyle/>
                    <a:p>
                      <a:pPr fontAlgn="base">
                        <a:spcAft>
                          <a:spcPts val="0"/>
                        </a:spcAft>
                      </a:pPr>
                      <a:r>
                        <a:rPr lang="ru-RU" sz="2000" kern="1200" dirty="0">
                          <a:latin typeface="Georgia" pitchFamily="18" charset="0"/>
                          <a:ea typeface="Times New Roman"/>
                        </a:rPr>
                        <a:t>технология проектного обучения</a:t>
                      </a:r>
                      <a:endParaRPr lang="ru-RU" sz="2000" dirty="0">
                        <a:latin typeface="Georgia" pitchFamily="18" charset="0"/>
                        <a:ea typeface="Times New Roman"/>
                      </a:endParaRPr>
                    </a:p>
                  </a:txBody>
                  <a:tcPr marL="43809" marR="43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64998">
                <a:tc>
                  <a:txBody>
                    <a:bodyPr/>
                    <a:lstStyle/>
                    <a:p>
                      <a:pPr fontAlgn="base">
                        <a:spcAft>
                          <a:spcPts val="0"/>
                        </a:spcAft>
                      </a:pPr>
                      <a:r>
                        <a:rPr lang="ru-RU" sz="2000" kern="1200" dirty="0">
                          <a:latin typeface="Georgia" pitchFamily="18" charset="0"/>
                          <a:ea typeface="Times New Roman"/>
                        </a:rPr>
                        <a:t>образовательные технологии ТРИЗ</a:t>
                      </a:r>
                      <a:endParaRPr lang="ru-RU" sz="2000" dirty="0">
                        <a:latin typeface="Georgia" pitchFamily="18" charset="0"/>
                        <a:ea typeface="Times New Roman"/>
                      </a:endParaRPr>
                    </a:p>
                  </a:txBody>
                  <a:tcPr marL="43809" marR="43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64998">
                <a:tc>
                  <a:txBody>
                    <a:bodyPr/>
                    <a:lstStyle/>
                    <a:p>
                      <a:pPr fontAlgn="base">
                        <a:spcAft>
                          <a:spcPts val="0"/>
                        </a:spcAft>
                      </a:pPr>
                      <a:r>
                        <a:rPr lang="ru-RU" sz="2000" dirty="0">
                          <a:latin typeface="Georgia" pitchFamily="18" charset="0"/>
                          <a:ea typeface="Times New Roman"/>
                        </a:rPr>
                        <a:t>ИКТ </a:t>
                      </a:r>
                    </a:p>
                  </a:txBody>
                  <a:tcPr marL="43809" marR="43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93984">
                <a:tc>
                  <a:txBody>
                    <a:bodyPr/>
                    <a:lstStyle/>
                    <a:p>
                      <a:pPr fontAlgn="base">
                        <a:spcAft>
                          <a:spcPts val="0"/>
                        </a:spcAft>
                      </a:pPr>
                      <a:r>
                        <a:rPr lang="ru-RU" sz="2000" dirty="0">
                          <a:latin typeface="Georgia" pitchFamily="18" charset="0"/>
                          <a:ea typeface="Times New Roman"/>
                        </a:rPr>
                        <a:t>исследование на уроке и во внеурочной деятельности</a:t>
                      </a:r>
                    </a:p>
                  </a:txBody>
                  <a:tcPr marL="43809" marR="43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64998">
                <a:tc>
                  <a:txBody>
                    <a:bodyPr/>
                    <a:lstStyle/>
                    <a:p>
                      <a:pPr fontAlgn="base">
                        <a:spcAft>
                          <a:spcPts val="0"/>
                        </a:spcAft>
                      </a:pPr>
                      <a:r>
                        <a:rPr lang="ru-RU" sz="2000" kern="1200" dirty="0">
                          <a:latin typeface="Georgia" pitchFamily="18" charset="0"/>
                          <a:ea typeface="Times New Roman"/>
                        </a:rPr>
                        <a:t>технология интегративного обучения</a:t>
                      </a:r>
                      <a:endParaRPr lang="ru-RU" sz="2000" dirty="0">
                        <a:latin typeface="Georgia" pitchFamily="18" charset="0"/>
                        <a:ea typeface="Times New Roman"/>
                      </a:endParaRPr>
                    </a:p>
                  </a:txBody>
                  <a:tcPr marL="43809" marR="43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64998">
                <a:tc>
                  <a:txBody>
                    <a:bodyPr/>
                    <a:lstStyle/>
                    <a:p>
                      <a:pPr fontAlgn="base">
                        <a:spcAft>
                          <a:spcPts val="0"/>
                        </a:spcAft>
                      </a:pPr>
                      <a:r>
                        <a:rPr lang="ru-RU" sz="2000" dirty="0" smtClean="0">
                          <a:latin typeface="Georgia" pitchFamily="18" charset="0"/>
                          <a:ea typeface="Times New Roman"/>
                        </a:rPr>
                        <a:t> </a:t>
                      </a:r>
                      <a:r>
                        <a:rPr kumimoji="0" lang="ru-RU" sz="2000" b="0" i="0"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технология исследовательской деятельности</a:t>
                      </a:r>
                      <a:endParaRPr lang="ru-RU" sz="2000" dirty="0">
                        <a:latin typeface="Georgia" pitchFamily="18" charset="0"/>
                        <a:ea typeface="Times New Roman"/>
                      </a:endParaRPr>
                    </a:p>
                  </a:txBody>
                  <a:tcPr marL="43809" marR="43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64998">
                <a:tc>
                  <a:txBody>
                    <a:bodyPr/>
                    <a:lstStyle/>
                    <a:p>
                      <a:pPr fontAlgn="base">
                        <a:spcAft>
                          <a:spcPts val="0"/>
                        </a:spcAft>
                      </a:pPr>
                      <a:r>
                        <a:rPr lang="ru-RU" sz="2000" dirty="0">
                          <a:latin typeface="Georgia" pitchFamily="18" charset="0"/>
                          <a:ea typeface="Times New Roman"/>
                        </a:rPr>
                        <a:t>технология уровневой дифференциации</a:t>
                      </a:r>
                    </a:p>
                  </a:txBody>
                  <a:tcPr marL="43809" marR="43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64998">
                <a:tc>
                  <a:txBody>
                    <a:bodyPr/>
                    <a:lstStyle/>
                    <a:p>
                      <a:pPr fontAlgn="base">
                        <a:spcAft>
                          <a:spcPts val="0"/>
                        </a:spcAft>
                      </a:pPr>
                      <a:r>
                        <a:rPr lang="ru-RU" sz="2000" dirty="0">
                          <a:latin typeface="Georgia" pitchFamily="18" charset="0"/>
                          <a:ea typeface="Times New Roman"/>
                        </a:rPr>
                        <a:t>технология учебных ситуаций</a:t>
                      </a:r>
                    </a:p>
                  </a:txBody>
                  <a:tcPr marL="43809" marR="43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64998">
                <a:tc>
                  <a:txBody>
                    <a:bodyPr/>
                    <a:lstStyle/>
                    <a:p>
                      <a:pPr fontAlgn="base">
                        <a:spcAft>
                          <a:spcPts val="0"/>
                        </a:spcAft>
                      </a:pPr>
                      <a:r>
                        <a:rPr lang="ru-RU" sz="2000" dirty="0">
                          <a:latin typeface="Georgia" pitchFamily="18" charset="0"/>
                          <a:ea typeface="Times New Roman"/>
                        </a:rPr>
                        <a:t>технология использования ЭОР</a:t>
                      </a:r>
                    </a:p>
                  </a:txBody>
                  <a:tcPr marL="43809" marR="43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Шаблон Ромашки"/>
          <p:cNvPicPr>
            <a:picLocks noChangeAspect="1" noChangeArrowheads="1"/>
          </p:cNvPicPr>
          <p:nvPr/>
        </p:nvPicPr>
        <p:blipFill>
          <a:blip r:embed="rId2" cstate="print"/>
          <a:srcRect/>
          <a:stretch>
            <a:fillRect/>
          </a:stretch>
        </p:blipFill>
        <p:spPr bwMode="auto">
          <a:xfrm>
            <a:off x="0" y="-33957"/>
            <a:ext cx="9144000" cy="6891957"/>
          </a:xfrm>
          <a:prstGeom prst="rect">
            <a:avLst/>
          </a:prstGeom>
          <a:noFill/>
        </p:spPr>
      </p:pic>
      <p:sp>
        <p:nvSpPr>
          <p:cNvPr id="3" name="Прямоугольник 2"/>
          <p:cNvSpPr/>
          <p:nvPr/>
        </p:nvSpPr>
        <p:spPr>
          <a:xfrm>
            <a:off x="2000232" y="285728"/>
            <a:ext cx="6143668" cy="461665"/>
          </a:xfrm>
          <a:prstGeom prst="rect">
            <a:avLst/>
          </a:prstGeom>
        </p:spPr>
        <p:txBody>
          <a:bodyPr wrap="square">
            <a:spAutoFit/>
          </a:bodyPr>
          <a:lstStyle/>
          <a:p>
            <a:pPr algn="ctr"/>
            <a:r>
              <a:rPr lang="ru-RU" sz="2400" b="1" dirty="0" smtClean="0">
                <a:latin typeface="Georgia" pitchFamily="18" charset="0"/>
              </a:rPr>
              <a:t>Программа реализации проекта.</a:t>
            </a:r>
            <a:endParaRPr lang="ru-RU" sz="2400" dirty="0">
              <a:latin typeface="Georgia" pitchFamily="18" charset="0"/>
            </a:endParaRPr>
          </a:p>
        </p:txBody>
      </p:sp>
      <p:sp useBgFill="1">
        <p:nvSpPr>
          <p:cNvPr id="4" name="Rectangle 3"/>
          <p:cNvSpPr txBox="1">
            <a:spLocks noChangeArrowheads="1"/>
          </p:cNvSpPr>
          <p:nvPr/>
        </p:nvSpPr>
        <p:spPr>
          <a:xfrm>
            <a:off x="214282" y="785794"/>
            <a:ext cx="8572560" cy="5643602"/>
          </a:xfrm>
          <a:prstGeom prst="rect">
            <a:avLst/>
          </a:prstGeom>
        </p:spPr>
        <p:txBody>
          <a:bodyPr/>
          <a:lstStyle/>
          <a:p>
            <a:pPr marL="342900" marR="0" lvl="0" indent="-342900" defTabSz="914400" rtl="0" eaLnBrk="1" fontAlgn="auto" latinLnBrk="0" hangingPunct="1">
              <a:lnSpc>
                <a:spcPct val="80000"/>
              </a:lnSpc>
              <a:spcBef>
                <a:spcPct val="20000"/>
              </a:spcBef>
              <a:spcAft>
                <a:spcPts val="0"/>
              </a:spcAft>
              <a:buClrTx/>
              <a:buSzTx/>
              <a:buFont typeface="Wingdings" pitchFamily="2" charset="2"/>
              <a:buNone/>
              <a:tabLst/>
              <a:defRPr/>
            </a:pPr>
            <a:r>
              <a:rPr kumimoji="0" lang="ru-RU" sz="2000" b="0" i="0" u="none" strike="noStrike" kern="1200" cap="none" spc="0" normalizeH="0" baseline="0" noProof="0" dirty="0" smtClean="0">
                <a:ln>
                  <a:noFill/>
                </a:ln>
                <a:solidFill>
                  <a:srgbClr val="002060"/>
                </a:solidFill>
                <a:effectLst/>
                <a:uLnTx/>
                <a:uFillTx/>
                <a:latin typeface="+mn-lt"/>
                <a:ea typeface="+mn-ea"/>
                <a:cs typeface="+mn-cs"/>
              </a:rPr>
              <a:t> </a:t>
            </a:r>
            <a:r>
              <a:rPr kumimoji="0" lang="ru-RU" sz="2400" b="0" i="0" u="none" strike="noStrike" kern="1200" cap="none" spc="0" normalizeH="0" baseline="0" noProof="0" dirty="0" smtClean="0">
                <a:ln>
                  <a:noFill/>
                </a:ln>
                <a:solidFill>
                  <a:srgbClr val="002060"/>
                </a:solidFill>
                <a:effectLst/>
                <a:uLnTx/>
                <a:uFillTx/>
                <a:latin typeface="Times New Roman" pitchFamily="18" charset="0"/>
                <a:ea typeface="+mn-ea"/>
                <a:cs typeface="+mn-cs"/>
              </a:rPr>
              <a:t>1.Организация работы на уроке:</a:t>
            </a:r>
          </a:p>
          <a:p>
            <a:pPr marL="342900" marR="0" lvl="0" indent="-342900" defTabSz="914400" rtl="0" eaLnBrk="1" fontAlgn="auto" latinLnBrk="0" hangingPunct="1">
              <a:lnSpc>
                <a:spcPct val="80000"/>
              </a:lnSpc>
              <a:spcBef>
                <a:spcPct val="20000"/>
              </a:spcBef>
              <a:spcAft>
                <a:spcPts val="0"/>
              </a:spcAft>
              <a:buClrTx/>
              <a:buSzTx/>
              <a:buFont typeface="Wingdings" pitchFamily="2" charset="2"/>
              <a:buNone/>
              <a:tabLst/>
              <a:defRPr/>
            </a:pPr>
            <a:r>
              <a:rPr kumimoji="0" lang="ru-RU" sz="2400" b="0" i="0" u="none" strike="noStrike" kern="1200" cap="none" spc="0" normalizeH="0" baseline="0" noProof="0" dirty="0" smtClean="0">
                <a:ln>
                  <a:noFill/>
                </a:ln>
                <a:solidFill>
                  <a:srgbClr val="002060"/>
                </a:solidFill>
                <a:effectLst/>
                <a:uLnTx/>
                <a:uFillTx/>
                <a:latin typeface="Times New Roman" pitchFamily="18" charset="0"/>
                <a:ea typeface="+mn-ea"/>
                <a:cs typeface="+mn-cs"/>
              </a:rPr>
              <a:t>Необходимость использования разных видов работ, способствующих прочному запоминанию правильного написания.</a:t>
            </a:r>
          </a:p>
          <a:p>
            <a:pPr marL="342900" marR="0" lvl="0" indent="-342900" defTabSz="914400" rtl="0" eaLnBrk="1" fontAlgn="auto" latinLnBrk="0" hangingPunct="1">
              <a:lnSpc>
                <a:spcPct val="80000"/>
              </a:lnSpc>
              <a:spcBef>
                <a:spcPct val="20000"/>
              </a:spcBef>
              <a:spcAft>
                <a:spcPts val="0"/>
              </a:spcAft>
              <a:buClrTx/>
              <a:buSzTx/>
              <a:buFont typeface="Wingdings" pitchFamily="2" charset="2"/>
              <a:buNone/>
              <a:tabLst/>
              <a:defRPr/>
            </a:pPr>
            <a:r>
              <a:rPr kumimoji="0" lang="ru-RU" sz="2400" b="0" i="0" u="none" strike="noStrike" kern="1200" cap="none" spc="0" normalizeH="0" baseline="0" noProof="0" dirty="0" smtClean="0">
                <a:ln>
                  <a:noFill/>
                </a:ln>
                <a:solidFill>
                  <a:srgbClr val="002060"/>
                </a:solidFill>
                <a:effectLst/>
                <a:uLnTx/>
                <a:uFillTx/>
                <a:latin typeface="Times New Roman" pitchFamily="18" charset="0"/>
                <a:ea typeface="+mn-ea"/>
                <a:cs typeface="+mn-cs"/>
              </a:rPr>
              <a:t>Научить школьников пользоваться словарём и обеспечить накопление ими соответствующего опыта. </a:t>
            </a:r>
          </a:p>
          <a:p>
            <a:pPr marL="342900" marR="0" lvl="0" indent="-342900" defTabSz="914400" rtl="0" eaLnBrk="1" fontAlgn="auto" latinLnBrk="0" hangingPunct="1">
              <a:lnSpc>
                <a:spcPct val="80000"/>
              </a:lnSpc>
              <a:spcBef>
                <a:spcPct val="20000"/>
              </a:spcBef>
              <a:spcAft>
                <a:spcPts val="0"/>
              </a:spcAft>
              <a:buClrTx/>
              <a:buSzTx/>
              <a:buFont typeface="Wingdings" pitchFamily="2" charset="2"/>
              <a:buNone/>
              <a:tabLst/>
              <a:defRPr/>
            </a:pPr>
            <a:r>
              <a:rPr kumimoji="0" lang="ru-RU" sz="2400" b="0" i="0" u="none" strike="noStrike" kern="1200" cap="none" spc="0" normalizeH="0" baseline="0" noProof="0" dirty="0" smtClean="0">
                <a:ln>
                  <a:noFill/>
                </a:ln>
                <a:solidFill>
                  <a:srgbClr val="002060"/>
                </a:solidFill>
                <a:effectLst/>
                <a:uLnTx/>
                <a:uFillTx/>
                <a:latin typeface="Times New Roman" pitchFamily="18" charset="0"/>
                <a:ea typeface="+mn-ea"/>
                <a:cs typeface="+mn-cs"/>
              </a:rPr>
              <a:t>Словарная работа должна оказать положительное влияние не только на культуру речи учащихся, но и в целом на их отношение к качеству речи, своей и окружающих.</a:t>
            </a:r>
          </a:p>
          <a:p>
            <a:pPr marL="342900" marR="0" lvl="0" indent="-342900" defTabSz="914400" rtl="0" eaLnBrk="1" fontAlgn="auto" latinLnBrk="0" hangingPunct="1">
              <a:lnSpc>
                <a:spcPct val="80000"/>
              </a:lnSpc>
              <a:spcBef>
                <a:spcPct val="20000"/>
              </a:spcBef>
              <a:spcAft>
                <a:spcPts val="0"/>
              </a:spcAft>
              <a:buClrTx/>
              <a:buSzTx/>
              <a:buFont typeface="Wingdings" pitchFamily="2" charset="2"/>
              <a:buNone/>
              <a:tabLst/>
              <a:defRPr/>
            </a:pPr>
            <a:r>
              <a:rPr kumimoji="0" lang="ru-RU" sz="2400" b="0" i="0" u="none" strike="noStrike" kern="1200" cap="none" spc="0" normalizeH="0" baseline="0" noProof="0" dirty="0" smtClean="0">
                <a:ln>
                  <a:noFill/>
                </a:ln>
                <a:solidFill>
                  <a:srgbClr val="002060"/>
                </a:solidFill>
                <a:effectLst/>
                <a:uLnTx/>
                <a:uFillTx/>
                <a:latin typeface="Times New Roman" pitchFamily="18" charset="0"/>
                <a:ea typeface="+mn-ea"/>
                <a:cs typeface="+mn-cs"/>
              </a:rPr>
              <a:t> 2.Организация внеклассных занятий по углубленному изучению     словарных слов.</a:t>
            </a:r>
          </a:p>
          <a:p>
            <a:pPr marL="342900" marR="0" lvl="0" indent="-342900" defTabSz="914400" rtl="0" eaLnBrk="1" fontAlgn="auto" latinLnBrk="0" hangingPunct="1">
              <a:lnSpc>
                <a:spcPct val="80000"/>
              </a:lnSpc>
              <a:spcBef>
                <a:spcPct val="20000"/>
              </a:spcBef>
              <a:spcAft>
                <a:spcPts val="0"/>
              </a:spcAft>
              <a:buClrTx/>
              <a:buSzTx/>
              <a:buFont typeface="Wingdings" pitchFamily="2" charset="2"/>
              <a:buNone/>
              <a:tabLst/>
              <a:defRPr/>
            </a:pPr>
            <a:r>
              <a:rPr kumimoji="0" lang="ru-RU" sz="2400" b="0" i="0" u="none" strike="noStrike" kern="1200" cap="none" spc="0" normalizeH="0" baseline="0" noProof="0" dirty="0" smtClean="0">
                <a:ln>
                  <a:noFill/>
                </a:ln>
                <a:solidFill>
                  <a:srgbClr val="002060"/>
                </a:solidFill>
                <a:effectLst/>
                <a:uLnTx/>
                <a:uFillTx/>
                <a:latin typeface="Times New Roman" pitchFamily="18" charset="0"/>
                <a:ea typeface="+mn-ea"/>
                <a:cs typeface="+mn-cs"/>
              </a:rPr>
              <a:t> 3.Формирование методического обеспечения поданной теме.</a:t>
            </a:r>
          </a:p>
          <a:p>
            <a:pPr marL="342900" marR="0" lvl="0" indent="-342900" defTabSz="914400" rtl="0" eaLnBrk="1" fontAlgn="auto" latinLnBrk="0" hangingPunct="1">
              <a:lnSpc>
                <a:spcPct val="80000"/>
              </a:lnSpc>
              <a:spcBef>
                <a:spcPct val="20000"/>
              </a:spcBef>
              <a:spcAft>
                <a:spcPts val="0"/>
              </a:spcAft>
              <a:buClrTx/>
              <a:buSzTx/>
              <a:buFont typeface="Wingdings" pitchFamily="2" charset="2"/>
              <a:buNone/>
              <a:tabLst/>
              <a:defRPr/>
            </a:pPr>
            <a:r>
              <a:rPr kumimoji="0" lang="ru-RU" sz="2400" b="0" i="0" u="none" strike="noStrike" kern="1200" cap="none" spc="0" normalizeH="0" baseline="0" noProof="0" dirty="0" smtClean="0">
                <a:ln>
                  <a:noFill/>
                </a:ln>
                <a:solidFill>
                  <a:srgbClr val="002060"/>
                </a:solidFill>
                <a:effectLst/>
                <a:uLnTx/>
                <a:uFillTx/>
                <a:latin typeface="Times New Roman" pitchFamily="18" charset="0"/>
                <a:ea typeface="+mn-ea"/>
                <a:cs typeface="+mn-cs"/>
              </a:rPr>
              <a:t>  4. Проведение диагностик.  </a:t>
            </a:r>
          </a:p>
          <a:p>
            <a:pPr marL="342900" marR="0" lvl="0" indent="-342900" defTabSz="914400" rtl="0" eaLnBrk="1" fontAlgn="auto" latinLnBrk="0" hangingPunct="1">
              <a:lnSpc>
                <a:spcPct val="80000"/>
              </a:lnSpc>
              <a:spcBef>
                <a:spcPct val="20000"/>
              </a:spcBef>
              <a:spcAft>
                <a:spcPts val="0"/>
              </a:spcAft>
              <a:buClrTx/>
              <a:buSzTx/>
              <a:buFont typeface="Wingdings" pitchFamily="2" charset="2"/>
              <a:buNone/>
              <a:tabLst/>
              <a:defRPr/>
            </a:pPr>
            <a:r>
              <a:rPr kumimoji="0" lang="ru-RU" sz="2400" b="0" i="0" u="none" strike="noStrike" kern="1200" cap="none" spc="0" normalizeH="0" baseline="0" noProof="0" dirty="0" smtClean="0">
                <a:ln>
                  <a:noFill/>
                </a:ln>
                <a:solidFill>
                  <a:srgbClr val="002060"/>
                </a:solidFill>
                <a:effectLst/>
                <a:uLnTx/>
                <a:uFillTx/>
                <a:latin typeface="Times New Roman" pitchFamily="18" charset="0"/>
                <a:ea typeface="+mn-ea"/>
                <a:cs typeface="+mn-cs"/>
              </a:rPr>
              <a:t>  5.Создание условий для участия детей в различных учебных и творческих мероприятиях. </a:t>
            </a:r>
          </a:p>
          <a:p>
            <a:pPr marL="342900" marR="0" lvl="0" indent="-342900" defTabSz="914400" rtl="0" eaLnBrk="1" fontAlgn="auto" latinLnBrk="0" hangingPunct="1">
              <a:lnSpc>
                <a:spcPct val="80000"/>
              </a:lnSpc>
              <a:spcBef>
                <a:spcPct val="20000"/>
              </a:spcBef>
              <a:spcAft>
                <a:spcPts val="0"/>
              </a:spcAft>
              <a:buClrTx/>
              <a:buSzTx/>
              <a:buFont typeface="Wingdings" pitchFamily="2" charset="2"/>
              <a:buNone/>
              <a:tabLst/>
              <a:defRPr/>
            </a:pPr>
            <a:r>
              <a:rPr kumimoji="0" lang="ru-RU" sz="2400" b="0" i="0" u="none" strike="noStrike" kern="1200" cap="none" spc="0" normalizeH="0" baseline="0" noProof="0" dirty="0" smtClean="0">
                <a:ln>
                  <a:noFill/>
                </a:ln>
                <a:solidFill>
                  <a:srgbClr val="002060"/>
                </a:solidFill>
                <a:effectLst/>
                <a:uLnTx/>
                <a:uFillTx/>
                <a:latin typeface="Times New Roman" pitchFamily="18" charset="0"/>
                <a:ea typeface="+mn-ea"/>
                <a:cs typeface="+mn-cs"/>
              </a:rPr>
              <a:t>  6.Использование системы информационно – коммуникационных технологий.</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Picture 2" descr="Шаблон Ромашки"/>
          <p:cNvPicPr>
            <a:picLocks noChangeAspect="1" noChangeArrowheads="1"/>
          </p:cNvPicPr>
          <p:nvPr/>
        </p:nvPicPr>
        <p:blipFill>
          <a:blip r:embed="rId2" cstate="print"/>
          <a:srcRect/>
          <a:stretch>
            <a:fillRect/>
          </a:stretch>
        </p:blipFill>
        <p:spPr bwMode="auto">
          <a:xfrm>
            <a:off x="0" y="0"/>
            <a:ext cx="9144000" cy="6891957"/>
          </a:xfrm>
          <a:prstGeom prst="rect">
            <a:avLst/>
          </a:prstGeom>
        </p:spPr>
      </p:pic>
      <p:sp>
        <p:nvSpPr>
          <p:cNvPr id="7" name="Rectangle 2"/>
          <p:cNvSpPr txBox="1">
            <a:spLocks noChangeArrowheads="1"/>
          </p:cNvSpPr>
          <p:nvPr/>
        </p:nvSpPr>
        <p:spPr>
          <a:xfrm>
            <a:off x="2071670" y="214290"/>
            <a:ext cx="4702185" cy="841359"/>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3600" b="1" i="1" u="none" strike="noStrike" kern="1200" cap="none" spc="0" normalizeH="0" baseline="0" noProof="0" dirty="0" smtClean="0">
                <a:ln>
                  <a:noFill/>
                </a:ln>
                <a:solidFill>
                  <a:schemeClr val="tx1"/>
                </a:solidFill>
                <a:effectLst/>
                <a:uLnTx/>
                <a:uFillTx/>
                <a:latin typeface="Georgia" pitchFamily="18" charset="0"/>
                <a:ea typeface="+mj-ea"/>
                <a:cs typeface="+mj-cs"/>
              </a:rPr>
              <a:t>Актуальность</a:t>
            </a:r>
          </a:p>
        </p:txBody>
      </p:sp>
      <p:sp useBgFill="1">
        <p:nvSpPr>
          <p:cNvPr id="13" name="Rectangle 3"/>
          <p:cNvSpPr txBox="1">
            <a:spLocks noChangeArrowheads="1"/>
          </p:cNvSpPr>
          <p:nvPr/>
        </p:nvSpPr>
        <p:spPr>
          <a:xfrm>
            <a:off x="357158" y="1571612"/>
            <a:ext cx="8286808" cy="41148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80000"/>
              </a:lnSpc>
              <a:spcBef>
                <a:spcPct val="20000"/>
              </a:spcBef>
              <a:spcAft>
                <a:spcPts val="0"/>
              </a:spcAft>
              <a:buClrTx/>
              <a:buSzTx/>
              <a:buFont typeface="Arial" pitchFamily="34" charset="0"/>
              <a:buNone/>
              <a:tabLst/>
              <a:defRPr/>
            </a:pPr>
            <a:r>
              <a:rPr kumimoji="0" lang="ru-RU" sz="2800" b="0" i="0" u="none" strike="noStrike" kern="1200" cap="none" spc="0" normalizeH="0" baseline="0" noProof="0" dirty="0" smtClean="0">
                <a:ln>
                  <a:noFill/>
                </a:ln>
                <a:solidFill>
                  <a:srgbClr val="002060"/>
                </a:solidFill>
                <a:effectLst/>
                <a:uLnTx/>
                <a:uFillTx/>
                <a:latin typeface="Georgia" pitchFamily="18" charset="0"/>
              </a:rPr>
              <a:t>В современных условиях очень важно, чтобы учитель не давал ученикам готовых знаний, а указывал путь к приобретению знаний, учил добывать знания. Современная начальная школа видит одной из главных задач обучения – развитие речи и мышления младших школьников. Одним из показателей умственного и речевого развития школьников служит богатство их словарного запаса. Словарный запас необходим языку как строительный материал</a:t>
            </a:r>
            <a:r>
              <a:rPr kumimoji="0" lang="ru-RU" sz="2800" b="0" i="0" u="none" strike="noStrike" kern="1200" cap="none" spc="0" normalizeH="0" baseline="0" noProof="0" dirty="0" smtClean="0">
                <a:ln>
                  <a:noFill/>
                </a:ln>
                <a:solidFill>
                  <a:schemeClr val="tx1">
                    <a:tint val="75000"/>
                  </a:schemeClr>
                </a:solidFill>
                <a:effectLst/>
                <a:uLnTx/>
                <a:uFillTx/>
                <a:latin typeface="Georgia" pitchFamily="18"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Шаблон Ромашки"/>
          <p:cNvPicPr>
            <a:picLocks noChangeAspect="1" noChangeArrowheads="1"/>
          </p:cNvPicPr>
          <p:nvPr/>
        </p:nvPicPr>
        <p:blipFill>
          <a:blip r:embed="rId2" cstate="print"/>
          <a:srcRect/>
          <a:stretch>
            <a:fillRect/>
          </a:stretch>
        </p:blipFill>
        <p:spPr bwMode="auto">
          <a:xfrm>
            <a:off x="0" y="-33957"/>
            <a:ext cx="9144000" cy="6891957"/>
          </a:xfrm>
          <a:prstGeom prst="rect">
            <a:avLst/>
          </a:prstGeom>
          <a:noFill/>
        </p:spPr>
      </p:pic>
      <p:sp useBgFill="1">
        <p:nvSpPr>
          <p:cNvPr id="4" name="Rectangle 3"/>
          <p:cNvSpPr txBox="1">
            <a:spLocks noChangeArrowheads="1"/>
          </p:cNvSpPr>
          <p:nvPr/>
        </p:nvSpPr>
        <p:spPr>
          <a:xfrm>
            <a:off x="285720" y="285728"/>
            <a:ext cx="8572560" cy="6357982"/>
          </a:xfrm>
          <a:prstGeom prst="rect">
            <a:avLst/>
          </a:prstGeom>
        </p:spPr>
        <p:txBody>
          <a:bodyPr/>
          <a:lstStyle/>
          <a:p>
            <a:pPr marL="342900" marR="0" lvl="0" indent="-342900" algn="l" defTabSz="914400" rtl="0" eaLnBrk="1" fontAlgn="auto" latinLnBrk="0" hangingPunct="1">
              <a:lnSpc>
                <a:spcPct val="80000"/>
              </a:lnSpc>
              <a:spcBef>
                <a:spcPct val="20000"/>
              </a:spcBef>
              <a:spcAft>
                <a:spcPts val="0"/>
              </a:spcAft>
              <a:buClrTx/>
              <a:buSzTx/>
              <a:buFont typeface="Arial" pitchFamily="34" charset="0"/>
              <a:buChar char="•"/>
              <a:tabLst/>
              <a:defRPr/>
            </a:pPr>
            <a:r>
              <a:rPr kumimoji="0" lang="ru-RU" sz="2800" i="0" u="none" strike="noStrike" kern="1200" cap="none" spc="0" normalizeH="0" baseline="0" noProof="0" dirty="0" smtClean="0">
                <a:ln>
                  <a:noFill/>
                </a:ln>
                <a:solidFill>
                  <a:srgbClr val="002060"/>
                </a:solidFill>
                <a:effectLst/>
                <a:uLnTx/>
                <a:uFillTx/>
                <a:latin typeface="Georgia" pitchFamily="18" charset="0"/>
              </a:rPr>
              <a:t>Результаты диагностирования детей, поступающих в 1 классы, свидетельствуют о наличии тенденции нарастания неполной готовности детей к школе. Около 60% будущих первоклассников не умеют на оптимальном уровне выполнять логические операции в форме словесных понятий, 30% имеют нарушения в фонематическом строе речи, 50% затрудняются в поиске слов и выражении мыслей. То есть, ребёнок владеет понятием, обозначенным определённым словом, но, не зная литературного языка, чаще употребляет диалектные слова. Речь недостаточно выразительна, слова приходится «вытягивать», ответы ребят односложны. Речевое недоразвитие проявляется также в суждении как пассивного, так и активного словаря.</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Шаблон Ромашки"/>
          <p:cNvPicPr>
            <a:picLocks noChangeAspect="1" noChangeArrowheads="1"/>
          </p:cNvPicPr>
          <p:nvPr/>
        </p:nvPicPr>
        <p:blipFill>
          <a:blip r:embed="rId2" cstate="print"/>
          <a:srcRect/>
          <a:stretch>
            <a:fillRect/>
          </a:stretch>
        </p:blipFill>
        <p:spPr bwMode="auto">
          <a:xfrm>
            <a:off x="0" y="-33957"/>
            <a:ext cx="9144000" cy="6891957"/>
          </a:xfrm>
          <a:prstGeom prst="rect">
            <a:avLst/>
          </a:prstGeom>
          <a:noFill/>
        </p:spPr>
      </p:pic>
      <p:sp>
        <p:nvSpPr>
          <p:cNvPr id="3" name="Rectangle 2"/>
          <p:cNvSpPr txBox="1">
            <a:spLocks noChangeArrowheads="1"/>
          </p:cNvSpPr>
          <p:nvPr/>
        </p:nvSpPr>
        <p:spPr>
          <a:xfrm>
            <a:off x="2428860" y="285728"/>
            <a:ext cx="4143405" cy="627045"/>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3600" b="1" i="0" u="none" strike="noStrike" kern="1200" cap="none" spc="0" normalizeH="0" baseline="0" noProof="0" smtClean="0">
                <a:ln>
                  <a:noFill/>
                </a:ln>
                <a:solidFill>
                  <a:schemeClr val="tx1"/>
                </a:solidFill>
                <a:effectLst/>
                <a:uLnTx/>
                <a:uFillTx/>
                <a:latin typeface="Georgia" pitchFamily="18" charset="0"/>
                <a:ea typeface="+mj-ea"/>
                <a:cs typeface="+mj-cs"/>
              </a:rPr>
              <a:t>Проблема </a:t>
            </a:r>
            <a:endParaRPr kumimoji="0" lang="ru-RU" sz="3600" b="1" i="0" u="none" strike="noStrike" kern="1200" cap="none" spc="0" normalizeH="0" baseline="0" noProof="0" dirty="0" smtClean="0">
              <a:ln>
                <a:noFill/>
              </a:ln>
              <a:solidFill>
                <a:schemeClr val="tx1"/>
              </a:solidFill>
              <a:effectLst/>
              <a:uLnTx/>
              <a:uFillTx/>
              <a:latin typeface="Georgia" pitchFamily="18" charset="0"/>
              <a:ea typeface="+mj-ea"/>
              <a:cs typeface="+mj-cs"/>
            </a:endParaRPr>
          </a:p>
        </p:txBody>
      </p:sp>
      <p:sp useBgFill="1">
        <p:nvSpPr>
          <p:cNvPr id="4" name="Rectangle 3"/>
          <p:cNvSpPr txBox="1">
            <a:spLocks noChangeArrowheads="1"/>
          </p:cNvSpPr>
          <p:nvPr/>
        </p:nvSpPr>
        <p:spPr>
          <a:xfrm>
            <a:off x="357158" y="1071546"/>
            <a:ext cx="8429684" cy="2500330"/>
          </a:xfrm>
          <a:prstGeom prst="rect">
            <a:avLst/>
          </a:prstGeom>
        </p:spPr>
        <p:txBody>
          <a:bodyPr/>
          <a:lstStyle/>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ru-RU" sz="2100" b="0" i="0" u="none" strike="noStrike" kern="1200" cap="none" spc="0" normalizeH="0" baseline="0" noProof="0" dirty="0" smtClean="0">
                <a:ln>
                  <a:noFill/>
                </a:ln>
                <a:solidFill>
                  <a:srgbClr val="002060"/>
                </a:solidFill>
                <a:effectLst/>
                <a:uLnTx/>
                <a:uFillTx/>
                <a:latin typeface="Georgia" pitchFamily="18" charset="0"/>
              </a:rPr>
              <a:t>На современном этапе модернизации российской школы Государственным стандартом начального образования предусмотрена реализация личностно-ориентированной развивающей модели массовой начальной школы. При этом, как говорится в документе, «приоритетом начального общего образования является формирование </a:t>
            </a:r>
            <a:r>
              <a:rPr kumimoji="0" lang="ru-RU" sz="2100" b="0" i="0" u="none" strike="noStrike" kern="1200" cap="none" spc="0" normalizeH="0" baseline="0" noProof="0" dirty="0" err="1" smtClean="0">
                <a:ln>
                  <a:noFill/>
                </a:ln>
                <a:solidFill>
                  <a:srgbClr val="002060"/>
                </a:solidFill>
                <a:effectLst/>
                <a:uLnTx/>
                <a:uFillTx/>
                <a:latin typeface="Georgia" pitchFamily="18" charset="0"/>
              </a:rPr>
              <a:t>общеучебных</a:t>
            </a:r>
            <a:r>
              <a:rPr kumimoji="0" lang="ru-RU" sz="2100" b="0" i="0" u="none" strike="noStrike" kern="1200" cap="none" spc="0" normalizeH="0" baseline="0" noProof="0" dirty="0" smtClean="0">
                <a:ln>
                  <a:noFill/>
                </a:ln>
                <a:solidFill>
                  <a:srgbClr val="002060"/>
                </a:solidFill>
                <a:effectLst/>
                <a:uLnTx/>
                <a:uFillTx/>
                <a:latin typeface="Georgia" pitchFamily="18" charset="0"/>
              </a:rPr>
              <a:t> умений и навыков, уровень освоения которых в значительной мере предопределяет успешность всего последующего обучения».</a:t>
            </a:r>
          </a:p>
        </p:txBody>
      </p:sp>
      <p:sp>
        <p:nvSpPr>
          <p:cNvPr id="5" name="Rectangle 3"/>
          <p:cNvSpPr txBox="1">
            <a:spLocks noChangeArrowheads="1"/>
          </p:cNvSpPr>
          <p:nvPr/>
        </p:nvSpPr>
        <p:spPr>
          <a:xfrm>
            <a:off x="285720" y="3500438"/>
            <a:ext cx="8501122" cy="4114800"/>
          </a:xfrm>
          <a:prstGeom prst="rect">
            <a:avLst/>
          </a:prstGeom>
        </p:spPr>
        <p:txBody>
          <a:bodyPr/>
          <a:lstStyle/>
          <a:p>
            <a:pPr marL="342900" marR="0" lvl="0" indent="-342900" defTabSz="914400" rtl="0" eaLnBrk="1" fontAlgn="auto" latinLnBrk="0" hangingPunct="1">
              <a:lnSpc>
                <a:spcPct val="90000"/>
              </a:lnSpc>
              <a:spcBef>
                <a:spcPct val="20000"/>
              </a:spcBef>
              <a:spcAft>
                <a:spcPts val="0"/>
              </a:spcAft>
              <a:buClrTx/>
              <a:buSzTx/>
              <a:buFont typeface="Wingdings" pitchFamily="2" charset="2"/>
              <a:buNone/>
              <a:tabLst/>
              <a:defRPr/>
            </a:pPr>
            <a:r>
              <a:rPr kumimoji="0" lang="ru-RU" sz="2100" b="0" i="0" u="none" strike="noStrike" kern="1200" cap="none" spc="0" normalizeH="0" baseline="0" noProof="0" dirty="0" smtClean="0">
                <a:ln>
                  <a:noFill/>
                </a:ln>
                <a:solidFill>
                  <a:srgbClr val="002060"/>
                </a:solidFill>
                <a:effectLst/>
                <a:uLnTx/>
                <a:uFillTx/>
                <a:latin typeface="Georgia" pitchFamily="18" charset="0"/>
              </a:rPr>
              <a:t>В связи с этим возникает </a:t>
            </a:r>
            <a:r>
              <a:rPr kumimoji="0" lang="ru-RU" sz="2100" b="1" i="0" u="none" strike="noStrike" kern="1200" cap="none" spc="0" normalizeH="0" baseline="0" noProof="0" dirty="0" smtClean="0">
                <a:ln>
                  <a:noFill/>
                </a:ln>
                <a:solidFill>
                  <a:srgbClr val="002060"/>
                </a:solidFill>
                <a:effectLst/>
                <a:uLnTx/>
                <a:uFillTx/>
                <a:latin typeface="Georgia" pitchFamily="18" charset="0"/>
              </a:rPr>
              <a:t>проблема</a:t>
            </a:r>
            <a:r>
              <a:rPr kumimoji="0" lang="ru-RU" sz="2100" b="0" i="0" u="none" strike="noStrike" kern="1200" cap="none" spc="0" normalizeH="0" baseline="0" noProof="0" dirty="0" smtClean="0">
                <a:ln>
                  <a:noFill/>
                </a:ln>
                <a:solidFill>
                  <a:srgbClr val="002060"/>
                </a:solidFill>
                <a:effectLst/>
                <a:uLnTx/>
                <a:uFillTx/>
                <a:latin typeface="Georgia" pitchFamily="18" charset="0"/>
              </a:rPr>
              <a:t>: </a:t>
            </a:r>
          </a:p>
          <a:p>
            <a:pPr marL="342900" marR="0" lvl="0" indent="-342900"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ru-RU" sz="2100" b="0" i="0" u="none" strike="noStrike" kern="1200" cap="none" spc="0" normalizeH="0" baseline="0" noProof="0" dirty="0" smtClean="0">
                <a:ln>
                  <a:noFill/>
                </a:ln>
                <a:solidFill>
                  <a:srgbClr val="002060"/>
                </a:solidFill>
                <a:effectLst/>
                <a:uLnTx/>
                <a:uFillTx/>
                <a:latin typeface="Georgia" pitchFamily="18" charset="0"/>
              </a:rPr>
              <a:t>как организовать работу со словарными словами на уроках русского языка, чтобы она активизировала учебно-познавательную деятельность школьников, развивала их орфографическую грамотность.</a:t>
            </a:r>
          </a:p>
          <a:p>
            <a:pPr marL="342900" marR="0" lvl="0" indent="-342900" defTabSz="914400" rtl="0" eaLnBrk="1" fontAlgn="auto" latinLnBrk="0" hangingPunct="1">
              <a:lnSpc>
                <a:spcPct val="90000"/>
              </a:lnSpc>
              <a:spcBef>
                <a:spcPct val="20000"/>
              </a:spcBef>
              <a:spcAft>
                <a:spcPts val="0"/>
              </a:spcAft>
              <a:buClrTx/>
              <a:buSzTx/>
              <a:buFont typeface="Wingdings" pitchFamily="2" charset="2"/>
              <a:buNone/>
              <a:tabLst/>
              <a:defRPr/>
            </a:pPr>
            <a:r>
              <a:rPr kumimoji="0" lang="ru-RU" sz="2100" b="0" i="0" u="none" strike="noStrike" kern="1200" cap="none" spc="0" normalizeH="0" baseline="0" noProof="0" dirty="0" smtClean="0">
                <a:ln>
                  <a:noFill/>
                </a:ln>
                <a:solidFill>
                  <a:srgbClr val="002060"/>
                </a:solidFill>
                <a:effectLst/>
                <a:uLnTx/>
                <a:uFillTx/>
                <a:latin typeface="Georgia" pitchFamily="18" charset="0"/>
              </a:rPr>
              <a:t>Таким образом, проблема работы над словами с непроверяемыми безударными гласными на уроках русского языка в начальной школе</a:t>
            </a:r>
          </a:p>
          <a:p>
            <a:pPr marL="342900" marR="0" lvl="0" indent="-342900" defTabSz="914400" rtl="0" eaLnBrk="1" fontAlgn="auto" latinLnBrk="0" hangingPunct="1">
              <a:lnSpc>
                <a:spcPct val="90000"/>
              </a:lnSpc>
              <a:spcBef>
                <a:spcPct val="20000"/>
              </a:spcBef>
              <a:spcAft>
                <a:spcPts val="0"/>
              </a:spcAft>
              <a:buClrTx/>
              <a:buSzTx/>
              <a:buFont typeface="Wingdings" pitchFamily="2" charset="2"/>
              <a:buNone/>
              <a:tabLst/>
              <a:defRPr/>
            </a:pPr>
            <a:r>
              <a:rPr kumimoji="0" lang="ru-RU" sz="2100" b="0" i="0" u="none" strike="noStrike" kern="1200" cap="none" spc="0" normalizeH="0" baseline="0" noProof="0" dirty="0" smtClean="0">
                <a:ln>
                  <a:noFill/>
                </a:ln>
                <a:solidFill>
                  <a:srgbClr val="002060"/>
                </a:solidFill>
                <a:effectLst/>
                <a:uLnTx/>
                <a:uFillTx/>
                <a:latin typeface="Georgia" pitchFamily="18" charset="0"/>
              </a:rPr>
              <a:t>актуальна, что и определило выбор темы исследования</a:t>
            </a:r>
            <a:r>
              <a:rPr kumimoji="0" lang="ru-RU" sz="2100" b="0" i="0" u="none" strike="noStrike" kern="1200" cap="none" spc="0" normalizeH="0" baseline="0" noProof="0" dirty="0" smtClean="0">
                <a:ln>
                  <a:noFill/>
                </a:ln>
                <a:solidFill>
                  <a:schemeClr val="tx1"/>
                </a:solidFill>
                <a:effectLst/>
                <a:uLnTx/>
                <a:uFillTx/>
                <a:latin typeface="+mn-lt"/>
                <a:ea typeface="+mn-ea"/>
                <a:cs typeface="+mn-cs"/>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1000" fill="hold"/>
                                        <p:tgtEl>
                                          <p:spTgt spid="5">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1000" fill="hold"/>
                                        <p:tgtEl>
                                          <p:spTgt spid="5">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1000" fill="hold"/>
                                        <p:tgtEl>
                                          <p:spTgt spid="5">
                                            <p:txEl>
                                              <p:pRg st="3" end="3"/>
                                            </p:txEl>
                                          </p:spTgt>
                                        </p:tgtEl>
                                        <p:attrNameLst>
                                          <p:attrName>ppt_w</p:attrName>
                                        </p:attrNameLst>
                                      </p:cBhvr>
                                      <p:tavLst>
                                        <p:tav tm="0">
                                          <p:val>
                                            <p:strVal val="#ppt_w+.3"/>
                                          </p:val>
                                        </p:tav>
                                        <p:tav tm="100000">
                                          <p:val>
                                            <p:strVal val="#ppt_w"/>
                                          </p:val>
                                        </p:tav>
                                      </p:tavLst>
                                    </p:anim>
                                    <p:anim calcmode="lin" valueType="num">
                                      <p:cBhvr>
                                        <p:cTn id="29"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Шаблон Ромашки"/>
          <p:cNvPicPr>
            <a:picLocks noChangeAspect="1" noChangeArrowheads="1"/>
          </p:cNvPicPr>
          <p:nvPr/>
        </p:nvPicPr>
        <p:blipFill>
          <a:blip r:embed="rId2" cstate="print"/>
          <a:srcRect/>
          <a:stretch>
            <a:fillRect/>
          </a:stretch>
        </p:blipFill>
        <p:spPr bwMode="auto">
          <a:xfrm>
            <a:off x="0" y="-33957"/>
            <a:ext cx="9144000" cy="6891957"/>
          </a:xfrm>
          <a:prstGeom prst="rect">
            <a:avLst/>
          </a:prstGeom>
        </p:spPr>
      </p:pic>
      <p:sp>
        <p:nvSpPr>
          <p:cNvPr id="3" name="Rectangle 2"/>
          <p:cNvSpPr txBox="1">
            <a:spLocks noChangeArrowheads="1"/>
          </p:cNvSpPr>
          <p:nvPr/>
        </p:nvSpPr>
        <p:spPr>
          <a:xfrm>
            <a:off x="2214546" y="214290"/>
            <a:ext cx="4357718" cy="627045"/>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800" b="1" i="0" u="none" strike="noStrike" kern="1200" cap="none" spc="0" normalizeH="0" baseline="0" noProof="0" dirty="0" smtClean="0">
                <a:ln>
                  <a:noFill/>
                </a:ln>
                <a:solidFill>
                  <a:schemeClr val="tx1"/>
                </a:solidFill>
                <a:effectLst/>
                <a:uLnTx/>
                <a:uFillTx/>
                <a:latin typeface="Georgia" pitchFamily="18" charset="0"/>
                <a:ea typeface="+mj-ea"/>
                <a:cs typeface="+mj-cs"/>
              </a:rPr>
              <a:t>Цель:</a:t>
            </a:r>
          </a:p>
        </p:txBody>
      </p:sp>
      <p:sp>
        <p:nvSpPr>
          <p:cNvPr id="4" name="Прямоугольник 3"/>
          <p:cNvSpPr/>
          <p:nvPr/>
        </p:nvSpPr>
        <p:spPr>
          <a:xfrm>
            <a:off x="357158" y="714356"/>
            <a:ext cx="8072494" cy="1323439"/>
          </a:xfrm>
          <a:prstGeom prst="rect">
            <a:avLst/>
          </a:prstGeom>
        </p:spPr>
        <p:txBody>
          <a:bodyPr wrap="square">
            <a:spAutoFit/>
          </a:bodyPr>
          <a:lstStyle/>
          <a:p>
            <a:r>
              <a:rPr lang="ru-RU" sz="2000" b="1" dirty="0" smtClean="0">
                <a:solidFill>
                  <a:srgbClr val="002060"/>
                </a:solidFill>
                <a:latin typeface="Georgia" pitchFamily="18" charset="0"/>
              </a:rPr>
              <a:t>изучить состояния и перспективы развития рассматриваемого вопроса по отношению к начальным классам; использование методики словарной работы в своей педагогической практике.</a:t>
            </a:r>
            <a:endParaRPr lang="ru-RU" sz="2000" b="1" dirty="0">
              <a:solidFill>
                <a:srgbClr val="002060"/>
              </a:solidFill>
              <a:latin typeface="Georgia" pitchFamily="18" charset="0"/>
            </a:endParaRPr>
          </a:p>
        </p:txBody>
      </p:sp>
      <p:sp useBgFill="1">
        <p:nvSpPr>
          <p:cNvPr id="5" name="Прямоугольник 4"/>
          <p:cNvSpPr/>
          <p:nvPr/>
        </p:nvSpPr>
        <p:spPr>
          <a:xfrm>
            <a:off x="571472" y="2000240"/>
            <a:ext cx="7929618" cy="1138773"/>
          </a:xfrm>
          <a:prstGeom prst="rect">
            <a:avLst/>
          </a:prstGeom>
        </p:spPr>
        <p:txBody>
          <a:bodyPr wrap="square">
            <a:spAutoFit/>
          </a:bodyPr>
          <a:lstStyle/>
          <a:p>
            <a:r>
              <a:rPr lang="ru-RU" sz="2800" b="1" dirty="0" smtClean="0">
                <a:solidFill>
                  <a:srgbClr val="002060"/>
                </a:solidFill>
                <a:latin typeface="Georgia" pitchFamily="18" charset="0"/>
              </a:rPr>
              <a:t>                                    </a:t>
            </a:r>
            <a:r>
              <a:rPr lang="ru-RU" sz="2000" b="1" dirty="0" smtClean="0">
                <a:solidFill>
                  <a:srgbClr val="002060"/>
                </a:solidFill>
                <a:latin typeface="Georgia" pitchFamily="18" charset="0"/>
              </a:rPr>
              <a:t>ЗАДАЧИ:</a:t>
            </a:r>
          </a:p>
          <a:p>
            <a:r>
              <a:rPr lang="ru-RU" sz="2000" b="1" dirty="0" smtClean="0">
                <a:solidFill>
                  <a:srgbClr val="002060"/>
                </a:solidFill>
                <a:latin typeface="Georgia" pitchFamily="18" charset="0"/>
              </a:rPr>
              <a:t>анализировать литературу по данной проблеме;</a:t>
            </a:r>
          </a:p>
          <a:p>
            <a:r>
              <a:rPr lang="ru-RU" sz="2000" b="1" dirty="0" smtClean="0">
                <a:solidFill>
                  <a:srgbClr val="002060"/>
                </a:solidFill>
                <a:latin typeface="Georgia" pitchFamily="18" charset="0"/>
              </a:rPr>
              <a:t>рассмотреть различные подходы к словарной работе.</a:t>
            </a:r>
            <a:endParaRPr lang="ru-RU" sz="2000" b="1" dirty="0">
              <a:solidFill>
                <a:srgbClr val="002060"/>
              </a:solidFill>
              <a:latin typeface="Georgia" pitchFamily="18" charset="0"/>
            </a:endParaRPr>
          </a:p>
        </p:txBody>
      </p:sp>
      <p:sp>
        <p:nvSpPr>
          <p:cNvPr id="19457" name="Rectangle 1"/>
          <p:cNvSpPr>
            <a:spLocks noChangeArrowheads="1"/>
          </p:cNvSpPr>
          <p:nvPr/>
        </p:nvSpPr>
        <p:spPr bwMode="auto">
          <a:xfrm>
            <a:off x="1142976" y="3429000"/>
            <a:ext cx="6824304"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2060"/>
                </a:solidFill>
                <a:effectLst/>
                <a:latin typeface="Georgia" pitchFamily="18" charset="0"/>
                <a:ea typeface="Times New Roman" pitchFamily="18" charset="0"/>
                <a:cs typeface="Arial" pitchFamily="34" charset="0"/>
              </a:rPr>
              <a:t>Участники педагогического проекта:</a:t>
            </a:r>
          </a:p>
          <a:p>
            <a:pPr marL="0" marR="0" lvl="0" indent="450850" algn="ctr" defTabSz="914400" rtl="0" eaLnBrk="1" fontAlgn="base" latinLnBrk="0" hangingPunct="1">
              <a:lnSpc>
                <a:spcPct val="100000"/>
              </a:lnSpc>
              <a:spcBef>
                <a:spcPct val="0"/>
              </a:spcBef>
              <a:spcAft>
                <a:spcPct val="0"/>
              </a:spcAft>
              <a:buClrTx/>
              <a:buSzTx/>
              <a:buFontTx/>
              <a:buNone/>
              <a:tabLst/>
            </a:pPr>
            <a:r>
              <a:rPr lang="ru-RU" sz="2400" b="1" dirty="0" smtClean="0">
                <a:solidFill>
                  <a:srgbClr val="7030A0"/>
                </a:solidFill>
                <a:latin typeface="Georgia" pitchFamily="18" charset="0"/>
                <a:ea typeface="Times New Roman" pitchFamily="18" charset="0"/>
                <a:cs typeface="Arial" pitchFamily="34" charset="0"/>
              </a:rPr>
              <a:t>Учитель, учащиеся</a:t>
            </a:r>
            <a:endParaRPr kumimoji="0" lang="ru-RU" sz="2400" b="1" i="0" u="none" strike="noStrike" cap="none" normalizeH="0" baseline="0" dirty="0" smtClean="0">
              <a:ln>
                <a:noFill/>
              </a:ln>
              <a:solidFill>
                <a:srgbClr val="7030A0"/>
              </a:solidFill>
              <a:effectLst/>
              <a:latin typeface="Georgia" pitchFamily="18" charset="0"/>
              <a:ea typeface="Times New Roman" pitchFamily="18" charset="0"/>
              <a:cs typeface="Arial" pitchFamily="34" charset="0"/>
            </a:endParaRPr>
          </a:p>
          <a:p>
            <a:pPr marL="0" marR="0" lvl="0" indent="450850" algn="just" defTabSz="914400" rtl="0" eaLnBrk="1" fontAlgn="base" latinLnBrk="0" hangingPunct="1">
              <a:lnSpc>
                <a:spcPct val="100000"/>
              </a:lnSpc>
              <a:spcBef>
                <a:spcPct val="0"/>
              </a:spcBef>
              <a:spcAft>
                <a:spcPct val="0"/>
              </a:spcAft>
              <a:buClrTx/>
              <a:buSzTx/>
              <a:buFontTx/>
              <a:buNone/>
              <a:tabLst/>
            </a:pPr>
            <a:endParaRPr lang="ru-RU" sz="2400" b="1" dirty="0">
              <a:solidFill>
                <a:srgbClr val="002060"/>
              </a:solidFill>
              <a:latin typeface="Georgia" pitchFamily="18" charset="0"/>
              <a:cs typeface="Arial" pitchFamily="34" charset="0"/>
            </a:endParaRP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rgbClr val="002060"/>
              </a:solidFill>
              <a:effectLst/>
              <a:latin typeface="Georgia" pitchFamily="18" charset="0"/>
              <a:cs typeface="Arial" pitchFamily="34" charset="0"/>
            </a:endParaRPr>
          </a:p>
          <a:p>
            <a:pPr marL="0" marR="0" lvl="0" indent="450850" algn="just" defTabSz="914400" rtl="0" eaLnBrk="1" fontAlgn="base" latinLnBrk="0" hangingPunct="1">
              <a:lnSpc>
                <a:spcPct val="100000"/>
              </a:lnSpc>
              <a:spcBef>
                <a:spcPct val="0"/>
              </a:spcBef>
              <a:spcAft>
                <a:spcPct val="0"/>
              </a:spcAft>
              <a:buClrTx/>
              <a:buSzTx/>
              <a:buFontTx/>
              <a:buNone/>
              <a:tabLst/>
            </a:pPr>
            <a:endParaRPr lang="ru-RU" sz="2400" b="1" dirty="0">
              <a:solidFill>
                <a:srgbClr val="002060"/>
              </a:solidFill>
              <a:latin typeface="Georgia" pitchFamily="18" charset="0"/>
              <a:cs typeface="Arial" pitchFamily="34" charset="0"/>
            </a:endParaRP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ru-RU" sz="2400" b="1" i="0" u="none" strike="noStrike" cap="none" normalizeH="0" baseline="0" dirty="0" smtClean="0">
              <a:ln>
                <a:noFill/>
              </a:ln>
              <a:solidFill>
                <a:srgbClr val="002060"/>
              </a:solidFill>
              <a:effectLst/>
              <a:latin typeface="Georgia" pitchFamily="18" charset="0"/>
              <a:cs typeface="Arial" pitchFamily="34" charset="0"/>
            </a:endParaRP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rgbClr val="002060"/>
              </a:solidFill>
              <a:effectLst/>
              <a:latin typeface="Georgia" pitchFamily="18"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Шаблон Ромашки"/>
          <p:cNvPicPr>
            <a:picLocks noChangeAspect="1" noChangeArrowheads="1"/>
          </p:cNvPicPr>
          <p:nvPr/>
        </p:nvPicPr>
        <p:blipFill>
          <a:blip r:embed="rId2" cstate="print"/>
          <a:srcRect/>
          <a:stretch>
            <a:fillRect/>
          </a:stretch>
        </p:blipFill>
        <p:spPr bwMode="auto">
          <a:xfrm>
            <a:off x="0" y="-33957"/>
            <a:ext cx="9144000" cy="6891957"/>
          </a:xfrm>
          <a:prstGeom prst="rect">
            <a:avLst/>
          </a:prstGeom>
          <a:noFill/>
        </p:spPr>
      </p:pic>
      <p:sp>
        <p:nvSpPr>
          <p:cNvPr id="3" name="Rectangle 2"/>
          <p:cNvSpPr txBox="1">
            <a:spLocks noChangeArrowheads="1"/>
          </p:cNvSpPr>
          <p:nvPr/>
        </p:nvSpPr>
        <p:spPr>
          <a:xfrm>
            <a:off x="785786" y="285728"/>
            <a:ext cx="7313612" cy="698483"/>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400" b="1" i="0" u="none" strike="noStrike" kern="1200" cap="none" spc="0" normalizeH="0" baseline="0" noProof="0" dirty="0" smtClean="0">
                <a:ln>
                  <a:noFill/>
                </a:ln>
                <a:solidFill>
                  <a:schemeClr val="tx1"/>
                </a:solidFill>
                <a:effectLst/>
                <a:uLnTx/>
                <a:uFillTx/>
                <a:latin typeface="Georgia" pitchFamily="18" charset="0"/>
                <a:ea typeface="+mj-ea"/>
                <a:cs typeface="+mj-cs"/>
              </a:rPr>
              <a:t>Планируемые результаты.</a:t>
            </a:r>
          </a:p>
        </p:txBody>
      </p:sp>
      <p:sp useBgFill="1">
        <p:nvSpPr>
          <p:cNvPr id="4" name="Rectangle 3"/>
          <p:cNvSpPr txBox="1">
            <a:spLocks noChangeArrowheads="1"/>
          </p:cNvSpPr>
          <p:nvPr/>
        </p:nvSpPr>
        <p:spPr>
          <a:xfrm>
            <a:off x="428596" y="1214422"/>
            <a:ext cx="8358246" cy="3786214"/>
          </a:xfrm>
          <a:prstGeom prst="rect">
            <a:avLst/>
          </a:prstGeom>
        </p:spPr>
        <p:txBody>
          <a:bodyPr/>
          <a:lstStyle/>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ru-RU" sz="2400" b="0" i="0" u="none" strike="noStrike" kern="1200" cap="none" spc="0" normalizeH="0" baseline="0" noProof="0" dirty="0" smtClean="0">
                <a:ln>
                  <a:noFill/>
                </a:ln>
                <a:solidFill>
                  <a:srgbClr val="002060"/>
                </a:solidFill>
                <a:effectLst/>
                <a:uLnTx/>
                <a:uFillTx/>
                <a:latin typeface="Georgia" pitchFamily="18" charset="0"/>
              </a:rPr>
              <a:t>Формирование у ребенка способности к самоконтролю, необходимого для его включения в учебную деятельность.</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ru-RU" sz="2400" b="0" i="0" u="none" strike="noStrike" kern="1200" cap="none" spc="0" normalizeH="0" baseline="0" noProof="0" dirty="0" smtClean="0">
                <a:ln>
                  <a:noFill/>
                </a:ln>
                <a:solidFill>
                  <a:srgbClr val="002060"/>
                </a:solidFill>
                <a:effectLst/>
                <a:uLnTx/>
                <a:uFillTx/>
                <a:latin typeface="Georgia" pitchFamily="18" charset="0"/>
              </a:rPr>
              <a:t> Реализация творческого потенциала детей:</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ru-RU" sz="2400" b="0" i="0" u="none" strike="noStrike" kern="1200" cap="none" spc="0" normalizeH="0" baseline="0" noProof="0" dirty="0" smtClean="0">
                <a:ln>
                  <a:noFill/>
                </a:ln>
                <a:solidFill>
                  <a:srgbClr val="002060"/>
                </a:solidFill>
                <a:effectLst/>
                <a:uLnTx/>
                <a:uFillTx/>
                <a:latin typeface="Georgia" pitchFamily="18" charset="0"/>
              </a:rPr>
              <a:t>Развитие познавательных интересов учащихся.</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ru-RU" sz="2400" b="0" i="0" u="none" strike="noStrike" kern="1200" cap="none" spc="0" normalizeH="0" baseline="0" noProof="0" dirty="0" smtClean="0">
                <a:ln>
                  <a:noFill/>
                </a:ln>
                <a:solidFill>
                  <a:srgbClr val="002060"/>
                </a:solidFill>
                <a:effectLst/>
                <a:uLnTx/>
                <a:uFillTx/>
                <a:latin typeface="Georgia" pitchFamily="18" charset="0"/>
              </a:rPr>
              <a:t>Разработка системы заданий, не позволяющих учащимся ответить на вопрос, пока они не найдут недостающие знания в другой книге.</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ru-RU" sz="2400" b="0" i="0" u="none" strike="noStrike" kern="1200" cap="none" spc="0" normalizeH="0" baseline="0" noProof="0" dirty="0" smtClean="0">
                <a:ln>
                  <a:noFill/>
                </a:ln>
                <a:solidFill>
                  <a:srgbClr val="002060"/>
                </a:solidFill>
                <a:effectLst/>
                <a:uLnTx/>
                <a:uFillTx/>
                <a:latin typeface="Georgia" pitchFamily="18" charset="0"/>
              </a:rPr>
              <a:t>Положительная динамика в знаниях учащихся.</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ru-RU" sz="2400" b="0" i="0" u="none" strike="noStrike" kern="1200" cap="none" spc="0" normalizeH="0" baseline="0" noProof="0" dirty="0" smtClean="0">
                <a:ln>
                  <a:noFill/>
                </a:ln>
                <a:solidFill>
                  <a:srgbClr val="002060"/>
                </a:solidFill>
                <a:effectLst/>
                <a:uLnTx/>
                <a:uFillTx/>
                <a:latin typeface="Georgia" pitchFamily="18" charset="0"/>
              </a:rPr>
              <a:t>Занятия в кружках, призовые места в олимпиадах.</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Шаблон Ромашки"/>
          <p:cNvPicPr>
            <a:picLocks noChangeAspect="1" noChangeArrowheads="1"/>
          </p:cNvPicPr>
          <p:nvPr/>
        </p:nvPicPr>
        <p:blipFill>
          <a:blip r:embed="rId2" cstate="print"/>
          <a:srcRect/>
          <a:stretch>
            <a:fillRect/>
          </a:stretch>
        </p:blipFill>
        <p:spPr bwMode="auto">
          <a:xfrm>
            <a:off x="0" y="0"/>
            <a:ext cx="9144000" cy="6891957"/>
          </a:xfrm>
          <a:prstGeom prst="rect">
            <a:avLst/>
          </a:prstGeom>
          <a:noFill/>
        </p:spPr>
      </p:pic>
      <p:sp>
        <p:nvSpPr>
          <p:cNvPr id="3" name="Rectangle 4"/>
          <p:cNvSpPr txBox="1">
            <a:spLocks noChangeArrowheads="1"/>
          </p:cNvSpPr>
          <p:nvPr/>
        </p:nvSpPr>
        <p:spPr>
          <a:xfrm>
            <a:off x="428596" y="301625"/>
            <a:ext cx="8255029"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400" b="1" i="0" u="none" strike="noStrike" kern="1200" cap="none" spc="0" normalizeH="0" baseline="0" noProof="0" dirty="0" smtClean="0">
                <a:ln>
                  <a:noFill/>
                </a:ln>
                <a:solidFill>
                  <a:schemeClr val="tx1"/>
                </a:solidFill>
                <a:effectLst/>
                <a:uLnTx/>
                <a:uFillTx/>
                <a:latin typeface="Georgia" pitchFamily="18" charset="0"/>
                <a:ea typeface="+mj-ea"/>
                <a:cs typeface="+mj-cs"/>
              </a:rPr>
              <a:t>Методы и приёмы  обучения письму непроверяемых гласных</a:t>
            </a:r>
          </a:p>
        </p:txBody>
      </p:sp>
      <p:graphicFrame>
        <p:nvGraphicFramePr>
          <p:cNvPr id="6" name="Group 72"/>
          <p:cNvGraphicFramePr>
            <a:graphicFrameLocks/>
          </p:cNvGraphicFramePr>
          <p:nvPr/>
        </p:nvGraphicFramePr>
        <p:xfrm>
          <a:off x="285720" y="1142984"/>
          <a:ext cx="8501122" cy="5508511"/>
        </p:xfrm>
        <a:graphic>
          <a:graphicData uri="http://schemas.openxmlformats.org/drawingml/2006/table">
            <a:tbl>
              <a:tblPr/>
              <a:tblGrid>
                <a:gridCol w="2683011"/>
                <a:gridCol w="5818111"/>
              </a:tblGrid>
              <a:tr h="6738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2060"/>
                          </a:solidFill>
                          <a:effectLst/>
                          <a:latin typeface="Georgia" pitchFamily="18" charset="0"/>
                          <a:cs typeface="Times New Roman" pitchFamily="18" charset="0"/>
                        </a:rPr>
                        <a:t>Метод языкового анализа</a:t>
                      </a:r>
                      <a:endParaRPr kumimoji="0" lang="ru-RU" sz="1600" b="0" i="0" u="none" strike="noStrike" cap="none" normalizeH="0" baseline="0" dirty="0" smtClean="0">
                        <a:ln>
                          <a:noFill/>
                        </a:ln>
                        <a:solidFill>
                          <a:srgbClr val="002060"/>
                        </a:solidFill>
                        <a:effectLst/>
                        <a:latin typeface="Georgi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2060"/>
                          </a:solidFill>
                          <a:effectLst/>
                          <a:latin typeface="Georgia" pitchFamily="18" charset="0"/>
                          <a:cs typeface="Times New Roman" pitchFamily="18" charset="0"/>
                        </a:rPr>
                        <a:t>фонетический разбор</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2060"/>
                          </a:solidFill>
                          <a:effectLst/>
                          <a:latin typeface="Georgia" pitchFamily="18" charset="0"/>
                          <a:cs typeface="Times New Roman" pitchFamily="18" charset="0"/>
                        </a:rPr>
                        <a:t>орфографическое комментирование</a:t>
                      </a:r>
                      <a:endParaRPr kumimoji="0" lang="ru-RU" sz="1600" b="0" i="0" u="none" strike="noStrike" cap="none" normalizeH="0" baseline="0" dirty="0" smtClean="0">
                        <a:ln>
                          <a:noFill/>
                        </a:ln>
                        <a:solidFill>
                          <a:srgbClr val="002060"/>
                        </a:solidFill>
                        <a:effectLst/>
                        <a:latin typeface="Georgi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476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2060"/>
                          </a:solidFill>
                          <a:effectLst/>
                          <a:latin typeface="Georgia" pitchFamily="18" charset="0"/>
                          <a:cs typeface="Times New Roman" pitchFamily="18" charset="0"/>
                        </a:rPr>
                        <a:t>Приёмы запоминания: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2060"/>
                          </a:solidFill>
                          <a:effectLst/>
                          <a:latin typeface="Georgia" pitchFamily="18" charset="0"/>
                          <a:cs typeface="Times New Roman" pitchFamily="18" charset="0"/>
                        </a:rPr>
                        <a:t>зрительное</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2060"/>
                          </a:solidFill>
                          <a:effectLst/>
                          <a:latin typeface="Georgia" pitchFamily="18" charset="0"/>
                          <a:cs typeface="Times New Roman" pitchFamily="18" charset="0"/>
                        </a:rPr>
                        <a:t>кинестетическое</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2060"/>
                          </a:solidFill>
                          <a:effectLst/>
                          <a:latin typeface="Georgia" pitchFamily="18" charset="0"/>
                          <a:cs typeface="Times New Roman" pitchFamily="18" charset="0"/>
                        </a:rPr>
                        <a:t>(</a:t>
                      </a:r>
                      <a:r>
                        <a:rPr kumimoji="0" lang="ru-RU" sz="1600" b="0" i="0" u="none" strike="noStrike" cap="none" normalizeH="0" baseline="0" dirty="0" err="1" smtClean="0">
                          <a:ln>
                            <a:noFill/>
                          </a:ln>
                          <a:solidFill>
                            <a:srgbClr val="002060"/>
                          </a:solidFill>
                          <a:effectLst/>
                          <a:latin typeface="Georgia" pitchFamily="18" charset="0"/>
                          <a:cs typeface="Times New Roman" pitchFamily="18" charset="0"/>
                        </a:rPr>
                        <a:t>речедвигательное</a:t>
                      </a:r>
                      <a:r>
                        <a:rPr kumimoji="0" lang="ru-RU" sz="1600" b="0" i="0" u="none" strike="noStrike" cap="none" normalizeH="0" baseline="0" dirty="0" smtClean="0">
                          <a:ln>
                            <a:noFill/>
                          </a:ln>
                          <a:solidFill>
                            <a:srgbClr val="002060"/>
                          </a:solidFill>
                          <a:effectLst/>
                          <a:latin typeface="Georgia"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rgbClr val="002060"/>
                          </a:solidFill>
                          <a:effectLst/>
                          <a:latin typeface="Georgia" pitchFamily="18" charset="0"/>
                          <a:cs typeface="Times New Roman" pitchFamily="18" charset="0"/>
                        </a:rPr>
                        <a:t>рукодвигательное</a:t>
                      </a:r>
                      <a:r>
                        <a:rPr kumimoji="0" lang="ru-RU" sz="1600" b="0" i="0" u="none" strike="noStrike" cap="none" normalizeH="0" baseline="0" dirty="0" smtClean="0">
                          <a:ln>
                            <a:noFill/>
                          </a:ln>
                          <a:solidFill>
                            <a:srgbClr val="002060"/>
                          </a:solidFill>
                          <a:effectLst/>
                          <a:latin typeface="Georgia" pitchFamily="18" charset="0"/>
                          <a:cs typeface="Times New Roman" pitchFamily="18" charset="0"/>
                        </a:rPr>
                        <a:t>)</a:t>
                      </a:r>
                      <a:endParaRPr kumimoji="0" lang="ru-RU" sz="1600" b="0" i="0" u="none" strike="noStrike" cap="none" normalizeH="0" baseline="0" dirty="0" smtClean="0">
                        <a:ln>
                          <a:noFill/>
                        </a:ln>
                        <a:solidFill>
                          <a:srgbClr val="002060"/>
                        </a:solidFill>
                        <a:effectLst/>
                        <a:latin typeface="Georgi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2060"/>
                          </a:solidFill>
                          <a:effectLst/>
                          <a:latin typeface="Georgia" pitchFamily="18" charset="0"/>
                          <a:cs typeface="Times New Roman" pitchFamily="18" charset="0"/>
                        </a:rPr>
                        <a:t>зрительный диктант, списывание с различными заданиями,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2060"/>
                          </a:solidFill>
                          <a:effectLst/>
                          <a:latin typeface="Georgia" pitchFamily="18" charset="0"/>
                          <a:cs typeface="Times New Roman" pitchFamily="18" charset="0"/>
                        </a:rPr>
                        <a:t>проверка слов по словарику, использование таблиц,</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2060"/>
                          </a:solidFill>
                          <a:effectLst/>
                          <a:latin typeface="Georgia" pitchFamily="18" charset="0"/>
                          <a:cs typeface="Times New Roman" pitchFamily="18" charset="0"/>
                        </a:rPr>
                        <a:t>использование тематических перфокарт,</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2060"/>
                          </a:solidFill>
                          <a:effectLst/>
                          <a:latin typeface="Georgia" pitchFamily="18" charset="0"/>
                          <a:cs typeface="Times New Roman" pitchFamily="18" charset="0"/>
                        </a:rPr>
                        <a:t>выделение орфограмм цветом, подчёркивание их в тетрадях,</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2060"/>
                          </a:solidFill>
                          <a:effectLst/>
                          <a:latin typeface="Georgia" pitchFamily="18" charset="0"/>
                          <a:cs typeface="Times New Roman" pitchFamily="18" charset="0"/>
                        </a:rPr>
                        <a:t>повторное письмо слов</a:t>
                      </a:r>
                      <a:endParaRPr kumimoji="0" lang="ru-RU" sz="1600" b="0" i="0" u="none" strike="noStrike" cap="none" normalizeH="0" baseline="0" dirty="0" smtClean="0">
                        <a:ln>
                          <a:noFill/>
                        </a:ln>
                        <a:solidFill>
                          <a:srgbClr val="002060"/>
                        </a:solidFill>
                        <a:effectLst/>
                        <a:latin typeface="Georgi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2122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2060"/>
                          </a:solidFill>
                          <a:effectLst/>
                          <a:latin typeface="Georgia" pitchFamily="18" charset="0"/>
                          <a:cs typeface="Times New Roman" pitchFamily="18" charset="0"/>
                        </a:rPr>
                        <a:t>Сопоставление и противопоставление</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2060"/>
                          </a:solidFill>
                          <a:effectLst/>
                          <a:latin typeface="Georgia" pitchFamily="18" charset="0"/>
                          <a:cs typeface="Times New Roman" pitchFamily="18" charset="0"/>
                        </a:rPr>
                        <a:t>слов одной тематической группы однокоренных слов,</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2060"/>
                          </a:solidFill>
                          <a:effectLst/>
                          <a:latin typeface="Georgia" pitchFamily="18" charset="0"/>
                          <a:cs typeface="Times New Roman" pitchFamily="18" charset="0"/>
                        </a:rPr>
                        <a:t>форм слова, значений слов,</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2060"/>
                          </a:solidFill>
                          <a:effectLst/>
                          <a:latin typeface="Georgia" pitchFamily="18" charset="0"/>
                          <a:cs typeface="Times New Roman" pitchFamily="18" charset="0"/>
                        </a:rPr>
                        <a:t>зрительного и слухового образов слова (слуховые диктанты)</a:t>
                      </a:r>
                      <a:endParaRPr kumimoji="0" lang="ru-RU" sz="1600" b="0" i="0" u="none" strike="noStrike" cap="none" normalizeH="0" baseline="0" dirty="0" smtClean="0">
                        <a:ln>
                          <a:noFill/>
                        </a:ln>
                        <a:solidFill>
                          <a:srgbClr val="002060"/>
                        </a:solidFill>
                        <a:effectLst/>
                        <a:latin typeface="Georgi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57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2060"/>
                          </a:solidFill>
                          <a:effectLst/>
                          <a:latin typeface="Georgia" pitchFamily="18" charset="0"/>
                          <a:cs typeface="Times New Roman" pitchFamily="18" charset="0"/>
                        </a:rPr>
                        <a:t>Включение учащихся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2060"/>
                          </a:solidFill>
                          <a:effectLst/>
                          <a:latin typeface="Georgia" pitchFamily="18" charset="0"/>
                          <a:cs typeface="Times New Roman" pitchFamily="18" charset="0"/>
                        </a:rPr>
                        <a:t>в творческую деятельность:  </a:t>
                      </a:r>
                      <a:endParaRPr kumimoji="0" lang="ru-RU" sz="1600" b="0" i="0" u="none" strike="noStrike" cap="none" normalizeH="0" baseline="0" smtClean="0">
                        <a:ln>
                          <a:noFill/>
                        </a:ln>
                        <a:solidFill>
                          <a:srgbClr val="002060"/>
                        </a:solidFill>
                        <a:effectLst/>
                        <a:latin typeface="Georgi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2060"/>
                          </a:solidFill>
                          <a:effectLst/>
                          <a:latin typeface="Georgia" pitchFamily="18" charset="0"/>
                          <a:cs typeface="Times New Roman" pitchFamily="18" charset="0"/>
                        </a:rPr>
                        <a:t>решение и составление кроссвордов, ребусов, сочинение стихотворений, юморесок, загадок, </a:t>
                      </a:r>
                      <a:r>
                        <a:rPr kumimoji="0" lang="ru-RU" sz="1600" b="0" i="0" u="none" strike="noStrike" cap="none" normalizeH="0" baseline="0" dirty="0" err="1" smtClean="0">
                          <a:ln>
                            <a:noFill/>
                          </a:ln>
                          <a:solidFill>
                            <a:srgbClr val="002060"/>
                          </a:solidFill>
                          <a:effectLst/>
                          <a:latin typeface="Georgia" pitchFamily="18" charset="0"/>
                          <a:cs typeface="Times New Roman" pitchFamily="18" charset="0"/>
                        </a:rPr>
                        <a:t>синквейнов</a:t>
                      </a:r>
                      <a:r>
                        <a:rPr kumimoji="0" lang="ru-RU" sz="1600" b="0" i="0" u="none" strike="noStrike" cap="none" normalizeH="0" baseline="0" dirty="0" smtClean="0">
                          <a:ln>
                            <a:noFill/>
                          </a:ln>
                          <a:solidFill>
                            <a:srgbClr val="002060"/>
                          </a:solidFill>
                          <a:effectLst/>
                          <a:latin typeface="Georgia" pitchFamily="18" charset="0"/>
                          <a:cs typeface="Times New Roman" pitchFamily="18" charset="0"/>
                        </a:rPr>
                        <a:t> , конкурсы</a:t>
                      </a:r>
                      <a:endParaRPr kumimoji="0" lang="ru-RU" sz="1600" b="0" i="0" u="none" strike="noStrike" cap="none" normalizeH="0" baseline="0" dirty="0" smtClean="0">
                        <a:ln>
                          <a:noFill/>
                        </a:ln>
                        <a:solidFill>
                          <a:srgbClr val="002060"/>
                        </a:solidFill>
                        <a:effectLst/>
                        <a:latin typeface="Georgi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57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rgbClr val="002060"/>
                          </a:solidFill>
                          <a:effectLst/>
                          <a:latin typeface="Georgia" pitchFamily="18" charset="0"/>
                          <a:cs typeface="Times New Roman" pitchFamily="18" charset="0"/>
                        </a:rPr>
                        <a:t>Выработка словесных ассоциаций</a:t>
                      </a:r>
                      <a:endParaRPr kumimoji="0" lang="ru-RU" sz="1600" b="0" i="0" u="none" strike="noStrike" cap="none" normalizeH="0" baseline="0" smtClean="0">
                        <a:ln>
                          <a:noFill/>
                        </a:ln>
                        <a:solidFill>
                          <a:srgbClr val="002060"/>
                        </a:solidFill>
                        <a:effectLst/>
                        <a:latin typeface="Georgi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2060"/>
                          </a:solidFill>
                          <a:effectLst/>
                          <a:latin typeface="Georgia" pitchFamily="18" charset="0"/>
                          <a:cs typeface="Times New Roman" pitchFamily="18" charset="0"/>
                        </a:rPr>
                        <a:t>составление словосочетаний, предложений, включение слов и словосочетаний в устные рассказы, сочинения, изложения и др.</a:t>
                      </a:r>
                      <a:endParaRPr kumimoji="0" lang="ru-RU" sz="1600" b="0" i="0" u="none" strike="noStrike" cap="none" normalizeH="0" baseline="0" dirty="0" smtClean="0">
                        <a:ln>
                          <a:noFill/>
                        </a:ln>
                        <a:solidFill>
                          <a:srgbClr val="002060"/>
                        </a:solidFill>
                        <a:effectLst/>
                        <a:latin typeface="Georgi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Шаблон Ромашки"/>
          <p:cNvPicPr>
            <a:picLocks noChangeAspect="1" noChangeArrowheads="1"/>
          </p:cNvPicPr>
          <p:nvPr/>
        </p:nvPicPr>
        <p:blipFill>
          <a:blip r:embed="rId2" cstate="print"/>
          <a:srcRect/>
          <a:stretch>
            <a:fillRect/>
          </a:stretch>
        </p:blipFill>
        <p:spPr bwMode="auto">
          <a:xfrm>
            <a:off x="0" y="-33957"/>
            <a:ext cx="9144000" cy="6891957"/>
          </a:xfrm>
          <a:prstGeom prst="rect">
            <a:avLst/>
          </a:prstGeom>
          <a:noFill/>
        </p:spPr>
      </p:pic>
      <p:sp>
        <p:nvSpPr>
          <p:cNvPr id="3" name="Прямоугольник 2"/>
          <p:cNvSpPr/>
          <p:nvPr/>
        </p:nvSpPr>
        <p:spPr>
          <a:xfrm>
            <a:off x="285720" y="214290"/>
            <a:ext cx="8358246" cy="707886"/>
          </a:xfrm>
          <a:prstGeom prst="rect">
            <a:avLst/>
          </a:prstGeom>
        </p:spPr>
        <p:txBody>
          <a:bodyPr wrap="square">
            <a:spAutoFit/>
          </a:bodyPr>
          <a:lstStyle/>
          <a:p>
            <a:pPr algn="ctr"/>
            <a:r>
              <a:rPr lang="ru-RU" sz="2000" b="1" dirty="0" smtClean="0">
                <a:latin typeface="Georgia" pitchFamily="18" charset="0"/>
              </a:rPr>
              <a:t>В работе над словарными словами можно использовать такие виды словарно-орфографической работы:</a:t>
            </a:r>
            <a:endParaRPr lang="ru-RU" sz="2000" b="1" dirty="0">
              <a:latin typeface="Georgia" pitchFamily="18" charset="0"/>
            </a:endParaRPr>
          </a:p>
        </p:txBody>
      </p:sp>
      <p:graphicFrame>
        <p:nvGraphicFramePr>
          <p:cNvPr id="4" name="Group 69"/>
          <p:cNvGraphicFramePr>
            <a:graphicFrameLocks/>
          </p:cNvGraphicFramePr>
          <p:nvPr/>
        </p:nvGraphicFramePr>
        <p:xfrm>
          <a:off x="357158" y="1000108"/>
          <a:ext cx="8501122" cy="5500726"/>
        </p:xfrm>
        <a:graphic>
          <a:graphicData uri="http://schemas.openxmlformats.org/drawingml/2006/table">
            <a:tbl>
              <a:tblPr/>
              <a:tblGrid>
                <a:gridCol w="1714512"/>
                <a:gridCol w="2143140"/>
                <a:gridCol w="1500198"/>
                <a:gridCol w="1692896"/>
                <a:gridCol w="1450376"/>
              </a:tblGrid>
              <a:tr h="13197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Georgia" pitchFamily="18" charset="0"/>
                          <a:cs typeface="Times New Roman" pitchFamily="18" charset="0"/>
                        </a:rPr>
                        <a:t>Диктанты</a:t>
                      </a:r>
                      <a:endParaRPr kumimoji="0" lang="ru-RU" sz="1800" b="0" i="0" u="none" strike="noStrike" cap="none" normalizeH="0" baseline="0" dirty="0" smtClean="0">
                        <a:ln>
                          <a:noFill/>
                        </a:ln>
                        <a:solidFill>
                          <a:schemeClr val="tx1"/>
                        </a:solidFill>
                        <a:effectLst/>
                        <a:latin typeface="Georgi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Georgia" pitchFamily="18" charset="0"/>
                          <a:cs typeface="Times New Roman" pitchFamily="18" charset="0"/>
                        </a:rPr>
                        <a:t>Использование</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Georgia" pitchFamily="18" charset="0"/>
                          <a:cs typeface="Times New Roman" pitchFamily="18" charset="0"/>
                        </a:rPr>
                        <a:t>словарей</a:t>
                      </a:r>
                      <a:endParaRPr kumimoji="0" lang="ru-RU" sz="1800" b="0" i="0" u="none" strike="noStrike" cap="none" normalizeH="0" baseline="0" dirty="0" smtClean="0">
                        <a:ln>
                          <a:noFill/>
                        </a:ln>
                        <a:solidFill>
                          <a:schemeClr val="tx1"/>
                        </a:solidFill>
                        <a:effectLst/>
                        <a:latin typeface="Georgi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Georgia" pitchFamily="18" charset="0"/>
                          <a:cs typeface="Times New Roman" pitchFamily="18" charset="0"/>
                        </a:rPr>
                        <a:t>Лексикографические</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Georgia" pitchFamily="18" charset="0"/>
                          <a:cs typeface="Times New Roman" pitchFamily="18" charset="0"/>
                        </a:rPr>
                        <a:t>упражнения</a:t>
                      </a:r>
                      <a:endParaRPr kumimoji="0" lang="ru-RU" sz="1800" b="0" i="0" u="none" strike="noStrike" cap="none" normalizeH="0" baseline="0" dirty="0" smtClean="0">
                        <a:ln>
                          <a:noFill/>
                        </a:ln>
                        <a:solidFill>
                          <a:schemeClr val="tx1"/>
                        </a:solidFill>
                        <a:effectLst/>
                        <a:latin typeface="Georgi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Georgia" pitchFamily="18" charset="0"/>
                          <a:cs typeface="Times New Roman" pitchFamily="18" charset="0"/>
                        </a:rPr>
                        <a:t>Работа с книгой</a:t>
                      </a:r>
                      <a:endParaRPr kumimoji="0" lang="ru-RU" sz="1800" b="0" i="0" u="none" strike="noStrike" cap="none" normalizeH="0" baseline="0" smtClean="0">
                        <a:ln>
                          <a:noFill/>
                        </a:ln>
                        <a:solidFill>
                          <a:schemeClr val="tx1"/>
                        </a:solidFill>
                        <a:effectLst/>
                        <a:latin typeface="Georgi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Georgia" pitchFamily="18" charset="0"/>
                          <a:cs typeface="Times New Roman" pitchFamily="18" charset="0"/>
                        </a:rPr>
                        <a:t>Игровая деятельность</a:t>
                      </a:r>
                      <a:endParaRPr kumimoji="0" lang="ru-RU" sz="1800" b="0" i="0" u="none" strike="noStrike" cap="none" normalizeH="0" baseline="0" smtClean="0">
                        <a:ln>
                          <a:noFill/>
                        </a:ln>
                        <a:solidFill>
                          <a:schemeClr val="tx1"/>
                        </a:solidFill>
                        <a:effectLst/>
                        <a:latin typeface="Georgi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418093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Georgia" pitchFamily="18" charset="0"/>
                          <a:cs typeface="Times New Roman" pitchFamily="18" charset="0"/>
                        </a:rPr>
                        <a:t>Зрительный</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Georgia" pitchFamily="18" charset="0"/>
                          <a:cs typeface="Times New Roman" pitchFamily="18" charset="0"/>
                        </a:rPr>
                        <a:t>Выборочный</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Georgia" pitchFamily="18" charset="0"/>
                          <a:cs typeface="Times New Roman" pitchFamily="18" charset="0"/>
                        </a:rPr>
                        <a:t>Картинный</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Georgia" pitchFamily="18" charset="0"/>
                          <a:cs typeface="Times New Roman" pitchFamily="18" charset="0"/>
                        </a:rPr>
                        <a:t>Творческий</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Georgia" pitchFamily="18" charset="0"/>
                          <a:cs typeface="Times New Roman" pitchFamily="18" charset="0"/>
                        </a:rPr>
                        <a:t>По памяти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Georgia" pitchFamily="18" charset="0"/>
                          <a:cs typeface="Times New Roman" pitchFamily="18" charset="0"/>
                        </a:rPr>
                        <a:t>Комментированный</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Georgia" pitchFamily="18" charset="0"/>
                          <a:cs typeface="Times New Roman" pitchFamily="18" charset="0"/>
                        </a:rPr>
                        <a:t>Контрольный</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Georgia" pitchFamily="18" charset="0"/>
                          <a:cs typeface="Times New Roman" pitchFamily="18" charset="0"/>
                        </a:rPr>
                        <a:t>Этимологический</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Georgia" pitchFamily="18" charset="0"/>
                          <a:cs typeface="Times New Roman" pitchFamily="18" charset="0"/>
                        </a:rPr>
                        <a:t>Орфоэпический</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Georgia" pitchFamily="18" charset="0"/>
                          <a:cs typeface="Times New Roman" pitchFamily="18" charset="0"/>
                        </a:rPr>
                        <a:t>Толковый</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Georgia" pitchFamily="18" charset="0"/>
                          <a:cs typeface="Times New Roman" pitchFamily="18" charset="0"/>
                        </a:rPr>
                        <a:t>Обратный</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Georgia" pitchFamily="18" charset="0"/>
                          <a:cs typeface="Times New Roman" pitchFamily="18" charset="0"/>
                        </a:rPr>
                        <a:t>Орфографический</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Georgia" pitchFamily="18" charset="0"/>
                          <a:cs typeface="Times New Roman" pitchFamily="18" charset="0"/>
                        </a:rPr>
                        <a:t>Фразеология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Georgia" pitchFamily="18" charset="0"/>
                          <a:cs typeface="Times New Roman" pitchFamily="18" charset="0"/>
                        </a:rPr>
                        <a:t>Антонимы</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Georgia" pitchFamily="18" charset="0"/>
                          <a:cs typeface="Times New Roman" pitchFamily="18" charset="0"/>
                        </a:rPr>
                        <a:t>Синонимы</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Georgia" pitchFamily="18" charset="0"/>
                          <a:cs typeface="Times New Roman" pitchFamily="18" charset="0"/>
                        </a:rPr>
                        <a:t>Научно-популярная,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Georgia" pitchFamily="18" charset="0"/>
                          <a:cs typeface="Times New Roman" pitchFamily="18" charset="0"/>
                        </a:rPr>
                        <a:t>художественная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Georgia" pitchFamily="18" charset="0"/>
                          <a:cs typeface="Times New Roman" pitchFamily="18" charset="0"/>
                        </a:rPr>
                        <a:t>литература,</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Georgia" pitchFamily="18" charset="0"/>
                          <a:cs typeface="Times New Roman" pitchFamily="18" charset="0"/>
                        </a:rPr>
                        <a:t>устное</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Georgia" pitchFamily="18" charset="0"/>
                          <a:cs typeface="Times New Roman" pitchFamily="18" charset="0"/>
                        </a:rPr>
                        <a:t>народное</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Georgia" pitchFamily="18" charset="0"/>
                          <a:cs typeface="Times New Roman" pitchFamily="18" charset="0"/>
                        </a:rPr>
                        <a:t>творчество и т. д.</a:t>
                      </a:r>
                      <a:endParaRPr kumimoji="0" lang="ru-RU" sz="1800" b="0" i="0" u="none" strike="noStrike" cap="none" normalizeH="0" baseline="0" dirty="0" smtClean="0">
                        <a:ln>
                          <a:noFill/>
                        </a:ln>
                        <a:solidFill>
                          <a:schemeClr val="tx1"/>
                        </a:solidFill>
                        <a:effectLst/>
                        <a:latin typeface="Georgi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Georgia" pitchFamily="18" charset="0"/>
                          <a:cs typeface="Times New Roman" pitchFamily="18" charset="0"/>
                        </a:rPr>
                        <a:t>Кто лучше?</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Georgia" pitchFamily="18" charset="0"/>
                          <a:cs typeface="Times New Roman" pitchFamily="18" charset="0"/>
                        </a:rPr>
                        <a:t>Кто быстрее?</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Georgia" pitchFamily="18" charset="0"/>
                          <a:cs typeface="Times New Roman" pitchFamily="18" charset="0"/>
                        </a:rPr>
                        <a:t>Кто больше?</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Georgia" pitchFamily="18" charset="0"/>
                          <a:cs typeface="Times New Roman" pitchFamily="18" charset="0"/>
                        </a:rPr>
                        <a:t>Кто правильнее?</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Georgia" pitchFamily="18" charset="0"/>
                          <a:cs typeface="Times New Roman" pitchFamily="18" charset="0"/>
                        </a:rPr>
                        <a:t>Кто лучше и интереснее?</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Georgia" pitchFamily="18" charset="0"/>
                          <a:cs typeface="Times New Roman" pitchFamily="18" charset="0"/>
                        </a:rPr>
                        <a:t>«Снежный ком» и т. д.</a:t>
                      </a:r>
                      <a:endParaRPr kumimoji="0" lang="ru-RU" sz="1800" b="0" i="0" u="none" strike="noStrike" cap="none" normalizeH="0" baseline="0" dirty="0" smtClean="0">
                        <a:ln>
                          <a:noFill/>
                        </a:ln>
                        <a:solidFill>
                          <a:schemeClr val="tx1"/>
                        </a:solidFill>
                        <a:effectLst/>
                        <a:latin typeface="Georgi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Шаблон Ромашки"/>
          <p:cNvPicPr>
            <a:picLocks noChangeAspect="1" noChangeArrowheads="1"/>
          </p:cNvPicPr>
          <p:nvPr/>
        </p:nvPicPr>
        <p:blipFill>
          <a:blip r:embed="rId2" cstate="print"/>
          <a:srcRect/>
          <a:stretch>
            <a:fillRect/>
          </a:stretch>
        </p:blipFill>
        <p:spPr bwMode="auto">
          <a:xfrm>
            <a:off x="0" y="-33957"/>
            <a:ext cx="9144000" cy="6891957"/>
          </a:xfrm>
          <a:prstGeom prst="rect">
            <a:avLst/>
          </a:prstGeom>
          <a:noFill/>
        </p:spPr>
      </p:pic>
      <p:sp>
        <p:nvSpPr>
          <p:cNvPr id="3" name="Прямоугольник 2"/>
          <p:cNvSpPr/>
          <p:nvPr/>
        </p:nvSpPr>
        <p:spPr>
          <a:xfrm>
            <a:off x="642910" y="214290"/>
            <a:ext cx="7786742" cy="830997"/>
          </a:xfrm>
          <a:prstGeom prst="rect">
            <a:avLst/>
          </a:prstGeom>
        </p:spPr>
        <p:txBody>
          <a:bodyPr wrap="square">
            <a:spAutoFit/>
          </a:bodyPr>
          <a:lstStyle/>
          <a:p>
            <a:pPr algn="ctr"/>
            <a:r>
              <a:rPr lang="ru-RU" sz="2400" b="1" dirty="0" smtClean="0">
                <a:latin typeface="Georgia" pitchFamily="18" charset="0"/>
              </a:rPr>
              <a:t>Средства </a:t>
            </a:r>
            <a:r>
              <a:rPr lang="ru-RU" sz="2400" b="1" dirty="0">
                <a:latin typeface="Georgia" pitchFamily="18" charset="0"/>
              </a:rPr>
              <a:t>реализации образовательного проекта </a:t>
            </a:r>
            <a:endParaRPr lang="ru-RU" sz="2400" dirty="0">
              <a:latin typeface="Georgia" pitchFamily="18" charset="0"/>
            </a:endParaRPr>
          </a:p>
        </p:txBody>
      </p:sp>
      <p:sp useBgFill="1">
        <p:nvSpPr>
          <p:cNvPr id="4" name="Прямоугольник 3"/>
          <p:cNvSpPr/>
          <p:nvPr/>
        </p:nvSpPr>
        <p:spPr>
          <a:xfrm>
            <a:off x="500034" y="1000108"/>
            <a:ext cx="8215370" cy="4524315"/>
          </a:xfrm>
          <a:prstGeom prst="rect">
            <a:avLst/>
          </a:prstGeom>
        </p:spPr>
        <p:txBody>
          <a:bodyPr wrap="square">
            <a:spAutoFit/>
          </a:bodyPr>
          <a:lstStyle/>
          <a:p>
            <a:r>
              <a:rPr lang="ru-RU" sz="2400" dirty="0">
                <a:solidFill>
                  <a:srgbClr val="002060"/>
                </a:solidFill>
                <a:latin typeface="Georgia" pitchFamily="18" charset="0"/>
              </a:rPr>
              <a:t>совместная творческая деятельность учащихся и педагога, где ученик и учитель – равноправные партнеры, помощники и консультанты; активная мыслительная деятельность; создание реальных образовательных и социальных ситуаций, в рамках которых учащиеся исследуют, </a:t>
            </a:r>
            <a:r>
              <a:rPr lang="ru-RU" sz="2400" dirty="0" err="1">
                <a:solidFill>
                  <a:srgbClr val="002060"/>
                </a:solidFill>
                <a:latin typeface="Georgia" pitchFamily="18" charset="0"/>
              </a:rPr>
              <a:t>проблематизируют</a:t>
            </a:r>
            <a:r>
              <a:rPr lang="ru-RU" sz="2400" dirty="0">
                <a:solidFill>
                  <a:srgbClr val="002060"/>
                </a:solidFill>
                <a:latin typeface="Georgia" pitchFamily="18" charset="0"/>
              </a:rPr>
              <a:t>, анализируют, организуют собственную деятельность по достижению поставленных </a:t>
            </a:r>
            <a:r>
              <a:rPr lang="ru-RU" sz="2400" dirty="0" smtClean="0">
                <a:solidFill>
                  <a:srgbClr val="002060"/>
                </a:solidFill>
                <a:latin typeface="Georgia" pitchFamily="18" charset="0"/>
              </a:rPr>
              <a:t>задач, способность </a:t>
            </a:r>
            <a:r>
              <a:rPr lang="ru-RU" sz="2400" dirty="0">
                <a:solidFill>
                  <a:srgbClr val="002060"/>
                </a:solidFill>
                <a:latin typeface="Georgia" pitchFamily="18" charset="0"/>
              </a:rPr>
              <a:t>и умение </a:t>
            </a:r>
            <a:r>
              <a:rPr lang="ru-RU" sz="2400" dirty="0" smtClean="0">
                <a:solidFill>
                  <a:srgbClr val="002060"/>
                </a:solidFill>
                <a:latin typeface="Georgia" pitchFamily="18" charset="0"/>
              </a:rPr>
              <a:t> правильно </a:t>
            </a:r>
            <a:r>
              <a:rPr lang="ru-RU" sz="2400" dirty="0">
                <a:solidFill>
                  <a:srgbClr val="002060"/>
                </a:solidFill>
                <a:latin typeface="Georgia" pitchFamily="18" charset="0"/>
              </a:rPr>
              <a:t>ставить цель, выявлять существенную проблему и определять четкие задачи по достижению необходимого результата в реальных или имитирующих реальную обстановку ситуациях. </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1071</Words>
  <Application>Microsoft Office PowerPoint</Application>
  <PresentationFormat>Экран (4:3)</PresentationFormat>
  <Paragraphs>184</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Агров</dc:creator>
  <cp:lastModifiedBy>Агров</cp:lastModifiedBy>
  <cp:revision>10</cp:revision>
  <dcterms:created xsi:type="dcterms:W3CDTF">2015-02-19T14:56:07Z</dcterms:created>
  <dcterms:modified xsi:type="dcterms:W3CDTF">2015-02-19T16:29:48Z</dcterms:modified>
</cp:coreProperties>
</file>