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ey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Воспитанники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7979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Легкая</c:v>
                </c:pt>
                <c:pt idx="1">
                  <c:v>Средняя</c:v>
                </c:pt>
                <c:pt idx="2">
                  <c:v>Усложненная</c:v>
                </c:pt>
                <c:pt idx="3">
                  <c:v>Продолжается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0.63700000000000001</c:v>
                </c:pt>
                <c:pt idx="1">
                  <c:v>0.26300000000000001</c:v>
                </c:pt>
                <c:pt idx="2">
                  <c:v>6.6000000000000003E-2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588352"/>
        <c:axId val="79583424"/>
        <c:axId val="0"/>
      </c:bar3DChart>
      <c:catAx>
        <c:axId val="8758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79583424"/>
        <c:crosses val="autoZero"/>
        <c:auto val="1"/>
        <c:lblAlgn val="ctr"/>
        <c:lblOffset val="100"/>
        <c:noMultiLvlLbl val="0"/>
      </c:catAx>
      <c:valAx>
        <c:axId val="7958342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758835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A54305-C4AC-4F80-BE58-1119C5006264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1452" y="1988840"/>
            <a:ext cx="4968552" cy="2232248"/>
          </a:xfrm>
        </p:spPr>
        <p:txBody>
          <a:bodyPr/>
          <a:lstStyle/>
          <a:p>
            <a:r>
              <a:rPr lang="ru-RU" sz="4800" dirty="0" smtClean="0"/>
              <a:t>Адаптация ребенка </a:t>
            </a:r>
            <a:br>
              <a:rPr lang="ru-RU" sz="4800" dirty="0" smtClean="0"/>
            </a:br>
            <a:r>
              <a:rPr lang="ru-RU" sz="4800" dirty="0" smtClean="0"/>
              <a:t>к детскому саду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321472" y="26064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/>
              <a:t>детский сад комбинированного вида №4 «</a:t>
            </a:r>
            <a:r>
              <a:rPr lang="ru-RU" sz="1600" dirty="0" err="1" smtClean="0"/>
              <a:t>Чиполлино</a:t>
            </a:r>
            <a:r>
              <a:rPr lang="ru-RU" sz="1600" dirty="0" smtClean="0"/>
              <a:t>»</a:t>
            </a:r>
          </a:p>
          <a:p>
            <a:pPr algn="ctr"/>
            <a:r>
              <a:rPr lang="ru-RU" sz="1600" dirty="0"/>
              <a:t>г</a:t>
            </a:r>
            <a:r>
              <a:rPr lang="ru-RU" sz="1600" dirty="0" smtClean="0"/>
              <a:t>. Саяногорск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013176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Выполнила: педагог-психолог </a:t>
            </a:r>
          </a:p>
          <a:p>
            <a:pPr algn="ctr"/>
            <a:r>
              <a:rPr lang="ru-RU" sz="1600" dirty="0" smtClean="0"/>
              <a:t>МБДОУ д/с комбинированного вида </a:t>
            </a:r>
          </a:p>
          <a:p>
            <a:pPr algn="ctr"/>
            <a:r>
              <a:rPr lang="ru-RU" sz="1600" dirty="0" smtClean="0"/>
              <a:t>№4 «</a:t>
            </a:r>
            <a:r>
              <a:rPr lang="ru-RU" sz="1600" dirty="0" err="1" smtClean="0"/>
              <a:t>Чиполлино</a:t>
            </a:r>
            <a:r>
              <a:rPr lang="ru-RU" sz="1600" dirty="0" smtClean="0"/>
              <a:t>» </a:t>
            </a:r>
          </a:p>
          <a:p>
            <a:pPr algn="ctr"/>
            <a:r>
              <a:rPr lang="ru-RU" sz="1600" dirty="0" err="1" smtClean="0"/>
              <a:t>Хорошевская</a:t>
            </a:r>
            <a:r>
              <a:rPr lang="ru-RU" sz="1600" dirty="0" smtClean="0"/>
              <a:t> С.Ю.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670">
            <a:off x="869574" y="1756847"/>
            <a:ext cx="303371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0097"/>
            <a:ext cx="1727324" cy="298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0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Работа с воспитателями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9410"/>
            <a:ext cx="2448272" cy="2773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10" y="4077072"/>
            <a:ext cx="3617490" cy="20981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556792"/>
            <a:ext cx="6984776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Заполнение и анализ адаптационных карт;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Составление рекомендаций по работе с детьми в адаптационный период;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Консультирование по запросу.</a:t>
            </a:r>
          </a:p>
        </p:txBody>
      </p:sp>
    </p:spTree>
    <p:extLst>
      <p:ext uri="{BB962C8B-B14F-4D97-AF65-F5344CB8AC3E}">
        <p14:creationId xmlns:p14="http://schemas.microsoft.com/office/powerpoint/2010/main" val="243236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/>
        </p:blipFill>
        <p:spPr>
          <a:xfrm>
            <a:off x="506404" y="3806748"/>
            <a:ext cx="3957584" cy="2718596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Работа с воспитанниками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59064"/>
            <a:ext cx="3816424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Работа в группе:</a:t>
            </a:r>
          </a:p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</a:rPr>
              <a:t>Еженедельные психологические минутки, направленные на создание положительного настроя в группе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1124744"/>
            <a:ext cx="4320480" cy="540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Работа в </a:t>
            </a:r>
            <a:r>
              <a:rPr lang="ru-RU" sz="2400" b="1" dirty="0" err="1">
                <a:solidFill>
                  <a:schemeClr val="tx1"/>
                </a:solidFill>
              </a:rPr>
              <a:t>сенс.комнате</a:t>
            </a:r>
            <a:r>
              <a:rPr lang="ru-RU" sz="2400" b="1" dirty="0">
                <a:solidFill>
                  <a:schemeClr val="tx1"/>
                </a:solidFill>
              </a:rPr>
              <a:t> (индивидуальная и подгрупповая)</a:t>
            </a:r>
          </a:p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</a:rPr>
              <a:t>Направленная на </a:t>
            </a:r>
            <a:r>
              <a:rPr lang="ru-RU" sz="2400" dirty="0">
                <a:solidFill>
                  <a:schemeClr val="tx1"/>
                </a:solidFill>
              </a:rPr>
              <a:t>преодоление</a:t>
            </a:r>
            <a:r>
              <a:rPr lang="ru-RU" sz="2400" dirty="0">
                <a:solidFill>
                  <a:schemeClr val="tx1"/>
                </a:solidFill>
              </a:rPr>
              <a:t> стрессового состояния в адаптационный период посредством релаксации, снижение импульсивности, тревоги, агрессии, развитие игровых навыков, стремления сопереживать, помогать, поддерживать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89181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Диаграмма результатов адаптации 1 младшей группы А «Вишенки»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609118"/>
              </p:ext>
            </p:extLst>
          </p:nvPr>
        </p:nvGraphicFramePr>
        <p:xfrm>
          <a:off x="971600" y="1844824"/>
          <a:ext cx="732081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15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19" y="1484784"/>
            <a:ext cx="5117554" cy="319335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39552" y="4221088"/>
            <a:ext cx="7992888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93848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810000" cy="3810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347864" y="332656"/>
            <a:ext cx="496855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dirty="0"/>
              <a:t>Адаптация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0368" y="1303097"/>
            <a:ext cx="5984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- это приспособление организма к новой обстановке, а для ребенка детский садик несомненно является новым, еще неизвестным пространством, с новым окружением и новыми отношениями.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109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152" y="548680"/>
            <a:ext cx="8093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Цель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адаптации: </a:t>
            </a:r>
            <a:r>
              <a:rPr lang="ru-RU" sz="2800" b="1" dirty="0" smtClean="0"/>
              <a:t>создать благоприятные условия социальной адаптации ребенка к условиям дошкольного учреждения.</a:t>
            </a:r>
            <a:r>
              <a:rPr lang="ru-RU" sz="2800" dirty="0" smtClean="0"/>
              <a:t> </a:t>
            </a:r>
          </a:p>
          <a:p>
            <a:endParaRPr lang="ru-RU" sz="1400" dirty="0" smtClean="0"/>
          </a:p>
          <a:p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Основная задача взрослых в период адаптации: </a:t>
            </a:r>
            <a:r>
              <a:rPr lang="ru-RU" sz="2800" b="1" dirty="0" smtClean="0"/>
              <a:t>разработать комплекс мер по повышению адаптационных возможностей детей раннего возраста.</a:t>
            </a:r>
          </a:p>
          <a:p>
            <a:endParaRPr lang="ru-RU" sz="1400" dirty="0" smtClean="0"/>
          </a:p>
          <a:p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Основой для хорошей адаптации</a:t>
            </a:r>
            <a:r>
              <a:rPr lang="ru-RU" sz="2800" dirty="0" smtClean="0"/>
              <a:t> </a:t>
            </a:r>
            <a:r>
              <a:rPr lang="ru-RU" sz="2800" b="1" dirty="0" smtClean="0"/>
              <a:t>служат благоприятные условия, соблюдение режима  дня, доброжелательные  взаимоотношения, гигиенические навыки и многое другое.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046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" y="2708920"/>
            <a:ext cx="1926282" cy="192628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60648"/>
            <a:ext cx="864096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dirty="0"/>
              <a:t>Виды адаптации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5896" y="2132856"/>
            <a:ext cx="496855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>
                <a:solidFill>
                  <a:schemeClr val="tx1"/>
                </a:solidFill>
              </a:rPr>
              <a:t>ЛЕГКАЯ АДАПТАЦИЯ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83173" y="3411403"/>
            <a:ext cx="4968552" cy="93610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>
              <a:lnSpc>
                <a:spcPts val="5800"/>
              </a:lnSpc>
              <a:spcBef>
                <a:spcPct val="0"/>
              </a:spcBef>
              <a:buNone/>
              <a:defRPr sz="280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ru-RU" dirty="0" smtClean="0"/>
              <a:t>СРЕДНЯЯ  АДАПТАЦИЯ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99792" y="4926288"/>
            <a:ext cx="6090912" cy="93610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>
              <a:lnSpc>
                <a:spcPts val="5800"/>
              </a:lnSpc>
              <a:spcBef>
                <a:spcPct val="0"/>
              </a:spcBef>
              <a:buNone/>
              <a:defRPr sz="280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ru-RU" dirty="0" smtClean="0"/>
              <a:t>УСЛОЖНЕННАЯ АДАПТАЦИ</a:t>
            </a:r>
            <a:r>
              <a:rPr lang="ru-RU" dirty="0"/>
              <a:t>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13" y="1258488"/>
            <a:ext cx="2190750" cy="1943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4317" y="4347507"/>
            <a:ext cx="1728192" cy="21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5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8136904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Факторы  от которых зависит течение адаптационного периода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700808"/>
            <a:ext cx="7992888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Возраст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Состояние </a:t>
            </a:r>
            <a:r>
              <a:rPr lang="ru-RU" sz="2800" dirty="0" smtClean="0">
                <a:solidFill>
                  <a:schemeClr val="tx1"/>
                </a:solidFill>
              </a:rPr>
              <a:t>здоровья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Умение общаться со взрослыми и </a:t>
            </a:r>
            <a:r>
              <a:rPr lang="ru-RU" sz="2800" dirty="0" smtClean="0">
                <a:solidFill>
                  <a:schemeClr val="tx1"/>
                </a:solidFill>
              </a:rPr>
              <a:t>сверстниками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 err="1">
                <a:solidFill>
                  <a:schemeClr val="tx1"/>
                </a:solidFill>
              </a:rPr>
              <a:t>Сформированность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предметной и </a:t>
            </a:r>
            <a:r>
              <a:rPr lang="ru-RU" sz="2800" dirty="0">
                <a:solidFill>
                  <a:schemeClr val="tx1"/>
                </a:solidFill>
              </a:rPr>
              <a:t>игровой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деятельности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Приближённость домашнего режима к режиму детского сада</a:t>
            </a:r>
          </a:p>
          <a:p>
            <a:pPr algn="r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845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152" y="548680"/>
            <a:ext cx="8093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a typeface="+mj-ea"/>
                <a:cs typeface="+mj-cs"/>
              </a:rPr>
              <a:t>Продолжительность процесса адаптации может ограничиваться одним днем или  быть сколь угодно долгой.</a:t>
            </a:r>
          </a:p>
          <a:p>
            <a:pPr algn="ctr"/>
            <a:r>
              <a:rPr lang="ru-RU" sz="2800" b="1" dirty="0" smtClean="0">
                <a:ea typeface="+mj-ea"/>
                <a:cs typeface="+mj-cs"/>
              </a:rPr>
              <a:t>Вид адаптации, т.е. ее успешность, выводится из взаимосвязи продолжительности адаптационного периода и поведенческих реакций.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6"/>
          <a:stretch/>
        </p:blipFill>
        <p:spPr>
          <a:xfrm>
            <a:off x="536152" y="3501008"/>
            <a:ext cx="7848872" cy="29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976" y="1545509"/>
            <a:ext cx="3888432" cy="5025631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 dirty="0"/>
              <a:t>Основные факторы поведенческой адаптации: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700808"/>
            <a:ext cx="7992888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Эмоциональное </a:t>
            </a:r>
            <a:r>
              <a:rPr lang="ru-RU" sz="2800" dirty="0">
                <a:solidFill>
                  <a:schemeClr val="tx1"/>
                </a:solidFill>
              </a:rPr>
              <a:t>состояние;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Коммуникабельность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Послеобеденный </a:t>
            </a:r>
            <a:r>
              <a:rPr lang="ru-RU" sz="2800" dirty="0">
                <a:solidFill>
                  <a:schemeClr val="tx1"/>
                </a:solidFill>
              </a:rPr>
              <a:t>сон;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Аппетит</a:t>
            </a:r>
            <a:r>
              <a:rPr lang="ru-RU" sz="2800" dirty="0">
                <a:solidFill>
                  <a:schemeClr val="tx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173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652120" cy="226355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Работа по сопровождению адаптации </a:t>
            </a:r>
            <a:r>
              <a:rPr lang="ru-RU" sz="3200" dirty="0" smtClean="0"/>
              <a:t>строится по  </a:t>
            </a:r>
            <a:r>
              <a:rPr lang="ru-RU" sz="3200" dirty="0"/>
              <a:t>3 направлениям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98884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372" y="522920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70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59">
            <a:off x="657823" y="988627"/>
            <a:ext cx="1912053" cy="230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3200" dirty="0"/>
              <a:t>Работа с родителями: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1268760"/>
            <a:ext cx="6264696" cy="4680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Выступление на родительских собраниях на тему «Адаптация, что это вообще такое?»;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Индивидуальное консультирование родителей по запросам на базе консультационного пункта ДОО;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Папка-передвижка для родителей в группе с ежемесячными обновлениями статей на темы возрастных, поведенческих особенностей детей в адаптационный период; 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Анкетирование родителей при поступлении ребенка в ДОО; 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Информационные листы-памятки с кратким материалом "Адаптация. Что это такое?" и "Рекомендации по подготовке ребенка к детскому саду",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535" y="3913649"/>
            <a:ext cx="1912053" cy="230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080">
            <a:off x="395536" y="2492896"/>
            <a:ext cx="2290640" cy="257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851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</TotalTime>
  <Words>382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Адаптация ребенка  к детскому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ребенка  к детскому саду</dc:title>
  <dc:creator>Aleksey Khoroshevskiy</dc:creator>
  <cp:lastModifiedBy>Aleksey Khoroshevskiy</cp:lastModifiedBy>
  <cp:revision>8</cp:revision>
  <dcterms:created xsi:type="dcterms:W3CDTF">2015-05-05T13:29:00Z</dcterms:created>
  <dcterms:modified xsi:type="dcterms:W3CDTF">2015-05-05T14:46:41Z</dcterms:modified>
</cp:coreProperties>
</file>