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305" r:id="rId4"/>
    <p:sldId id="306" r:id="rId5"/>
    <p:sldId id="264" r:id="rId6"/>
    <p:sldId id="310" r:id="rId7"/>
    <p:sldId id="301" r:id="rId8"/>
    <p:sldId id="280" r:id="rId9"/>
    <p:sldId id="273" r:id="rId10"/>
    <p:sldId id="285" r:id="rId11"/>
    <p:sldId id="293" r:id="rId12"/>
    <p:sldId id="281" r:id="rId13"/>
    <p:sldId id="290" r:id="rId14"/>
    <p:sldId id="311" r:id="rId15"/>
    <p:sldId id="269" r:id="rId16"/>
    <p:sldId id="307" r:id="rId17"/>
    <p:sldId id="309" r:id="rId18"/>
    <p:sldId id="303" r:id="rId19"/>
  </p:sldIdLst>
  <p:sldSz cx="9144000" cy="6858000" type="screen4x3"/>
  <p:notesSz cx="7315200" cy="9601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753805"/>
    <a:srgbClr val="7A0000"/>
    <a:srgbClr val="2A7E54"/>
    <a:srgbClr val="FFFFCC"/>
    <a:srgbClr val="226845"/>
    <a:srgbClr val="1D591D"/>
    <a:srgbClr val="2A7E2A"/>
    <a:srgbClr val="0060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2" autoAdjust="0"/>
    <p:restoredTop sz="94637" autoAdjust="0"/>
  </p:normalViewPr>
  <p:slideViewPr>
    <p:cSldViewPr>
      <p:cViewPr varScale="1">
        <p:scale>
          <a:sx n="72" d="100"/>
          <a:sy n="72" d="100"/>
        </p:scale>
        <p:origin x="-9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45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</c:v>
                </c:pt>
                <c:pt idx="1">
                  <c:v>51</c:v>
                </c:pt>
                <c:pt idx="2">
                  <c:v>1.8</c:v>
                </c:pt>
              </c:numCache>
            </c:numRef>
          </c:val>
        </c:ser>
        <c:axId val="112899968"/>
        <c:axId val="112901504"/>
      </c:barChart>
      <c:catAx>
        <c:axId val="112899968"/>
        <c:scaling>
          <c:orientation val="minMax"/>
        </c:scaling>
        <c:axPos val="b"/>
        <c:tickLblPos val="nextTo"/>
        <c:crossAx val="112901504"/>
        <c:crosses val="autoZero"/>
        <c:auto val="1"/>
        <c:lblAlgn val="ctr"/>
        <c:lblOffset val="100"/>
      </c:catAx>
      <c:valAx>
        <c:axId val="112901504"/>
        <c:scaling>
          <c:orientation val="minMax"/>
        </c:scaling>
        <c:axPos val="l"/>
        <c:majorGridlines/>
        <c:numFmt formatCode="General" sourceLinked="1"/>
        <c:tickLblPos val="nextTo"/>
        <c:crossAx val="11289996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50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54</c:v>
                </c:pt>
                <c:pt idx="1">
                  <c:v>38</c:v>
                </c:pt>
                <c:pt idx="2">
                  <c:v>1.8</c:v>
                </c:pt>
              </c:numCache>
            </c:numRef>
          </c:val>
        </c:ser>
        <c:axId val="115010944"/>
        <c:axId val="115012736"/>
      </c:barChart>
      <c:catAx>
        <c:axId val="115010944"/>
        <c:scaling>
          <c:orientation val="minMax"/>
        </c:scaling>
        <c:axPos val="b"/>
        <c:tickLblPos val="nextTo"/>
        <c:crossAx val="115012736"/>
        <c:crosses val="autoZero"/>
        <c:auto val="1"/>
        <c:lblAlgn val="ctr"/>
        <c:lblOffset val="100"/>
      </c:catAx>
      <c:valAx>
        <c:axId val="115012736"/>
        <c:scaling>
          <c:orientation val="minMax"/>
        </c:scaling>
        <c:axPos val="l"/>
        <c:majorGridlines/>
        <c:numFmt formatCode="General" sourceLinked="1"/>
        <c:tickLblPos val="nextTo"/>
        <c:crossAx val="11501094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6480805732070468E-2"/>
          <c:y val="8.1815586087411032E-2"/>
          <c:w val="0.56957051720388241"/>
          <c:h val="0.783406329095543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</c:v>
                </c:pt>
                <c:pt idx="1">
                  <c:v>38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</c:v>
                </c:pt>
                <c:pt idx="1">
                  <c:v>20</c:v>
                </c:pt>
                <c:pt idx="2">
                  <c:v>12</c:v>
                </c:pt>
              </c:numCache>
            </c:numRef>
          </c:val>
        </c:ser>
        <c:axId val="119232000"/>
        <c:axId val="119233536"/>
      </c:barChart>
      <c:catAx>
        <c:axId val="119232000"/>
        <c:scaling>
          <c:orientation val="minMax"/>
        </c:scaling>
        <c:axPos val="b"/>
        <c:tickLblPos val="nextTo"/>
        <c:crossAx val="119233536"/>
        <c:crosses val="autoZero"/>
        <c:auto val="1"/>
        <c:lblAlgn val="ctr"/>
        <c:lblOffset val="100"/>
      </c:catAx>
      <c:valAx>
        <c:axId val="119233536"/>
        <c:scaling>
          <c:orientation val="minMax"/>
        </c:scaling>
        <c:axPos val="l"/>
        <c:majorGridlines/>
        <c:numFmt formatCode="General" sourceLinked="1"/>
        <c:tickLblPos val="nextTo"/>
        <c:crossAx val="11923200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74B89-A412-4852-938B-83EC88E136D1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F838B4-58DE-46B8-BD4C-8030D9AF37C5}">
      <dgm:prSet custT="1"/>
      <dgm:spPr/>
      <dgm:t>
        <a:bodyPr/>
        <a:lstStyle/>
        <a:p>
          <a:r>
            <a:rPr lang="ru-RU" sz="2000" dirty="0" smtClean="0"/>
            <a:t>работа с родителями</a:t>
          </a:r>
          <a:endParaRPr lang="ru-RU" sz="2000" dirty="0"/>
        </a:p>
      </dgm:t>
    </dgm:pt>
    <dgm:pt modelId="{5E6F45B0-7DBF-496C-8C18-DE9C84252AD7}" type="parTrans" cxnId="{231701CC-39B1-48D7-A3B2-9B8E3ABE8271}">
      <dgm:prSet/>
      <dgm:spPr/>
      <dgm:t>
        <a:bodyPr/>
        <a:lstStyle/>
        <a:p>
          <a:endParaRPr lang="ru-RU"/>
        </a:p>
      </dgm:t>
    </dgm:pt>
    <dgm:pt modelId="{36F75314-1FC3-454F-B621-6F11BFBB6565}" type="sibTrans" cxnId="{231701CC-39B1-48D7-A3B2-9B8E3ABE8271}">
      <dgm:prSet/>
      <dgm:spPr/>
      <dgm:t>
        <a:bodyPr/>
        <a:lstStyle/>
        <a:p>
          <a:endParaRPr lang="ru-RU"/>
        </a:p>
      </dgm:t>
    </dgm:pt>
    <dgm:pt modelId="{4A8AC23B-F290-44D4-B50B-680784F435AC}">
      <dgm:prSet custT="1"/>
      <dgm:spPr/>
      <dgm:t>
        <a:bodyPr/>
        <a:lstStyle/>
        <a:p>
          <a:r>
            <a:rPr lang="ru-RU" sz="1800" dirty="0" smtClean="0"/>
            <a:t> </a:t>
          </a:r>
          <a:r>
            <a:rPr lang="ru-RU" sz="2000" dirty="0" smtClean="0"/>
            <a:t>работа с детьми </a:t>
          </a:r>
          <a:endParaRPr lang="ru-RU" sz="2000" dirty="0"/>
        </a:p>
      </dgm:t>
    </dgm:pt>
    <dgm:pt modelId="{4DFCBECC-F77F-4093-8E78-B9B45BE79697}" type="parTrans" cxnId="{372F8D29-8FD5-4A37-B027-5E4D661E6989}">
      <dgm:prSet/>
      <dgm:spPr/>
      <dgm:t>
        <a:bodyPr/>
        <a:lstStyle/>
        <a:p>
          <a:endParaRPr lang="ru-RU"/>
        </a:p>
      </dgm:t>
    </dgm:pt>
    <dgm:pt modelId="{156B7516-29CD-46E4-A194-4ADD015DA69C}" type="sibTrans" cxnId="{372F8D29-8FD5-4A37-B027-5E4D661E6989}">
      <dgm:prSet/>
      <dgm:spPr/>
      <dgm:t>
        <a:bodyPr/>
        <a:lstStyle/>
        <a:p>
          <a:endParaRPr lang="ru-RU"/>
        </a:p>
      </dgm:t>
    </dgm:pt>
    <dgm:pt modelId="{36B3409B-2F96-464D-A992-2F34420296B8}">
      <dgm:prSet custT="1"/>
      <dgm:spPr/>
      <dgm:t>
        <a:bodyPr/>
        <a:lstStyle/>
        <a:p>
          <a:r>
            <a:rPr lang="ru-RU" sz="3200" dirty="0" smtClean="0"/>
            <a:t> </a:t>
          </a:r>
          <a:r>
            <a:rPr lang="ru-RU" sz="2000" dirty="0" smtClean="0"/>
            <a:t>работа с социальным окружением </a:t>
          </a:r>
          <a:endParaRPr lang="ru-RU" sz="2000" dirty="0"/>
        </a:p>
      </dgm:t>
    </dgm:pt>
    <dgm:pt modelId="{6D5146A0-8427-480E-8C00-A6187514FE86}" type="parTrans" cxnId="{550CB462-7D29-41D7-A0D0-333BA3DB25D4}">
      <dgm:prSet/>
      <dgm:spPr/>
      <dgm:t>
        <a:bodyPr/>
        <a:lstStyle/>
        <a:p>
          <a:endParaRPr lang="ru-RU"/>
        </a:p>
      </dgm:t>
    </dgm:pt>
    <dgm:pt modelId="{323B309B-65AF-439A-987A-2FAF312127AF}" type="sibTrans" cxnId="{550CB462-7D29-41D7-A0D0-333BA3DB25D4}">
      <dgm:prSet/>
      <dgm:spPr/>
      <dgm:t>
        <a:bodyPr/>
        <a:lstStyle/>
        <a:p>
          <a:endParaRPr lang="ru-RU"/>
        </a:p>
      </dgm:t>
    </dgm:pt>
    <dgm:pt modelId="{C832E947-D171-4ECA-83F9-56910826550E}" type="pres">
      <dgm:prSet presAssocID="{2D674B89-A412-4852-938B-83EC88E136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D7728D-E81E-4636-80CA-9099A0E7E382}" type="pres">
      <dgm:prSet presAssocID="{4A8AC23B-F290-44D4-B50B-680784F435AC}" presName="node" presStyleLbl="node1" presStyleIdx="0" presStyleCnt="3" custScaleX="67211" custScaleY="122980" custRadScaleRad="60719" custRadScaleInc="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A19F9-E007-4AFC-8355-A1AAEB5EC3A3}" type="pres">
      <dgm:prSet presAssocID="{156B7516-29CD-46E4-A194-4ADD015DA69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8CED4B6-5A3D-4F8E-A683-A5B2857B1C09}" type="pres">
      <dgm:prSet presAssocID="{156B7516-29CD-46E4-A194-4ADD015DA69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E6B2ED5-DE0D-4ED1-840A-68C35D297FCC}" type="pres">
      <dgm:prSet presAssocID="{5FF838B4-58DE-46B8-BD4C-8030D9AF37C5}" presName="node" presStyleLbl="node1" presStyleIdx="1" presStyleCnt="3" custScaleX="75289" custScaleY="165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45B11-8D5F-4B41-84DB-BA046A50F7AD}" type="pres">
      <dgm:prSet presAssocID="{36F75314-1FC3-454F-B621-6F11BFBB656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354B820-F5DB-4B6A-8A09-759BD3B9D8B7}" type="pres">
      <dgm:prSet presAssocID="{36F75314-1FC3-454F-B621-6F11BFBB656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D38A341-9BC3-489B-A004-DF82C05B7F9B}" type="pres">
      <dgm:prSet presAssocID="{36B3409B-2F96-464D-A992-2F34420296B8}" presName="node" presStyleLbl="node1" presStyleIdx="2" presStyleCnt="3" custScaleX="74830" custScaleY="128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BB390-47F5-4D91-81DF-E1602DF16475}" type="pres">
      <dgm:prSet presAssocID="{323B309B-65AF-439A-987A-2FAF312127A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067E759-28FF-47C6-85EC-0C535C94D525}" type="pres">
      <dgm:prSet presAssocID="{323B309B-65AF-439A-987A-2FAF312127AF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31701CC-39B1-48D7-A3B2-9B8E3ABE8271}" srcId="{2D674B89-A412-4852-938B-83EC88E136D1}" destId="{5FF838B4-58DE-46B8-BD4C-8030D9AF37C5}" srcOrd="1" destOrd="0" parTransId="{5E6F45B0-7DBF-496C-8C18-DE9C84252AD7}" sibTransId="{36F75314-1FC3-454F-B621-6F11BFBB6565}"/>
    <dgm:cxn modelId="{372F8D29-8FD5-4A37-B027-5E4D661E6989}" srcId="{2D674B89-A412-4852-938B-83EC88E136D1}" destId="{4A8AC23B-F290-44D4-B50B-680784F435AC}" srcOrd="0" destOrd="0" parTransId="{4DFCBECC-F77F-4093-8E78-B9B45BE79697}" sibTransId="{156B7516-29CD-46E4-A194-4ADD015DA69C}"/>
    <dgm:cxn modelId="{550CB462-7D29-41D7-A0D0-333BA3DB25D4}" srcId="{2D674B89-A412-4852-938B-83EC88E136D1}" destId="{36B3409B-2F96-464D-A992-2F34420296B8}" srcOrd="2" destOrd="0" parTransId="{6D5146A0-8427-480E-8C00-A6187514FE86}" sibTransId="{323B309B-65AF-439A-987A-2FAF312127AF}"/>
    <dgm:cxn modelId="{2BE98983-66E8-4B69-9924-0A92C15125E3}" type="presOf" srcId="{323B309B-65AF-439A-987A-2FAF312127AF}" destId="{96CBB390-47F5-4D91-81DF-E1602DF16475}" srcOrd="0" destOrd="0" presId="urn:microsoft.com/office/officeart/2005/8/layout/cycle7"/>
    <dgm:cxn modelId="{B9CAC424-50C0-402C-8BA4-44216FCD60BC}" type="presOf" srcId="{36F75314-1FC3-454F-B621-6F11BFBB6565}" destId="{7354B820-F5DB-4B6A-8A09-759BD3B9D8B7}" srcOrd="1" destOrd="0" presId="urn:microsoft.com/office/officeart/2005/8/layout/cycle7"/>
    <dgm:cxn modelId="{A336F9AB-1398-4AE3-9564-512B7978708B}" type="presOf" srcId="{156B7516-29CD-46E4-A194-4ADD015DA69C}" destId="{E8CED4B6-5A3D-4F8E-A683-A5B2857B1C09}" srcOrd="1" destOrd="0" presId="urn:microsoft.com/office/officeart/2005/8/layout/cycle7"/>
    <dgm:cxn modelId="{B02F8C48-B180-401A-B1C3-EEE9398C214F}" type="presOf" srcId="{36B3409B-2F96-464D-A992-2F34420296B8}" destId="{0D38A341-9BC3-489B-A004-DF82C05B7F9B}" srcOrd="0" destOrd="0" presId="urn:microsoft.com/office/officeart/2005/8/layout/cycle7"/>
    <dgm:cxn modelId="{6B90C203-773B-4ED1-846C-393A14A53AEE}" type="presOf" srcId="{36F75314-1FC3-454F-B621-6F11BFBB6565}" destId="{0F045B11-8D5F-4B41-84DB-BA046A50F7AD}" srcOrd="0" destOrd="0" presId="urn:microsoft.com/office/officeart/2005/8/layout/cycle7"/>
    <dgm:cxn modelId="{5B0EF7A0-D160-430C-89F7-E36C48FA7F13}" type="presOf" srcId="{4A8AC23B-F290-44D4-B50B-680784F435AC}" destId="{5BD7728D-E81E-4636-80CA-9099A0E7E382}" srcOrd="0" destOrd="0" presId="urn:microsoft.com/office/officeart/2005/8/layout/cycle7"/>
    <dgm:cxn modelId="{FDCEF321-0947-44F2-8670-9AFFC683CE12}" type="presOf" srcId="{323B309B-65AF-439A-987A-2FAF312127AF}" destId="{2067E759-28FF-47C6-85EC-0C535C94D525}" srcOrd="1" destOrd="0" presId="urn:microsoft.com/office/officeart/2005/8/layout/cycle7"/>
    <dgm:cxn modelId="{B245650F-EAA9-41BB-B1A5-6CE1081F1D22}" type="presOf" srcId="{156B7516-29CD-46E4-A194-4ADD015DA69C}" destId="{980A19F9-E007-4AFC-8355-A1AAEB5EC3A3}" srcOrd="0" destOrd="0" presId="urn:microsoft.com/office/officeart/2005/8/layout/cycle7"/>
    <dgm:cxn modelId="{7BFC1BD7-69AE-45B5-AA04-26FEE3592E2A}" type="presOf" srcId="{5FF838B4-58DE-46B8-BD4C-8030D9AF37C5}" destId="{1E6B2ED5-DE0D-4ED1-840A-68C35D297FCC}" srcOrd="0" destOrd="0" presId="urn:microsoft.com/office/officeart/2005/8/layout/cycle7"/>
    <dgm:cxn modelId="{C54C29F2-D6A2-4713-9F22-B48CA3F5941E}" type="presOf" srcId="{2D674B89-A412-4852-938B-83EC88E136D1}" destId="{C832E947-D171-4ECA-83F9-56910826550E}" srcOrd="0" destOrd="0" presId="urn:microsoft.com/office/officeart/2005/8/layout/cycle7"/>
    <dgm:cxn modelId="{7B5D2879-8430-4515-B3A4-99BF9703F4B2}" type="presParOf" srcId="{C832E947-D171-4ECA-83F9-56910826550E}" destId="{5BD7728D-E81E-4636-80CA-9099A0E7E382}" srcOrd="0" destOrd="0" presId="urn:microsoft.com/office/officeart/2005/8/layout/cycle7"/>
    <dgm:cxn modelId="{ABAF8F96-C6E9-41C4-859D-DF4B1CB125E7}" type="presParOf" srcId="{C832E947-D171-4ECA-83F9-56910826550E}" destId="{980A19F9-E007-4AFC-8355-A1AAEB5EC3A3}" srcOrd="1" destOrd="0" presId="urn:microsoft.com/office/officeart/2005/8/layout/cycle7"/>
    <dgm:cxn modelId="{9B21D372-B20B-48DF-88DC-08D4E8C2CA06}" type="presParOf" srcId="{980A19F9-E007-4AFC-8355-A1AAEB5EC3A3}" destId="{E8CED4B6-5A3D-4F8E-A683-A5B2857B1C09}" srcOrd="0" destOrd="0" presId="urn:microsoft.com/office/officeart/2005/8/layout/cycle7"/>
    <dgm:cxn modelId="{C0547DA0-F612-4F24-A968-A46AD7C230D9}" type="presParOf" srcId="{C832E947-D171-4ECA-83F9-56910826550E}" destId="{1E6B2ED5-DE0D-4ED1-840A-68C35D297FCC}" srcOrd="2" destOrd="0" presId="urn:microsoft.com/office/officeart/2005/8/layout/cycle7"/>
    <dgm:cxn modelId="{9FF5787F-13DD-440E-B49B-25C1916C2CC3}" type="presParOf" srcId="{C832E947-D171-4ECA-83F9-56910826550E}" destId="{0F045B11-8D5F-4B41-84DB-BA046A50F7AD}" srcOrd="3" destOrd="0" presId="urn:microsoft.com/office/officeart/2005/8/layout/cycle7"/>
    <dgm:cxn modelId="{235FDDF3-909E-41E5-9F59-0BEC2D7C0B01}" type="presParOf" srcId="{0F045B11-8D5F-4B41-84DB-BA046A50F7AD}" destId="{7354B820-F5DB-4B6A-8A09-759BD3B9D8B7}" srcOrd="0" destOrd="0" presId="urn:microsoft.com/office/officeart/2005/8/layout/cycle7"/>
    <dgm:cxn modelId="{20DD0026-6A52-4C4D-83A5-54DB812CC88E}" type="presParOf" srcId="{C832E947-D171-4ECA-83F9-56910826550E}" destId="{0D38A341-9BC3-489B-A004-DF82C05B7F9B}" srcOrd="4" destOrd="0" presId="urn:microsoft.com/office/officeart/2005/8/layout/cycle7"/>
    <dgm:cxn modelId="{EC0A5221-7504-4FE9-81CA-C5719EFF857C}" type="presParOf" srcId="{C832E947-D171-4ECA-83F9-56910826550E}" destId="{96CBB390-47F5-4D91-81DF-E1602DF16475}" srcOrd="5" destOrd="0" presId="urn:microsoft.com/office/officeart/2005/8/layout/cycle7"/>
    <dgm:cxn modelId="{B932E14C-F9EC-41FD-B33C-E7226ADB570C}" type="presParOf" srcId="{96CBB390-47F5-4D91-81DF-E1602DF16475}" destId="{2067E759-28FF-47C6-85EC-0C535C94D52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7728D-E81E-4636-80CA-9099A0E7E382}">
      <dsp:nvSpPr>
        <dsp:cNvPr id="0" name=""/>
        <dsp:cNvSpPr/>
      </dsp:nvSpPr>
      <dsp:spPr>
        <a:xfrm>
          <a:off x="3000398" y="670695"/>
          <a:ext cx="1701716" cy="1556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2000" kern="1200" dirty="0" smtClean="0"/>
            <a:t>работа с детьми </a:t>
          </a:r>
          <a:endParaRPr lang="ru-RU" sz="2000" kern="1200" dirty="0"/>
        </a:p>
      </dsp:txBody>
      <dsp:txXfrm>
        <a:off x="3000398" y="670695"/>
        <a:ext cx="1701716" cy="1556866"/>
      </dsp:txXfrm>
    </dsp:sp>
    <dsp:sp modelId="{980A19F9-E007-4AFC-8355-A1AAEB5EC3A3}">
      <dsp:nvSpPr>
        <dsp:cNvPr id="0" name=""/>
        <dsp:cNvSpPr/>
      </dsp:nvSpPr>
      <dsp:spPr>
        <a:xfrm rot="3140141">
          <a:off x="4350906" y="2430035"/>
          <a:ext cx="857023" cy="44308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3140141">
        <a:off x="4350906" y="2430035"/>
        <a:ext cx="857023" cy="443082"/>
      </dsp:txXfrm>
    </dsp:sp>
    <dsp:sp modelId="{1E6B2ED5-DE0D-4ED1-840A-68C35D297FCC}">
      <dsp:nvSpPr>
        <dsp:cNvPr id="0" name=""/>
        <dsp:cNvSpPr/>
      </dsp:nvSpPr>
      <dsp:spPr>
        <a:xfrm>
          <a:off x="4960862" y="3075591"/>
          <a:ext cx="1906243" cy="2091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работа с родителями</a:t>
          </a:r>
          <a:endParaRPr lang="ru-RU" sz="2000" kern="1200" dirty="0"/>
        </a:p>
      </dsp:txBody>
      <dsp:txXfrm>
        <a:off x="4960862" y="3075591"/>
        <a:ext cx="1906243" cy="2091667"/>
      </dsp:txXfrm>
    </dsp:sp>
    <dsp:sp modelId="{0F045B11-8D5F-4B41-84DB-BA046A50F7AD}">
      <dsp:nvSpPr>
        <dsp:cNvPr id="0" name=""/>
        <dsp:cNvSpPr/>
      </dsp:nvSpPr>
      <dsp:spPr>
        <a:xfrm rot="10800000">
          <a:off x="3392137" y="3899883"/>
          <a:ext cx="857023" cy="44308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392137" y="3899883"/>
        <a:ext cx="857023" cy="443082"/>
      </dsp:txXfrm>
    </dsp:sp>
    <dsp:sp modelId="{0D38A341-9BC3-489B-A004-DF82C05B7F9B}">
      <dsp:nvSpPr>
        <dsp:cNvPr id="0" name=""/>
        <dsp:cNvSpPr/>
      </dsp:nvSpPr>
      <dsp:spPr>
        <a:xfrm>
          <a:off x="785813" y="3309874"/>
          <a:ext cx="1894622" cy="1623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</a:t>
          </a:r>
          <a:r>
            <a:rPr lang="ru-RU" sz="2000" kern="1200" dirty="0" smtClean="0"/>
            <a:t>работа с социальным окружением </a:t>
          </a:r>
          <a:endParaRPr lang="ru-RU" sz="2000" kern="1200" dirty="0"/>
        </a:p>
      </dsp:txBody>
      <dsp:txXfrm>
        <a:off x="785813" y="3309874"/>
        <a:ext cx="1894622" cy="1623101"/>
      </dsp:txXfrm>
    </dsp:sp>
    <dsp:sp modelId="{96CBB390-47F5-4D91-81DF-E1602DF16475}">
      <dsp:nvSpPr>
        <dsp:cNvPr id="0" name=""/>
        <dsp:cNvSpPr/>
      </dsp:nvSpPr>
      <dsp:spPr>
        <a:xfrm rot="18504076">
          <a:off x="2376803" y="2547177"/>
          <a:ext cx="857023" cy="44308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8504076">
        <a:off x="2376803" y="2547177"/>
        <a:ext cx="857023" cy="443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8C188D-7AA0-4BD6-A8D1-BDB690168CB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F235FC-491D-4CE6-9FA4-CB21228CB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269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68D49EF-2A19-4707-95FB-9FFA73A11003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3B559DF-501B-481A-AC4F-FF644672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150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59DF-501B-481A-AC4F-FF644672BC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2428868"/>
            <a:ext cx="5286412" cy="250033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300" dirty="0" smtClean="0">
                <a:ln w="11430"/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ru-RU" sz="2800" b="1" spc="300" dirty="0" smtClean="0">
                <a:ln w="11430"/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ru-RU" sz="2800" b="1" dirty="0" smtClean="0"/>
              <a:t>Формирование экологического воспитания старших дошкольников через реализацию программы дополнительного образования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2800" b="1" dirty="0" smtClean="0"/>
              <a:t> «Друзья природы»</a:t>
            </a:r>
            <a:r>
              <a:rPr lang="ru-RU" sz="2800" b="1" spc="300" dirty="0" smtClean="0">
                <a:ln w="11430"/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ru-RU" sz="2800" b="1" spc="300" dirty="0" smtClean="0">
                <a:ln w="11430"/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endParaRPr lang="ru-RU" sz="2800" b="1" spc="300" dirty="0">
              <a:ln w="11430"/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5357826"/>
            <a:ext cx="4518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Автор :</a:t>
            </a:r>
          </a:p>
          <a:p>
            <a:pPr algn="ctr"/>
            <a:r>
              <a:rPr lang="ru-RU" sz="2400" i="1" dirty="0" smtClean="0"/>
              <a:t>Воспитатель Москалёва Наталья Юрьевна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14291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Муниципальное бюджетное дошкольное</a:t>
            </a:r>
          </a:p>
          <a:p>
            <a:pPr algn="ctr"/>
            <a:r>
              <a:rPr lang="ru-RU" altLang="ru-RU" dirty="0" smtClean="0"/>
              <a:t>образовательное учреждение </a:t>
            </a:r>
            <a:r>
              <a:rPr lang="ru-RU" altLang="ru-RU" dirty="0" err="1" smtClean="0"/>
              <a:t>общеразвивающего</a:t>
            </a:r>
            <a:r>
              <a:rPr lang="ru-RU" altLang="ru-RU" dirty="0" smtClean="0"/>
              <a:t> вида</a:t>
            </a:r>
          </a:p>
          <a:p>
            <a:pPr algn="ctr"/>
            <a:r>
              <a:rPr lang="ru-RU" altLang="ru-RU" dirty="0" smtClean="0"/>
              <a:t>детский сад «Солнышко»</a:t>
            </a:r>
          </a:p>
          <a:p>
            <a:pPr algn="ctr"/>
            <a:r>
              <a:rPr lang="ru-RU" altLang="ru-RU" dirty="0" smtClean="0"/>
              <a:t>п. Савинский</a:t>
            </a:r>
          </a:p>
          <a:p>
            <a:endParaRPr lang="ru-RU" altLang="ru-RU" dirty="0" smtClean="0"/>
          </a:p>
          <a:p>
            <a:r>
              <a:rPr lang="ru-RU" altLang="ru-RU" dirty="0" smtClean="0"/>
              <a:t> 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7115196" cy="1060472"/>
          </a:xfrm>
        </p:spPr>
        <p:txBody>
          <a:bodyPr>
            <a:normAutofit/>
          </a:bodyPr>
          <a:lstStyle/>
          <a:p>
            <a:r>
              <a:rPr lang="ru-RU" b="1" dirty="0" smtClean="0"/>
              <a:t>Труд в природе </a:t>
            </a:r>
            <a:endParaRPr lang="ru-RU" b="1" dirty="0"/>
          </a:p>
        </p:txBody>
      </p:sp>
      <p:pic>
        <p:nvPicPr>
          <p:cNvPr id="5" name="Picture 13" descr="I:\фото про осень\S73F32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1268760"/>
            <a:ext cx="4141313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E:\фото дети\S73F4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649724" y="2348325"/>
            <a:ext cx="4035552" cy="3029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Праздник посвящённый </a:t>
            </a:r>
            <a:br>
              <a:rPr lang="ru-RU" dirty="0" smtClean="0"/>
            </a:br>
            <a:r>
              <a:rPr lang="ru-RU" dirty="0" smtClean="0"/>
              <a:t>«Дню Земли»</a:t>
            </a:r>
            <a:endParaRPr lang="ru-RU" dirty="0"/>
          </a:p>
        </p:txBody>
      </p:sp>
      <p:pic>
        <p:nvPicPr>
          <p:cNvPr id="4098" name="Picture 2" descr="G:\фото\фото\ТАСКАЕВА\DSC_0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72184" y="1796637"/>
            <a:ext cx="6199632" cy="4133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S73F383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00166" y="785794"/>
            <a:ext cx="6343656" cy="47577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368446" cy="792088"/>
          </a:xfrm>
        </p:spPr>
        <p:txBody>
          <a:bodyPr>
            <a:normAutofit fontScale="92500"/>
          </a:bodyPr>
          <a:lstStyle/>
          <a:p>
            <a:r>
              <a:rPr lang="ru-RU" sz="4000" b="1" dirty="0" smtClean="0"/>
              <a:t>Изготовление кормушек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Сказки рассказанные на ночь</a:t>
            </a:r>
            <a:endParaRPr lang="ru-RU" b="1" dirty="0"/>
          </a:p>
        </p:txBody>
      </p:sp>
      <p:pic>
        <p:nvPicPr>
          <p:cNvPr id="12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744" y="1285860"/>
            <a:ext cx="6215470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Изготовление книжек-самоделок.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525011"/>
            <a:ext cx="4716016" cy="31440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071546"/>
            <a:ext cx="3600400" cy="24002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8204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857356" y="-660582"/>
            <a:ext cx="6891108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Образовательными результатами можем считать: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● Освоение детьми (обучающимися) программного материала трёх лет обучения;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● Устойчивый интерес к предлагаемым на занятиях знаниям;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● Проявление умений экологически правильного поведения в окружающей среде и оказание посильной помощи природе и самому себе;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● Динамика личностного роста ребёнка.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Отслеживание результатов образовательной деятельности проходит с помощью систематического наблюдения за детьми;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 знаний осуществляется в игровой форме, а так же с помощью диагностик экологического образования рекомендуемых учёными и практиками: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С</a:t>
            </a:r>
            <a:r>
              <a:rPr lang="ru-RU" dirty="0"/>
              <a:t>. Н. Николаевой, Л. М. </a:t>
            </a:r>
            <a:r>
              <a:rPr lang="ru-RU" dirty="0" err="1"/>
              <a:t>Маневцевой</a:t>
            </a:r>
            <a:r>
              <a:rPr lang="ru-RU" dirty="0"/>
              <a:t>, П. Г. </a:t>
            </a:r>
            <a:r>
              <a:rPr lang="ru-RU" dirty="0" err="1"/>
              <a:t>Саморуковой</a:t>
            </a:r>
            <a:r>
              <a:rPr lang="ru-RU" dirty="0"/>
              <a:t>, О. А. </a:t>
            </a:r>
            <a:r>
              <a:rPr lang="ru-RU" dirty="0" err="1"/>
              <a:t>Воронкевич</a:t>
            </a:r>
            <a:r>
              <a:rPr lang="ru-RU" dirty="0"/>
              <a:t>, Н. А. Рыжовой, Л. Г. Киреевой, С.В. </a:t>
            </a:r>
            <a:r>
              <a:rPr lang="ru-RU" dirty="0" err="1"/>
              <a:t>Бережновой</a:t>
            </a:r>
            <a:r>
              <a:rPr lang="ru-RU" dirty="0"/>
              <a:t>, О. Ф. Горбатенко и собственным опытом работы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9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Результаты формирования </a:t>
            </a:r>
            <a:r>
              <a:rPr lang="ru-RU" sz="3200" b="1" dirty="0" smtClean="0"/>
              <a:t>экологического воспитания </a:t>
            </a:r>
            <a:endParaRPr lang="ru-RU" sz="32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4190430982"/>
              </p:ext>
            </p:extLst>
          </p:nvPr>
        </p:nvGraphicFramePr>
        <p:xfrm>
          <a:off x="1590554" y="1832630"/>
          <a:ext cx="3816424" cy="245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51720" y="1124744"/>
            <a:ext cx="3112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2012-2013 уч. год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3244334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2013-2014уч. год</a:t>
            </a:r>
            <a:endParaRPr lang="ru-RU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074648418"/>
              </p:ext>
            </p:extLst>
          </p:nvPr>
        </p:nvGraphicFramePr>
        <p:xfrm>
          <a:off x="4847151" y="3665266"/>
          <a:ext cx="4139952" cy="298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882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9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Результаты формирования </a:t>
            </a:r>
            <a:r>
              <a:rPr lang="ru-RU" sz="3200" b="1" dirty="0" smtClean="0"/>
              <a:t>экологического воспитания </a:t>
            </a:r>
            <a:endParaRPr lang="ru-RU" sz="32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418927382"/>
              </p:ext>
            </p:extLst>
          </p:nvPr>
        </p:nvGraphicFramePr>
        <p:xfrm>
          <a:off x="1907704" y="1988840"/>
          <a:ext cx="662473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51720" y="1124744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  2014-2015 уч. год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0738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071546"/>
            <a:ext cx="7072362" cy="342902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000232" y="642918"/>
            <a:ext cx="685804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 цветы в лесу цвели,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Всю весну и лето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не будем собирать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 больших букетов.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птенчик из гнезда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Выпорхнул до срока,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поможем, не беда,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трещи, сорока.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Хоть и вредный мухомор,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его не тронем.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Вдруг понадобиться он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Жителю лесному.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Хрупкий домик муравья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Надо тоже охранять.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Обязательно он должен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заборчиком стоять.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Зайчика и ежика -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Жителей лесных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Лучше вы не трогайте!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Охраняйте их!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Давайте, дошколята,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Природу охранять!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ней ни на минуту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надо забывать.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Ведь цветы, леса, поля и речки,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все для нас навечно!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7" name="Picture 5" descr="&amp;Fcy;&amp;ocy;&amp;tcy;&amp;ocy;&amp;gcy;&amp;rcy;&amp;acy;&amp;fcy;&amp;icy;&amp;icy; &amp;pcy;&amp;ocy;&amp;bcy;&amp;iecy;&amp;dcy;&amp;icy;&amp;tcy;&amp;iecy;&amp;lcy;&amp;iecy;&amp;jcy; &amp;kcy;&amp;ocy;&amp;ncy;&amp;kcy;&amp;ucy;&amp;rcy;&amp;scy;&amp;acy; The British Wildlife Photography Awards 2012 - &amp;Bcy;&amp;lcy;&amp;ocy;&amp;gcy;&amp;icy; &amp;ncy;&amp;acy; &amp;Kcy;&amp;acy;&amp;lcy;&amp;icy;&amp;ncy;&amp;icy;&amp;ncy;&amp;gcy;&amp;rcy;&amp;acy;&amp;dcy;.Ru &amp;Kcy;&amp;acy;&amp;lcy;&amp;icy;&amp;ncy;&amp;icy;&amp;ncy;&amp;gcy;&amp;rcy;&amp;acy;&amp;d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000372"/>
            <a:ext cx="3203574" cy="356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57166"/>
            <a:ext cx="6572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/>
              <a:t>   Цель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Формирование осознанного отношения детей  к природе, экологической культуры, любви к природе родного края.</a:t>
            </a:r>
            <a:endParaRPr lang="ru-RU" dirty="0"/>
          </a:p>
        </p:txBody>
      </p:sp>
      <p:pic>
        <p:nvPicPr>
          <p:cNvPr id="4" name="Рисунок 3" descr="&amp;Mcy;&amp;iecy;&amp;zhcy;&amp;dcy;&amp;ucy;&amp;ncy;&amp;acy;&amp;rcy;&amp;ocy;&amp;dcy;&amp;ncy;&amp;ycy;&amp;jcy; &amp;dcy;&amp;iecy;&amp;ncy;&amp;softcy; &amp;dcy;&amp;iecy;&amp;tcy;&amp;iecy;&amp;jcy; &quot; WWW.OPEN.AZ - &amp;Ocy;&amp;Tcy;&amp;Kcy;&amp;Rcy;&amp;Ocy;&amp;Jcy; &amp;Dcy;&amp;Lcy;&amp;YAcy; &amp;Scy;&amp;IEcy;&amp;Bcy;&amp;YAcy; &amp;Acy;&amp;Zcy;&amp;IEcy;&amp;Rcy;&amp;Bcy;&amp;Acy;&amp;Jcy;&amp;Dcy;&amp;ZHcy;&amp;Acy;&amp;Ncy;!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2428868"/>
            <a:ext cx="6643734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000232" y="295612"/>
            <a:ext cx="6929486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Задачи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дать первоначальные экологические знания дошкольникам, предусмотренные программой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развивать: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● способность анализировать ситуацию и организовывать собственное поведение в ней;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● познавательную активность детей;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● психические процессы (мышление, память, речь, наблюдательность и т.д.);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● чувственную сферу ребёнка (доброта, способность сопереживания окружающему миру);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воспитывать: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● ответственное отношение к окружающей природе, людям, самому себе;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формировать: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● навыки поведения в природной и социальной среде;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● здорового образа жизни и заботы о собственном здоровье.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 txBox="1">
            <a:spLocks/>
          </p:cNvSpPr>
          <p:nvPr/>
        </p:nvSpPr>
        <p:spPr>
          <a:xfrm>
            <a:off x="2123728" y="476672"/>
            <a:ext cx="6408712" cy="3816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2195736" y="5229200"/>
            <a:ext cx="6552728" cy="103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Рисунок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71670" y="3857628"/>
            <a:ext cx="5543003" cy="745984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/>
        </p:nvGraphicFramePr>
        <p:xfrm>
          <a:off x="1500166" y="928670"/>
          <a:ext cx="733428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28860" y="357167"/>
            <a:ext cx="4429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 Реализация задач программы дополнительного     образования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b="1" dirty="0" smtClean="0"/>
              <a:t>             «Друзья природы»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68407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Методы и приемы:</a:t>
            </a:r>
          </a:p>
          <a:p>
            <a:r>
              <a:rPr lang="ru-RU" dirty="0"/>
              <a:t>1. Использование игрового проблемного обучения, заключающегося в проигрывании проблемных ситуаций на занятиях и БСО, способствующих развитию творческого мышления.</a:t>
            </a:r>
          </a:p>
          <a:p>
            <a:r>
              <a:rPr lang="ru-RU" dirty="0" smtClean="0"/>
              <a:t>2. Использование </a:t>
            </a:r>
            <a:r>
              <a:rPr lang="ru-RU" dirty="0"/>
              <a:t>предметно-схематических, схематических моделей,</a:t>
            </a:r>
          </a:p>
          <a:p>
            <a:r>
              <a:rPr lang="ru-RU" dirty="0"/>
              <a:t>экологических игр с элементами моделей.</a:t>
            </a:r>
          </a:p>
          <a:p>
            <a:r>
              <a:rPr lang="ru-RU" dirty="0" smtClean="0"/>
              <a:t>3. Интегрированное </a:t>
            </a:r>
            <a:r>
              <a:rPr lang="ru-RU" dirty="0"/>
              <a:t>обучение.</a:t>
            </a:r>
          </a:p>
          <a:p>
            <a:r>
              <a:rPr lang="ru-RU" dirty="0"/>
              <a:t>Рассказ воспитателя сочетается с самостоятельной продуктивной</a:t>
            </a:r>
          </a:p>
          <a:p>
            <a:r>
              <a:rPr lang="ru-RU" dirty="0"/>
              <a:t>деятельностью детей: тематическими рисунками, поделками из </a:t>
            </a:r>
            <a:r>
              <a:rPr lang="ru-RU" dirty="0" smtClean="0"/>
              <a:t>соленого теста</a:t>
            </a:r>
            <a:r>
              <a:rPr lang="ru-RU" dirty="0"/>
              <a:t>, бросового материала.</a:t>
            </a:r>
          </a:p>
          <a:p>
            <a:r>
              <a:rPr lang="ru-RU" dirty="0" smtClean="0"/>
              <a:t>4. Сочинение </a:t>
            </a:r>
            <a:r>
              <a:rPr lang="ru-RU" dirty="0"/>
              <a:t>сказок и рассказов о жизни домашних и диких </a:t>
            </a:r>
            <a:r>
              <a:rPr lang="ru-RU" dirty="0" smtClean="0"/>
              <a:t>животных, живой </a:t>
            </a:r>
            <a:r>
              <a:rPr lang="ru-RU" dirty="0"/>
              <a:t>и неживой природе.</a:t>
            </a:r>
          </a:p>
          <a:p>
            <a:r>
              <a:rPr lang="ru-RU" dirty="0"/>
              <a:t>Изготовление книжек-самоделок.</a:t>
            </a:r>
          </a:p>
        </p:txBody>
      </p:sp>
    </p:spTree>
    <p:extLst>
      <p:ext uri="{BB962C8B-B14F-4D97-AF65-F5344CB8AC3E}">
        <p14:creationId xmlns:p14="http://schemas.microsoft.com/office/powerpoint/2010/main" xmlns="" val="13952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92487" cy="15701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Центр природы и экспериментирования</a:t>
            </a:r>
            <a:endParaRPr lang="ru-RU" sz="3200" b="1" dirty="0">
              <a:latin typeface="+mn-lt"/>
            </a:endParaRPr>
          </a:p>
        </p:txBody>
      </p:sp>
      <p:pic>
        <p:nvPicPr>
          <p:cNvPr id="1026" name="Picture 2" descr="E:\фото дети\S73F41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4953035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500306"/>
            <a:ext cx="2962275" cy="3951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Методическое обеспечение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90" t="1798" r="11108"/>
          <a:stretch/>
        </p:blipFill>
        <p:spPr>
          <a:xfrm>
            <a:off x="500034" y="1428736"/>
            <a:ext cx="3475252" cy="2970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928934"/>
            <a:ext cx="4038600" cy="3335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Экскурсии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E:\фото дети\S73F4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730790" y="2638711"/>
            <a:ext cx="3493008" cy="30236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857364"/>
            <a:ext cx="4035425" cy="3030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524</Words>
  <Application>Microsoft Office PowerPoint</Application>
  <PresentationFormat>Экран (4:3)</PresentationFormat>
  <Paragraphs>98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Формирование экологического воспитания старших дошкольников через реализацию программы дополнительного образования  «Друзья природы» </vt:lpstr>
      <vt:lpstr>Слайд 2</vt:lpstr>
      <vt:lpstr>Слайд 3</vt:lpstr>
      <vt:lpstr>Слайд 4</vt:lpstr>
      <vt:lpstr>Слайд 5</vt:lpstr>
      <vt:lpstr>Слайд 6</vt:lpstr>
      <vt:lpstr>Центр природы и экспериментирования</vt:lpstr>
      <vt:lpstr>Методическое обеспечение</vt:lpstr>
      <vt:lpstr>Экскурсии </vt:lpstr>
      <vt:lpstr>Труд в природе </vt:lpstr>
      <vt:lpstr>Праздник посвящённый  «Дню Земли»</vt:lpstr>
      <vt:lpstr>Слайд 12</vt:lpstr>
      <vt:lpstr>Сказки рассказанные на ночь</vt:lpstr>
      <vt:lpstr>Слайд 14</vt:lpstr>
      <vt:lpstr>Слайд 15</vt:lpstr>
      <vt:lpstr>Слайд 16</vt:lpstr>
      <vt:lpstr>Слайд 17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60</cp:revision>
  <dcterms:created xsi:type="dcterms:W3CDTF">2014-08-08T16:01:14Z</dcterms:created>
  <dcterms:modified xsi:type="dcterms:W3CDTF">2015-05-06T07:38:24Z</dcterms:modified>
</cp:coreProperties>
</file>