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0" r:id="rId3"/>
    <p:sldId id="258" r:id="rId4"/>
    <p:sldId id="261" r:id="rId5"/>
    <p:sldId id="259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2013г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Словарь</c:v>
                </c:pt>
                <c:pt idx="1">
                  <c:v>Зв.культура речи</c:v>
                </c:pt>
                <c:pt idx="2">
                  <c:v>Грам.строй речи</c:v>
                </c:pt>
                <c:pt idx="3">
                  <c:v>Связная речь</c:v>
                </c:pt>
                <c:pt idx="4">
                  <c:v>Худ.речевая деят.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2.4</c:v>
                </c:pt>
                <c:pt idx="2">
                  <c:v>3.5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2014г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Словарь</c:v>
                </c:pt>
                <c:pt idx="1">
                  <c:v>Зв.культура речи</c:v>
                </c:pt>
                <c:pt idx="2">
                  <c:v>Грам.строй речи</c:v>
                </c:pt>
                <c:pt idx="3">
                  <c:v>Связная речь</c:v>
                </c:pt>
                <c:pt idx="4">
                  <c:v>Худ.речевая деят.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4.5</c:v>
                </c:pt>
                <c:pt idx="4">
                  <c:v>4.5</c:v>
                </c:pt>
              </c:numCache>
            </c:numRef>
          </c:val>
        </c:ser>
        <c:axId val="56652928"/>
        <c:axId val="56749440"/>
      </c:barChart>
      <c:catAx>
        <c:axId val="56652928"/>
        <c:scaling>
          <c:orientation val="minMax"/>
        </c:scaling>
        <c:axPos val="b"/>
        <c:tickLblPos val="nextTo"/>
        <c:crossAx val="56749440"/>
        <c:crosses val="autoZero"/>
        <c:auto val="1"/>
        <c:lblAlgn val="ctr"/>
        <c:lblOffset val="100"/>
      </c:catAx>
      <c:valAx>
        <c:axId val="56749440"/>
        <c:scaling>
          <c:orientation val="minMax"/>
        </c:scaling>
        <c:axPos val="l"/>
        <c:majorGridlines/>
        <c:numFmt formatCode="General" sourceLinked="1"/>
        <c:tickLblPos val="nextTo"/>
        <c:crossAx val="566529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2013г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Словарь</c:v>
                </c:pt>
                <c:pt idx="1">
                  <c:v>Зв.культура речи</c:v>
                </c:pt>
                <c:pt idx="2">
                  <c:v>Грам.строй речи</c:v>
                </c:pt>
                <c:pt idx="3">
                  <c:v>Связная речь</c:v>
                </c:pt>
                <c:pt idx="4">
                  <c:v>Худ.речевая деят.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4.5</c:v>
                </c:pt>
                <c:pt idx="1">
                  <c:v>2</c:v>
                </c:pt>
                <c:pt idx="2">
                  <c:v>3</c:v>
                </c:pt>
                <c:pt idx="3">
                  <c:v>3.5</c:v>
                </c:pt>
                <c:pt idx="4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2014г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Словарь</c:v>
                </c:pt>
                <c:pt idx="1">
                  <c:v>Зв.культура речи</c:v>
                </c:pt>
                <c:pt idx="2">
                  <c:v>Грам.строй речи</c:v>
                </c:pt>
                <c:pt idx="3">
                  <c:v>Связная речь</c:v>
                </c:pt>
                <c:pt idx="4">
                  <c:v>Худ.речевая деят.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4.5</c:v>
                </c:pt>
                <c:pt idx="4">
                  <c:v>4.5</c:v>
                </c:pt>
              </c:numCache>
            </c:numRef>
          </c:val>
        </c:ser>
        <c:axId val="56864128"/>
        <c:axId val="56870016"/>
      </c:barChart>
      <c:catAx>
        <c:axId val="56864128"/>
        <c:scaling>
          <c:orientation val="minMax"/>
        </c:scaling>
        <c:axPos val="b"/>
        <c:tickLblPos val="nextTo"/>
        <c:crossAx val="56870016"/>
        <c:crosses val="autoZero"/>
        <c:auto val="1"/>
        <c:lblAlgn val="ctr"/>
        <c:lblOffset val="100"/>
      </c:catAx>
      <c:valAx>
        <c:axId val="56870016"/>
        <c:scaling>
          <c:orientation val="minMax"/>
        </c:scaling>
        <c:axPos val="l"/>
        <c:majorGridlines/>
        <c:numFmt formatCode="General" sourceLinked="1"/>
        <c:tickLblPos val="nextTo"/>
        <c:crossAx val="56864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2013г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Словарь</c:v>
                </c:pt>
                <c:pt idx="1">
                  <c:v>Зв.культура речи</c:v>
                </c:pt>
                <c:pt idx="2">
                  <c:v>Грам.строй речи</c:v>
                </c:pt>
                <c:pt idx="3">
                  <c:v>Связная речь</c:v>
                </c:pt>
                <c:pt idx="4">
                  <c:v>Худ.речевая деят.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2014г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Словарь</c:v>
                </c:pt>
                <c:pt idx="1">
                  <c:v>Зв.культура речи</c:v>
                </c:pt>
                <c:pt idx="2">
                  <c:v>Грам.строй речи</c:v>
                </c:pt>
                <c:pt idx="3">
                  <c:v>Связная речь</c:v>
                </c:pt>
                <c:pt idx="4">
                  <c:v>Худ.речевая деят.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4.7</c:v>
                </c:pt>
                <c:pt idx="1">
                  <c:v>3</c:v>
                </c:pt>
                <c:pt idx="2">
                  <c:v>4.5</c:v>
                </c:pt>
                <c:pt idx="3">
                  <c:v>4.5</c:v>
                </c:pt>
                <c:pt idx="4">
                  <c:v>4.5</c:v>
                </c:pt>
              </c:numCache>
            </c:numRef>
          </c:val>
        </c:ser>
        <c:axId val="58731136"/>
        <c:axId val="58737024"/>
      </c:barChart>
      <c:catAx>
        <c:axId val="58731136"/>
        <c:scaling>
          <c:orientation val="minMax"/>
        </c:scaling>
        <c:axPos val="b"/>
        <c:tickLblPos val="nextTo"/>
        <c:crossAx val="58737024"/>
        <c:crosses val="autoZero"/>
        <c:auto val="1"/>
        <c:lblAlgn val="ctr"/>
        <c:lblOffset val="100"/>
      </c:catAx>
      <c:valAx>
        <c:axId val="58737024"/>
        <c:scaling>
          <c:orientation val="minMax"/>
        </c:scaling>
        <c:axPos val="l"/>
        <c:majorGridlines/>
        <c:numFmt formatCode="General" sourceLinked="1"/>
        <c:tickLblPos val="nextTo"/>
        <c:crossAx val="58731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2013г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Словарь</c:v>
                </c:pt>
                <c:pt idx="1">
                  <c:v>Зв.культура речи</c:v>
                </c:pt>
                <c:pt idx="2">
                  <c:v>Грам.строй речи</c:v>
                </c:pt>
                <c:pt idx="3">
                  <c:v>Связная речь</c:v>
                </c:pt>
                <c:pt idx="4">
                  <c:v>Худ.речевая деят.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3.5</c:v>
                </c:pt>
                <c:pt idx="1">
                  <c:v>1.9</c:v>
                </c:pt>
                <c:pt idx="2">
                  <c:v>2.8</c:v>
                </c:pt>
                <c:pt idx="3">
                  <c:v>2.8</c:v>
                </c:pt>
                <c:pt idx="4">
                  <c:v>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2014г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Словарь</c:v>
                </c:pt>
                <c:pt idx="1">
                  <c:v>Зв.культура речи</c:v>
                </c:pt>
                <c:pt idx="2">
                  <c:v>Грам.строй речи</c:v>
                </c:pt>
                <c:pt idx="3">
                  <c:v>Связная речь</c:v>
                </c:pt>
                <c:pt idx="4">
                  <c:v>Худ.речевая деят.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axId val="58748288"/>
        <c:axId val="59155584"/>
      </c:barChart>
      <c:catAx>
        <c:axId val="58748288"/>
        <c:scaling>
          <c:orientation val="minMax"/>
        </c:scaling>
        <c:axPos val="b"/>
        <c:tickLblPos val="nextTo"/>
        <c:crossAx val="59155584"/>
        <c:crosses val="autoZero"/>
        <c:auto val="1"/>
        <c:lblAlgn val="ctr"/>
        <c:lblOffset val="100"/>
      </c:catAx>
      <c:valAx>
        <c:axId val="59155584"/>
        <c:scaling>
          <c:orientation val="minMax"/>
        </c:scaling>
        <c:axPos val="l"/>
        <c:majorGridlines/>
        <c:numFmt formatCode="General" sourceLinked="1"/>
        <c:tickLblPos val="nextTo"/>
        <c:crossAx val="587482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95144356955381"/>
          <c:y val="3.1953001968503938E-2"/>
          <c:w val="0.67682972440944877"/>
          <c:h val="0.8049948326771653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подг.гр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сентябрь 2013г</c:v>
                </c:pt>
                <c:pt idx="1">
                  <c:v>май</c:v>
                </c:pt>
                <c:pt idx="2">
                  <c:v>май 2014г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ст.гр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сентябрь 2013г</c:v>
                </c:pt>
                <c:pt idx="1">
                  <c:v>май</c:v>
                </c:pt>
                <c:pt idx="2">
                  <c:v>май 2014г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3.5</c:v>
                </c:pt>
                <c:pt idx="1">
                  <c:v>4.8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 ст.гр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сентябрь 2013г</c:v>
                </c:pt>
                <c:pt idx="1">
                  <c:v>май</c:v>
                </c:pt>
                <c:pt idx="2">
                  <c:v>май 2014г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3.3</c:v>
                </c:pt>
                <c:pt idx="1">
                  <c:v>4.2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ср.гр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сентябрь 2013г</c:v>
                </c:pt>
                <c:pt idx="1">
                  <c:v>май</c:v>
                </c:pt>
                <c:pt idx="2">
                  <c:v>май 2014г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2.6</c:v>
                </c:pt>
                <c:pt idx="1">
                  <c:v>4</c:v>
                </c:pt>
              </c:numCache>
            </c:numRef>
          </c:val>
        </c:ser>
        <c:axId val="90302720"/>
        <c:axId val="91785472"/>
      </c:barChart>
      <c:dateAx>
        <c:axId val="90302720"/>
        <c:scaling>
          <c:orientation val="minMax"/>
        </c:scaling>
        <c:axPos val="b"/>
        <c:majorTickMark val="none"/>
        <c:tickLblPos val="low"/>
        <c:txPr>
          <a:bodyPr rot="-360000" anchor="ctr" anchorCtr="0"/>
          <a:lstStyle/>
          <a:p>
            <a:pPr>
              <a:defRPr/>
            </a:pPr>
            <a:endParaRPr lang="ru-RU"/>
          </a:p>
        </c:txPr>
        <c:crossAx val="91785472"/>
        <c:crosses val="autoZero"/>
        <c:lblOffset val="50"/>
        <c:baseTimeUnit val="days"/>
      </c:dateAx>
      <c:valAx>
        <c:axId val="91785472"/>
        <c:scaling>
          <c:orientation val="minMax"/>
        </c:scaling>
        <c:axPos val="l"/>
        <c:majorGridlines/>
        <c:numFmt formatCode="General" sourceLinked="1"/>
        <c:tickLblPos val="nextTo"/>
        <c:crossAx val="903027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A8-AF11-4C99-B4C8-7F2BCFA7A181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A26028-AC02-4B34-A9E0-451B5D5EF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A8-AF11-4C99-B4C8-7F2BCFA7A181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26028-AC02-4B34-A9E0-451B5D5EF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A26028-AC02-4B34-A9E0-451B5D5EF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A8-AF11-4C99-B4C8-7F2BCFA7A181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A8-AF11-4C99-B4C8-7F2BCFA7A181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A26028-AC02-4B34-A9E0-451B5D5EF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A8-AF11-4C99-B4C8-7F2BCFA7A181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A26028-AC02-4B34-A9E0-451B5D5EF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A70DA8-AF11-4C99-B4C8-7F2BCFA7A181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26028-AC02-4B34-A9E0-451B5D5EF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A8-AF11-4C99-B4C8-7F2BCFA7A181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A26028-AC02-4B34-A9E0-451B5D5EF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A8-AF11-4C99-B4C8-7F2BCFA7A181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A26028-AC02-4B34-A9E0-451B5D5EF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A8-AF11-4C99-B4C8-7F2BCFA7A181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A26028-AC02-4B34-A9E0-451B5D5EF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A26028-AC02-4B34-A9E0-451B5D5EF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0DA8-AF11-4C99-B4C8-7F2BCFA7A181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A26028-AC02-4B34-A9E0-451B5D5EF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A70DA8-AF11-4C99-B4C8-7F2BCFA7A181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A70DA8-AF11-4C99-B4C8-7F2BCFA7A181}" type="datetimeFigureOut">
              <a:rPr lang="ru-RU" smtClean="0"/>
              <a:pPr/>
              <a:t>12.08.2014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A26028-AC02-4B34-A9E0-451B5D5EF5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28662" y="6000768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Подготовила учитель- логопед Букина Е.Ю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7850" y="357166"/>
            <a:ext cx="8590429" cy="20002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Диагностика речевого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азвития за </a:t>
            </a:r>
          </a:p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2013-2014 учебный год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2071673"/>
          <a:ext cx="7786744" cy="3089448"/>
        </p:xfrm>
        <a:graphic>
          <a:graphicData uri="http://schemas.openxmlformats.org/drawingml/2006/table">
            <a:tbl>
              <a:tblPr/>
              <a:tblGrid>
                <a:gridCol w="819657"/>
                <a:gridCol w="1331943"/>
                <a:gridCol w="1634614"/>
                <a:gridCol w="2071702"/>
                <a:gridCol w="1928828"/>
              </a:tblGrid>
              <a:tr h="1209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Всего 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обследованных(чел.)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С нарушениями звукопроизношения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Зачислены на логопедические занятия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Количество выпущенных детей с </a:t>
                      </a:r>
                      <a:r>
                        <a:rPr lang="ru-RU" sz="1400" baseline="0" dirty="0" smtClean="0">
                          <a:latin typeface="+mn-lt"/>
                          <a:ea typeface="SimSun"/>
                          <a:cs typeface="Mangal"/>
                        </a:rPr>
                        <a:t> чистой речью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0215" algn="l"/>
                        </a:tabLst>
                        <a:defRPr/>
                      </a:pPr>
                      <a:r>
                        <a:rPr lang="ru-RU" sz="1400" dirty="0" smtClean="0"/>
                        <a:t>Количество детей выпущенных со значительным улучшением в речи</a:t>
                      </a:r>
                      <a:endParaRPr lang="ru-RU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94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7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2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52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34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17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Подг.гр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7</a:t>
                      </a:r>
                      <a:endParaRPr lang="ru-RU" sz="140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6 (1- отказ)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5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1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1 ст.гр</a:t>
                      </a:r>
                      <a:endParaRPr lang="ru-RU" sz="140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12</a:t>
                      </a:r>
                      <a:endParaRPr lang="ru-RU" sz="140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12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12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-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2 ст.гр</a:t>
                      </a:r>
                      <a:endParaRPr lang="ru-RU" sz="140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13</a:t>
                      </a:r>
                      <a:endParaRPr lang="ru-RU" sz="140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13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7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6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 ср.гр</a:t>
                      </a:r>
                      <a:endParaRPr lang="ru-RU" sz="140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21</a:t>
                      </a:r>
                      <a:endParaRPr lang="ru-RU" sz="140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21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10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11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Мл. гр</a:t>
                      </a:r>
                      <a:endParaRPr lang="ru-RU" sz="140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19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SimSun"/>
                          <a:cs typeface="Mangal"/>
                        </a:rPr>
                        <a:t>-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-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400" dirty="0" smtClean="0">
                          <a:latin typeface="+mn-lt"/>
                          <a:ea typeface="SimSun"/>
                          <a:cs typeface="Mangal"/>
                        </a:rPr>
                        <a:t>-</a:t>
                      </a:r>
                      <a:endParaRPr lang="ru-RU" sz="1400" dirty="0">
                        <a:latin typeface="+mn-lt"/>
                        <a:ea typeface="SimSun"/>
                        <a:cs typeface="Mangal"/>
                      </a:endParaRPr>
                    </a:p>
                  </a:txBody>
                  <a:tcPr marL="64075" marR="640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2976" y="50004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Состояние    звукопроизношения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886" y="428604"/>
            <a:ext cx="550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Уровни   речевого  развития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42976" y="2143116"/>
          <a:ext cx="685804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0232" y="1571612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Подготовительная группа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14480" y="2285992"/>
          <a:ext cx="6091251" cy="381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71802" y="428604"/>
            <a:ext cx="3230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Уровни  речевого  развития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3108" y="1643050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 старшая группа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428604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Уровень  речевого развития  </a:t>
            </a:r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14480" y="2285992"/>
          <a:ext cx="6091251" cy="381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00298" y="1643050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 старшая группа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643042" y="2357430"/>
          <a:ext cx="5929354" cy="3170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85984" y="428604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Уровень речевого развития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164305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Средняя группа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50004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Диагностика речевого развития    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728" y="1500174"/>
          <a:ext cx="609600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85720" y="4786322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Итоговая  диагностика в </a:t>
            </a:r>
            <a:r>
              <a:rPr lang="ru-RU" dirty="0" smtClean="0"/>
              <a:t>начале и конце </a:t>
            </a:r>
            <a:r>
              <a:rPr lang="ru-RU" dirty="0" smtClean="0"/>
              <a:t>учебного года </a:t>
            </a:r>
            <a:r>
              <a:rPr lang="ru-RU" dirty="0" smtClean="0"/>
              <a:t>для </a:t>
            </a:r>
            <a:r>
              <a:rPr lang="ru-RU" dirty="0" smtClean="0"/>
              <a:t>контроля эффективности коррекционно-логопедической работы выявила положительную динамику в развитии речи </a:t>
            </a:r>
            <a:r>
              <a:rPr lang="ru-RU" dirty="0" smtClean="0"/>
              <a:t>детей.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</TotalTime>
  <Words>108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24</cp:revision>
  <dcterms:created xsi:type="dcterms:W3CDTF">2014-02-17T08:12:13Z</dcterms:created>
  <dcterms:modified xsi:type="dcterms:W3CDTF">2014-08-12T09:45:29Z</dcterms:modified>
</cp:coreProperties>
</file>