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4"/>
  </p:notesMasterIdLst>
  <p:sldIdLst>
    <p:sldId id="25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>
        <p:scale>
          <a:sx n="100" d="100"/>
          <a:sy n="100" d="100"/>
        </p:scale>
        <p:origin x="11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2E6F-8664-4005-A7E8-EF275873DF79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3D8FE-AE51-4BC2-9A02-F728A14D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6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3/22/2015 12:37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06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856984" cy="3311863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i="0" spc="-150" dirty="0" smtClean="0">
                <a:solidFill>
                  <a:srgbClr val="FFC00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ГБДОУ №52 ФРУНЗЕНСКОГО РАЙОНА</a:t>
            </a:r>
            <a:br>
              <a:rPr lang="ru-RU" sz="2800" i="0" spc="-150" dirty="0" smtClean="0">
                <a:solidFill>
                  <a:srgbClr val="FFC00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dirty="0" smtClean="0">
                <a:solidFill>
                  <a:srgbClr val="FFC000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Г. САНКТ-ПЕТЕРБУРГ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/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/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КОРРЕКЦИЯ    </a:t>
            </a:r>
            <a:b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АГРЕССИВНОГО      ПОВЕДЕНИЯ  </a:t>
            </a:r>
            <a:b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У     ДЕТЕЙ</a:t>
            </a:r>
            <a:b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</a:br>
            <a:r>
              <a:rPr lang="ru-RU" sz="2800" b="1" i="0" spc="-150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/>
              </a:rPr>
              <a:t> МЛАДШЕГО     ДОШКОЛЬНОГО   ВОЗРАСТА</a:t>
            </a:r>
            <a:endParaRPr lang="ru-RU" sz="2800" b="1" i="0" spc="-150" dirty="0">
              <a:solidFill>
                <a:schemeClr val="bg2">
                  <a:lumMod val="50000"/>
                </a:schemeClr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Georgia" panose="02040502050405020303" pitchFamily="18" charset="0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89040"/>
            <a:ext cx="7681913" cy="2808312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b="1" i="0" dirty="0" smtClean="0">
              <a:solidFill>
                <a:schemeClr val="tx2">
                  <a:lumMod val="1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endParaRPr lang="ru-RU" b="1" dirty="0">
              <a:solidFill>
                <a:schemeClr val="tx2">
                  <a:lumMod val="1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chemeClr val="tx2">
                    <a:lumMod val="10000"/>
                  </a:schemeClr>
                </a:solidFill>
                <a:latin typeface="Monotype Corsiva" panose="03010101010201010101" pitchFamily="66" charset="0"/>
              </a:rPr>
              <a:t>САВЕЛЬЕВА</a:t>
            </a:r>
          </a:p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Monotype Corsiva" panose="03010101010201010101" pitchFamily="66" charset="0"/>
              </a:rPr>
              <a:t>НАТАЛЬЯ СЕРГЕЕВНА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b="1" i="0" dirty="0">
              <a:solidFill>
                <a:schemeClr val="tx2">
                  <a:lumMod val="1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Monotype Corsiva" panose="03010101010201010101" pitchFamily="66" charset="0"/>
              </a:rPr>
              <a:t>      2015 ГОД</a:t>
            </a:r>
            <a:endParaRPr lang="ru-RU" b="1" i="0" dirty="0">
              <a:solidFill>
                <a:schemeClr val="tx2">
                  <a:lumMod val="10000"/>
                </a:schemeClr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92990"/>
          </a:xfrm>
          <a:effectLst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ЗА ВНИМАНИЕ!</a:t>
            </a:r>
            <a:endParaRPr lang="ru-RU" sz="8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61048"/>
            <a:ext cx="3744416" cy="24122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0251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315778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ЦЕЛЬ:  </a:t>
            </a: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Развить   способности  к  самоконтролю  эмоциональных проявлений,   отражающих   агрессивную   направленность поведения   (коррекция   агрессивного   поведения    воспитанников). </a:t>
            </a:r>
            <a:b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3568" y="2492896"/>
            <a:ext cx="8079432" cy="4988010"/>
          </a:xfrm>
        </p:spPr>
        <p:txBody>
          <a:bodyPr/>
          <a:lstStyle/>
          <a:p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ЗАДАЧИ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1. Снижение эмоционального напряжения.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2. Обучение ребенка адекватному выражению своего гнева.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3. Обучение ребенка техникам и способам управления гневом.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4. Осознание собственных потребностей.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5. Снижение уровня личной тревоги.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6. Развитие позитивной самооценки.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7. Развитие умения взаимодействовать с окружающими его 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людьми.</a:t>
            </a:r>
            <a:endParaRPr lang="ru-RU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3605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0188"/>
            <a:ext cx="8367464" cy="678532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Объяснительная записка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07504" y="1484784"/>
            <a:ext cx="8382000" cy="5336846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Агрессивное поведение детей – </a:t>
            </a:r>
            <a:endParaRPr lang="ru-RU" sz="2800" b="1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это своеобразный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сигнал, крик о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помощи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, о внимании к своему внутреннему миру, в котором накопилось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много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разрушительных эмоций, с которыми самостоятельно ребенок не в силах справиться. </a:t>
            </a: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Агрессивные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дети драчливы,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легковозбудимы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, раздражительны, обидчивы, несговорчивы, упрямы, враждебны к окружающим. </a:t>
            </a: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Их отношения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 близкими, сверстниками, педагогами всегда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напряженны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и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амбивалентны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. Агрессивные разряды подрывают здоровье детей, приводят их в состояние трудно корригируемого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возбуждения.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Наша задача понять и помочь таким детям. Но успешная работа  заключается в комплексном подходе и необходимости придерживаться следующих принципов.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4664"/>
            <a:ext cx="2539482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50003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30188"/>
            <a:ext cx="8655496" cy="997196"/>
          </a:xfrm>
        </p:spPr>
        <p:txBody>
          <a:bodyPr/>
          <a:lstStyle/>
          <a:p>
            <a:r>
              <a:rPr lang="ru-RU" sz="2400" i="1" dirty="0" smtClean="0"/>
              <a:t>Наша задача заключается в том, чтобы понять и помочь таким детям. Залогом успешной работы является комплексный подход и  необходимость соблюдения следующих принципов</a:t>
            </a:r>
            <a:endParaRPr lang="ru-RU" sz="2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51520" y="1556792"/>
            <a:ext cx="8382000" cy="5847755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безусловного и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безоценочного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принятия ребенка в целом. Направлено на установление доброжелательных, доверительных отношений воспитуемого с педагогом, на разрушение широко бы-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тующего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практике оценочного отношения к детям, имеющим от-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клонения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развитии и поведении. </a:t>
            </a:r>
            <a:endParaRPr lang="ru-RU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Принцип комплексного подхода предполагает обязательно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использо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вать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систему взаимосвязанных друг с другом методов изучения и воз- действия. Важно, чтобы каждый метод вписывался в естественную си-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туацию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жизнедеятельности ребенка, имел целевую направленность на получение необходимой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информации о ребенке.</a:t>
            </a:r>
          </a:p>
          <a:p>
            <a:pPr>
              <a:buBlip>
                <a:blip r:embed="rId2"/>
              </a:buBlip>
            </a:pP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Расширение опыта ребенка с установкой на социальную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успеш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ность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Данный принцип выражается в разнообразии форм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органи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зации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воспитательного процесса, в создании благоприятного микро- климата в группе, атмосферы общения и взаимопонимания 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се организованной деятельности, сотрудничество с детьми. Оказание конструктивной помощи 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отреагировании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проблемных ситуаций и наработки навыков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саморегуляции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и контроля.</a:t>
            </a:r>
          </a:p>
          <a:p>
            <a:pPr>
              <a:buBlip>
                <a:blip r:embed="rId2"/>
              </a:buBlip>
            </a:pP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ru-RU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10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же такое </a:t>
            </a:r>
            <a:r>
              <a:rPr lang="ru-RU" i="1" dirty="0" smtClean="0">
                <a:solidFill>
                  <a:srgbClr val="FF0000"/>
                </a:solidFill>
              </a:rPr>
              <a:t>агрессия?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0967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АГРЕССИЯ 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мотивированное деструктивное поведение, противоречащее нормам и правилам сосуществования людей в обществе, наносящее вред объектам нападения (одушевленным и неодушевленным), приносящее физический ущерб людям или вызывающее у них психологический дискомфорт (отрицательные переживания, состояние напряженности, страха, подавленности).</a:t>
            </a:r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013176"/>
            <a:ext cx="2268252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15810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886397"/>
          </a:xfrm>
        </p:spPr>
        <p:txBody>
          <a:bodyPr/>
          <a:lstStyle/>
          <a:p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Можно выделить три основных источника деструктивного поведения: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2896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1. чувства страха, недоверия к окружающему миру, угрожающие безопасности ребенка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2. столкновение ребенка с невыполнением его желаний, запретами на удовлетворение определенных потребностей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3. отстаивание своей личности, территории, обретение независимости и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60542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ru-RU" b="1" i="1" dirty="0"/>
              <a:t>Методы и приемы, используемые в </a:t>
            </a:r>
            <a:r>
              <a:rPr lang="ru-RU" b="1" i="1" dirty="0" smtClean="0"/>
              <a:t>работе: 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916832"/>
            <a:ext cx="8382000" cy="5179880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Словесные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и подвижные игры на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взаимодействие 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Ролевое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проигрывание моделей желательного поведения в различных жизненных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ситуациях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Психогимнастика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(имитационные игры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) 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А</a:t>
            </a:r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рттерапия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(свободное и тематическое рисование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)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Телесно-ориентированная терапия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казкотерапия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Беседы, направленные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на развитие самосознания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ребенка 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Проигрывание </a:t>
            </a:r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проблемных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ситуаций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Релаксация 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Функциональная музыка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395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ДИНАМИКА: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602011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4000" b="1" dirty="0">
                <a:solidFill>
                  <a:srgbClr val="FFC000"/>
                </a:solidFill>
              </a:rPr>
              <a:t>Снижение уровня агрессивности. </a:t>
            </a:r>
          </a:p>
          <a:p>
            <a:pPr>
              <a:buBlip>
                <a:blip r:embed="rId2"/>
              </a:buBlip>
            </a:pPr>
            <a:r>
              <a:rPr lang="ru-RU" sz="4000" b="1" dirty="0">
                <a:solidFill>
                  <a:srgbClr val="FFC000"/>
                </a:solidFill>
              </a:rPr>
              <a:t> Умение контролировать поведение.</a:t>
            </a:r>
          </a:p>
          <a:p>
            <a:pPr>
              <a:buBlip>
                <a:blip r:embed="rId2"/>
              </a:buBlip>
            </a:pPr>
            <a:r>
              <a:rPr lang="ru-RU" sz="4000" b="1" dirty="0">
                <a:solidFill>
                  <a:srgbClr val="FFC000"/>
                </a:solidFill>
              </a:rPr>
              <a:t>  Умение решать проблемные ситуации. </a:t>
            </a:r>
          </a:p>
          <a:p>
            <a:pPr>
              <a:buBlip>
                <a:blip r:embed="rId2"/>
              </a:buBlip>
            </a:pPr>
            <a:r>
              <a:rPr lang="ru-RU" sz="4000" b="1" dirty="0">
                <a:solidFill>
                  <a:srgbClr val="FFC000"/>
                </a:solidFill>
              </a:rPr>
              <a:t> Повышение коммуникативных навыков. </a:t>
            </a:r>
          </a:p>
          <a:p>
            <a:pPr>
              <a:buBlip>
                <a:blip r:embed="rId2"/>
              </a:buBlip>
            </a:pPr>
            <a:r>
              <a:rPr lang="ru-RU" sz="4000" b="1" dirty="0">
                <a:solidFill>
                  <a:srgbClr val="FFC000"/>
                </a:solidFill>
              </a:rPr>
              <a:t> Формирование новых стереотипов поведения.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836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23528" y="332656"/>
            <a:ext cx="8382000" cy="6401753"/>
          </a:xfrm>
        </p:spPr>
        <p:txBody>
          <a:bodyPr/>
          <a:lstStyle/>
          <a:p>
            <a:r>
              <a:rPr lang="ru-RU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Дошкольное </a:t>
            </a:r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детство — период, когда эмоции, чувства господствуют над всеми другими сторонами жизни ребенка, придавая им специфическую окраску и выразительность. </a:t>
            </a:r>
            <a:endParaRPr lang="ru-RU" i="1" dirty="0" smtClean="0">
              <a:solidFill>
                <a:schemeClr val="bg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i="1" dirty="0">
                <a:solidFill>
                  <a:schemeClr val="bg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Ранний возраст — это период быстрого формирования всех свойственных человеку психофизиологических процессов. Своевременно начатое и правильно осуществляемое воспитание детей раннего возраста является важным условием их полноценного развития. 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661248"/>
            <a:ext cx="1353193" cy="1077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4220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rple Segoe 4-3 template-template_April-17-2007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E142A9-57FF-4D7D-853B-3B87B70DB7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(лиловое текстурированное оформление)</Template>
  <TotalTime>98</TotalTime>
  <Words>685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Georgia</vt:lpstr>
      <vt:lpstr>Monotype Corsiva</vt:lpstr>
      <vt:lpstr>Wingdings</vt:lpstr>
      <vt:lpstr>Purple Segoe 4-3 template-template_April-17-2007</vt:lpstr>
      <vt:lpstr>Белый текст и шрифт Courier для слайдов с кодом</vt:lpstr>
      <vt:lpstr>ГБДОУ №52 ФРУНЗЕНСКОГО РАЙОНА Г. САНКТ-ПЕТЕРБУРГ   КОРРЕКЦИЯ     АГРЕССИВНОГО      ПОВЕДЕНИЯ   У     ДЕТЕЙ  МЛАДШЕГО     ДОШКОЛЬНОГО   ВОЗРАСТА</vt:lpstr>
      <vt:lpstr>ЦЕЛЬ:  Развить   способности  к  самоконтролю  эмоциональных проявлений,   отражающих   агрессивную   направленность поведения   (коррекция   агрессивного   поведения    воспитанников).     </vt:lpstr>
      <vt:lpstr>Объяснительная записка</vt:lpstr>
      <vt:lpstr>Наша задача заключается в том, чтобы понять и помочь таким детям. Залогом успешной работы является комплексный подход и  необходимость соблюдения следующих принципов</vt:lpstr>
      <vt:lpstr>Что же такое агрессия?</vt:lpstr>
      <vt:lpstr>Можно выделить три основных источника деструктивного поведения:</vt:lpstr>
      <vt:lpstr>Методы и приемы, используемые в работе: </vt:lpstr>
      <vt:lpstr>ДИНАМИКА: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№КОРРЕКЦИЯ     АГРЕССИВНОГО      ПОВЕДЕНИЯ   У     ДЕТЕЙ  МЛАДШЕГО     ДОШКОЛЬНОГО   ВОЗРАСТА</dc:title>
  <dc:creator>НатАрт</dc:creator>
  <cp:keywords/>
  <cp:lastModifiedBy>НатАрт</cp:lastModifiedBy>
  <cp:revision>15</cp:revision>
  <dcterms:created xsi:type="dcterms:W3CDTF">2015-03-21T20:37:56Z</dcterms:created>
  <dcterms:modified xsi:type="dcterms:W3CDTF">2015-03-21T22:16:39Z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TC102867679990</vt:lpwstr>
  </property>
</Properties>
</file>