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1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250D"/>
    <a:srgbClr val="004821"/>
    <a:srgbClr val="00123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20A3ED-E0E4-426A-8F96-6F0E9CB83FD9}" type="doc">
      <dgm:prSet loTypeId="urn:microsoft.com/office/officeart/2005/8/layout/vList3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51E413FB-836A-44C5-8558-5CAA8F84E9F2}">
      <dgm:prSet custT="1"/>
      <dgm:spPr/>
      <dgm:t>
        <a:bodyPr/>
        <a:lstStyle/>
        <a:p>
          <a:pPr algn="l" rtl="0"/>
          <a:r>
            <a:rPr lang="ru-RU" sz="1500" dirty="0" smtClean="0">
              <a:latin typeface="Times New Roman" pitchFamily="18" charset="0"/>
              <a:cs typeface="Times New Roman" pitchFamily="18" charset="0"/>
            </a:rPr>
            <a:t>лексической стороны</a:t>
          </a:r>
          <a:endParaRPr lang="ru-RU" sz="1500" dirty="0">
            <a:latin typeface="Times New Roman" pitchFamily="18" charset="0"/>
            <a:cs typeface="Times New Roman" pitchFamily="18" charset="0"/>
          </a:endParaRPr>
        </a:p>
      </dgm:t>
    </dgm:pt>
    <dgm:pt modelId="{67B10DE1-3E51-40E9-B807-7A96654E7151}" type="parTrans" cxnId="{D44F363B-F2DE-447E-9750-7CA11C191165}">
      <dgm:prSet/>
      <dgm:spPr/>
      <dgm:t>
        <a:bodyPr/>
        <a:lstStyle/>
        <a:p>
          <a:endParaRPr lang="ru-RU"/>
        </a:p>
      </dgm:t>
    </dgm:pt>
    <dgm:pt modelId="{D9FFC1F7-D4AB-4FC6-B2A5-B060935FC681}" type="sibTrans" cxnId="{D44F363B-F2DE-447E-9750-7CA11C191165}">
      <dgm:prSet/>
      <dgm:spPr/>
      <dgm:t>
        <a:bodyPr/>
        <a:lstStyle/>
        <a:p>
          <a:endParaRPr lang="ru-RU"/>
        </a:p>
      </dgm:t>
    </dgm:pt>
    <dgm:pt modelId="{BD5FF8EE-804B-49A2-BBED-43FC96B75CDB}" type="pres">
      <dgm:prSet presAssocID="{6620A3ED-E0E4-426A-8F96-6F0E9CB83FD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3C1497-B57E-4364-A88D-14A62B5053C9}" type="pres">
      <dgm:prSet presAssocID="{51E413FB-836A-44C5-8558-5CAA8F84E9F2}" presName="composite" presStyleCnt="0"/>
      <dgm:spPr/>
    </dgm:pt>
    <dgm:pt modelId="{599546AD-E412-44B8-B4B4-02494B07F1E1}" type="pres">
      <dgm:prSet presAssocID="{51E413FB-836A-44C5-8558-5CAA8F84E9F2}" presName="imgShp" presStyleLbl="fgImgPlace1" presStyleIdx="0" presStyleCnt="1" custScaleX="55885" custScaleY="53846" custLinFactNeighborX="-449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CEE0858-E999-4BB2-9F72-3CE54C8EB6DB}" type="pres">
      <dgm:prSet presAssocID="{51E413FB-836A-44C5-8558-5CAA8F84E9F2}" presName="txShp" presStyleLbl="node1" presStyleIdx="0" presStyleCnt="1" custScaleX="74807" custScaleY="38461" custLinFactNeighborX="-60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4F363B-F2DE-447E-9750-7CA11C191165}" srcId="{6620A3ED-E0E4-426A-8F96-6F0E9CB83FD9}" destId="{51E413FB-836A-44C5-8558-5CAA8F84E9F2}" srcOrd="0" destOrd="0" parTransId="{67B10DE1-3E51-40E9-B807-7A96654E7151}" sibTransId="{D9FFC1F7-D4AB-4FC6-B2A5-B060935FC681}"/>
    <dgm:cxn modelId="{AD2255D4-36FF-44F1-9A22-49744D42A3BA}" type="presOf" srcId="{6620A3ED-E0E4-426A-8F96-6F0E9CB83FD9}" destId="{BD5FF8EE-804B-49A2-BBED-43FC96B75CDB}" srcOrd="0" destOrd="0" presId="urn:microsoft.com/office/officeart/2005/8/layout/vList3"/>
    <dgm:cxn modelId="{7B8D590E-5704-43F5-AE7C-E911CF5B8E99}" type="presOf" srcId="{51E413FB-836A-44C5-8558-5CAA8F84E9F2}" destId="{6CEE0858-E999-4BB2-9F72-3CE54C8EB6DB}" srcOrd="0" destOrd="0" presId="urn:microsoft.com/office/officeart/2005/8/layout/vList3"/>
    <dgm:cxn modelId="{E6D7FC29-AD65-401E-9184-0AA2F60C4891}" type="presParOf" srcId="{BD5FF8EE-804B-49A2-BBED-43FC96B75CDB}" destId="{B23C1497-B57E-4364-A88D-14A62B5053C9}" srcOrd="0" destOrd="0" presId="urn:microsoft.com/office/officeart/2005/8/layout/vList3"/>
    <dgm:cxn modelId="{E618EE5D-F27B-46D4-A698-0DEE1B786709}" type="presParOf" srcId="{B23C1497-B57E-4364-A88D-14A62B5053C9}" destId="{599546AD-E412-44B8-B4B4-02494B07F1E1}" srcOrd="0" destOrd="0" presId="urn:microsoft.com/office/officeart/2005/8/layout/vList3"/>
    <dgm:cxn modelId="{5E7161C2-4A5E-4D5C-B7AD-AC49EFAF5CF1}" type="presParOf" srcId="{B23C1497-B57E-4364-A88D-14A62B5053C9}" destId="{6CEE0858-E999-4BB2-9F72-3CE54C8EB6D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20A3ED-E0E4-426A-8F96-6F0E9CB83FD9}" type="doc">
      <dgm:prSet loTypeId="urn:microsoft.com/office/officeart/2005/8/layout/vList3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51E413FB-836A-44C5-8558-5CAA8F84E9F2}">
      <dgm:prSet custT="1"/>
      <dgm:spPr/>
      <dgm:t>
        <a:bodyPr/>
        <a:lstStyle/>
        <a:p>
          <a:pPr algn="l" rtl="0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грамматического строя речи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67B10DE1-3E51-40E9-B807-7A96654E7151}" type="parTrans" cxnId="{D44F363B-F2DE-447E-9750-7CA11C191165}">
      <dgm:prSet/>
      <dgm:spPr/>
      <dgm:t>
        <a:bodyPr/>
        <a:lstStyle/>
        <a:p>
          <a:endParaRPr lang="ru-RU"/>
        </a:p>
      </dgm:t>
    </dgm:pt>
    <dgm:pt modelId="{D9FFC1F7-D4AB-4FC6-B2A5-B060935FC681}" type="sibTrans" cxnId="{D44F363B-F2DE-447E-9750-7CA11C191165}">
      <dgm:prSet/>
      <dgm:spPr/>
      <dgm:t>
        <a:bodyPr/>
        <a:lstStyle/>
        <a:p>
          <a:endParaRPr lang="ru-RU"/>
        </a:p>
      </dgm:t>
    </dgm:pt>
    <dgm:pt modelId="{BD5FF8EE-804B-49A2-BBED-43FC96B75CDB}" type="pres">
      <dgm:prSet presAssocID="{6620A3ED-E0E4-426A-8F96-6F0E9CB83FD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3C1497-B57E-4364-A88D-14A62B5053C9}" type="pres">
      <dgm:prSet presAssocID="{51E413FB-836A-44C5-8558-5CAA8F84E9F2}" presName="composite" presStyleCnt="0"/>
      <dgm:spPr/>
    </dgm:pt>
    <dgm:pt modelId="{599546AD-E412-44B8-B4B4-02494B07F1E1}" type="pres">
      <dgm:prSet presAssocID="{51E413FB-836A-44C5-8558-5CAA8F84E9F2}" presName="imgShp" presStyleLbl="fgImgPlace1" presStyleIdx="0" presStyleCnt="1" custScaleX="55885" custScaleY="53846" custLinFactNeighborX="-1218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CEE0858-E999-4BB2-9F72-3CE54C8EB6DB}" type="pres">
      <dgm:prSet presAssocID="{51E413FB-836A-44C5-8558-5CAA8F84E9F2}" presName="txShp" presStyleLbl="node1" presStyleIdx="0" presStyleCnt="1" custScaleX="74807" custScaleY="38461" custLinFactNeighborX="-60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4F363B-F2DE-447E-9750-7CA11C191165}" srcId="{6620A3ED-E0E4-426A-8F96-6F0E9CB83FD9}" destId="{51E413FB-836A-44C5-8558-5CAA8F84E9F2}" srcOrd="0" destOrd="0" parTransId="{67B10DE1-3E51-40E9-B807-7A96654E7151}" sibTransId="{D9FFC1F7-D4AB-4FC6-B2A5-B060935FC681}"/>
    <dgm:cxn modelId="{51328AE5-EF50-446F-BFA6-DBF55CB13C38}" type="presOf" srcId="{6620A3ED-E0E4-426A-8F96-6F0E9CB83FD9}" destId="{BD5FF8EE-804B-49A2-BBED-43FC96B75CDB}" srcOrd="0" destOrd="0" presId="urn:microsoft.com/office/officeart/2005/8/layout/vList3"/>
    <dgm:cxn modelId="{DEBE51C8-23D6-417D-B6A9-E41DB87F0A1C}" type="presOf" srcId="{51E413FB-836A-44C5-8558-5CAA8F84E9F2}" destId="{6CEE0858-E999-4BB2-9F72-3CE54C8EB6DB}" srcOrd="0" destOrd="0" presId="urn:microsoft.com/office/officeart/2005/8/layout/vList3"/>
    <dgm:cxn modelId="{03059430-0FE2-4251-8FE3-738FFAEFE830}" type="presParOf" srcId="{BD5FF8EE-804B-49A2-BBED-43FC96B75CDB}" destId="{B23C1497-B57E-4364-A88D-14A62B5053C9}" srcOrd="0" destOrd="0" presId="urn:microsoft.com/office/officeart/2005/8/layout/vList3"/>
    <dgm:cxn modelId="{F9263860-A4D5-4E39-95B6-0E288A7027AD}" type="presParOf" srcId="{B23C1497-B57E-4364-A88D-14A62B5053C9}" destId="{599546AD-E412-44B8-B4B4-02494B07F1E1}" srcOrd="0" destOrd="0" presId="urn:microsoft.com/office/officeart/2005/8/layout/vList3"/>
    <dgm:cxn modelId="{31C75BF7-230E-488D-9151-8336FAFFB399}" type="presParOf" srcId="{B23C1497-B57E-4364-A88D-14A62B5053C9}" destId="{6CEE0858-E999-4BB2-9F72-3CE54C8EB6D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20A3ED-E0E4-426A-8F96-6F0E9CB83FD9}" type="doc">
      <dgm:prSet loTypeId="urn:microsoft.com/office/officeart/2005/8/layout/vList3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51E413FB-836A-44C5-8558-5CAA8F84E9F2}">
      <dgm:prSet custT="1"/>
      <dgm:spPr/>
      <dgm:t>
        <a:bodyPr/>
        <a:lstStyle/>
        <a:p>
          <a:pPr algn="l" rtl="0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произносительной стороны речи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67B10DE1-3E51-40E9-B807-7A96654E7151}" type="parTrans" cxnId="{D44F363B-F2DE-447E-9750-7CA11C191165}">
      <dgm:prSet/>
      <dgm:spPr/>
      <dgm:t>
        <a:bodyPr/>
        <a:lstStyle/>
        <a:p>
          <a:endParaRPr lang="ru-RU"/>
        </a:p>
      </dgm:t>
    </dgm:pt>
    <dgm:pt modelId="{D9FFC1F7-D4AB-4FC6-B2A5-B060935FC681}" type="sibTrans" cxnId="{D44F363B-F2DE-447E-9750-7CA11C191165}">
      <dgm:prSet/>
      <dgm:spPr/>
      <dgm:t>
        <a:bodyPr/>
        <a:lstStyle/>
        <a:p>
          <a:endParaRPr lang="ru-RU"/>
        </a:p>
      </dgm:t>
    </dgm:pt>
    <dgm:pt modelId="{BD5FF8EE-804B-49A2-BBED-43FC96B75CDB}" type="pres">
      <dgm:prSet presAssocID="{6620A3ED-E0E4-426A-8F96-6F0E9CB83FD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3C1497-B57E-4364-A88D-14A62B5053C9}" type="pres">
      <dgm:prSet presAssocID="{51E413FB-836A-44C5-8558-5CAA8F84E9F2}" presName="composite" presStyleCnt="0"/>
      <dgm:spPr/>
    </dgm:pt>
    <dgm:pt modelId="{599546AD-E412-44B8-B4B4-02494B07F1E1}" type="pres">
      <dgm:prSet presAssocID="{51E413FB-836A-44C5-8558-5CAA8F84E9F2}" presName="imgShp" presStyleLbl="fgImgPlace1" presStyleIdx="0" presStyleCnt="1" custScaleX="55885" custScaleY="53846" custLinFactNeighborX="-1218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CEE0858-E999-4BB2-9F72-3CE54C8EB6DB}" type="pres">
      <dgm:prSet presAssocID="{51E413FB-836A-44C5-8558-5CAA8F84E9F2}" presName="txShp" presStyleLbl="node1" presStyleIdx="0" presStyleCnt="1" custScaleX="74807" custScaleY="38461" custLinFactNeighborX="-60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098A32-D9CA-4390-B6C9-5C8BEB426158}" type="presOf" srcId="{51E413FB-836A-44C5-8558-5CAA8F84E9F2}" destId="{6CEE0858-E999-4BB2-9F72-3CE54C8EB6DB}" srcOrd="0" destOrd="0" presId="urn:microsoft.com/office/officeart/2005/8/layout/vList3"/>
    <dgm:cxn modelId="{D44F363B-F2DE-447E-9750-7CA11C191165}" srcId="{6620A3ED-E0E4-426A-8F96-6F0E9CB83FD9}" destId="{51E413FB-836A-44C5-8558-5CAA8F84E9F2}" srcOrd="0" destOrd="0" parTransId="{67B10DE1-3E51-40E9-B807-7A96654E7151}" sibTransId="{D9FFC1F7-D4AB-4FC6-B2A5-B060935FC681}"/>
    <dgm:cxn modelId="{33F032C2-7DF9-4E18-92F3-00CFC2F7CD94}" type="presOf" srcId="{6620A3ED-E0E4-426A-8F96-6F0E9CB83FD9}" destId="{BD5FF8EE-804B-49A2-BBED-43FC96B75CDB}" srcOrd="0" destOrd="0" presId="urn:microsoft.com/office/officeart/2005/8/layout/vList3"/>
    <dgm:cxn modelId="{3517CD29-9C9E-4CA8-B39D-8281D657EAB2}" type="presParOf" srcId="{BD5FF8EE-804B-49A2-BBED-43FC96B75CDB}" destId="{B23C1497-B57E-4364-A88D-14A62B5053C9}" srcOrd="0" destOrd="0" presId="urn:microsoft.com/office/officeart/2005/8/layout/vList3"/>
    <dgm:cxn modelId="{E9BA7383-0F2F-49DC-B6D8-90A9751692E4}" type="presParOf" srcId="{B23C1497-B57E-4364-A88D-14A62B5053C9}" destId="{599546AD-E412-44B8-B4B4-02494B07F1E1}" srcOrd="0" destOrd="0" presId="urn:microsoft.com/office/officeart/2005/8/layout/vList3"/>
    <dgm:cxn modelId="{DC33AB27-4FA4-4356-900E-3351B3E0B764}" type="presParOf" srcId="{B23C1497-B57E-4364-A88D-14A62B5053C9}" destId="{6CEE0858-E999-4BB2-9F72-3CE54C8EB6D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620A3ED-E0E4-426A-8F96-6F0E9CB83FD9}" type="doc">
      <dgm:prSet loTypeId="urn:microsoft.com/office/officeart/2005/8/layout/vList3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51E413FB-836A-44C5-8558-5CAA8F84E9F2}">
      <dgm:prSet custT="1"/>
      <dgm:spPr/>
      <dgm:t>
        <a:bodyPr/>
        <a:lstStyle/>
        <a:p>
          <a:pPr algn="l" rtl="0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связной речи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67B10DE1-3E51-40E9-B807-7A96654E7151}" type="parTrans" cxnId="{D44F363B-F2DE-447E-9750-7CA11C191165}">
      <dgm:prSet/>
      <dgm:spPr/>
      <dgm:t>
        <a:bodyPr/>
        <a:lstStyle/>
        <a:p>
          <a:endParaRPr lang="ru-RU"/>
        </a:p>
      </dgm:t>
    </dgm:pt>
    <dgm:pt modelId="{D9FFC1F7-D4AB-4FC6-B2A5-B060935FC681}" type="sibTrans" cxnId="{D44F363B-F2DE-447E-9750-7CA11C191165}">
      <dgm:prSet/>
      <dgm:spPr/>
      <dgm:t>
        <a:bodyPr/>
        <a:lstStyle/>
        <a:p>
          <a:endParaRPr lang="ru-RU"/>
        </a:p>
      </dgm:t>
    </dgm:pt>
    <dgm:pt modelId="{BD5FF8EE-804B-49A2-BBED-43FC96B75CDB}" type="pres">
      <dgm:prSet presAssocID="{6620A3ED-E0E4-426A-8F96-6F0E9CB83FD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3C1497-B57E-4364-A88D-14A62B5053C9}" type="pres">
      <dgm:prSet presAssocID="{51E413FB-836A-44C5-8558-5CAA8F84E9F2}" presName="composite" presStyleCnt="0"/>
      <dgm:spPr/>
    </dgm:pt>
    <dgm:pt modelId="{599546AD-E412-44B8-B4B4-02494B07F1E1}" type="pres">
      <dgm:prSet presAssocID="{51E413FB-836A-44C5-8558-5CAA8F84E9F2}" presName="imgShp" presStyleLbl="fgImgPlace1" presStyleIdx="0" presStyleCnt="1" custScaleX="55885" custScaleY="53846" custLinFactNeighborX="-1218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CEE0858-E999-4BB2-9F72-3CE54C8EB6DB}" type="pres">
      <dgm:prSet presAssocID="{51E413FB-836A-44C5-8558-5CAA8F84E9F2}" presName="txShp" presStyleLbl="node1" presStyleIdx="0" presStyleCnt="1" custScaleX="74807" custScaleY="38461" custLinFactNeighborX="-60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4F363B-F2DE-447E-9750-7CA11C191165}" srcId="{6620A3ED-E0E4-426A-8F96-6F0E9CB83FD9}" destId="{51E413FB-836A-44C5-8558-5CAA8F84E9F2}" srcOrd="0" destOrd="0" parTransId="{67B10DE1-3E51-40E9-B807-7A96654E7151}" sibTransId="{D9FFC1F7-D4AB-4FC6-B2A5-B060935FC681}"/>
    <dgm:cxn modelId="{B5DB1F9A-4DC2-4F90-B14C-8AC969B26424}" type="presOf" srcId="{51E413FB-836A-44C5-8558-5CAA8F84E9F2}" destId="{6CEE0858-E999-4BB2-9F72-3CE54C8EB6DB}" srcOrd="0" destOrd="0" presId="urn:microsoft.com/office/officeart/2005/8/layout/vList3"/>
    <dgm:cxn modelId="{CD60146B-D225-4446-89A5-BC0531D0DAB3}" type="presOf" srcId="{6620A3ED-E0E4-426A-8F96-6F0E9CB83FD9}" destId="{BD5FF8EE-804B-49A2-BBED-43FC96B75CDB}" srcOrd="0" destOrd="0" presId="urn:microsoft.com/office/officeart/2005/8/layout/vList3"/>
    <dgm:cxn modelId="{FE9A649D-5844-4447-B97E-F4C30CE6FE9C}" type="presParOf" srcId="{BD5FF8EE-804B-49A2-BBED-43FC96B75CDB}" destId="{B23C1497-B57E-4364-A88D-14A62B5053C9}" srcOrd="0" destOrd="0" presId="urn:microsoft.com/office/officeart/2005/8/layout/vList3"/>
    <dgm:cxn modelId="{F931D8FF-D957-4CBE-8C96-3041A9E43594}" type="presParOf" srcId="{B23C1497-B57E-4364-A88D-14A62B5053C9}" destId="{599546AD-E412-44B8-B4B4-02494B07F1E1}" srcOrd="0" destOrd="0" presId="urn:microsoft.com/office/officeart/2005/8/layout/vList3"/>
    <dgm:cxn modelId="{45717462-A173-44BA-974A-26F2030D8C29}" type="presParOf" srcId="{B23C1497-B57E-4364-A88D-14A62B5053C9}" destId="{6CEE0858-E999-4BB2-9F72-3CE54C8EB6D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8545A90-2A9E-4255-8F88-40C82254AABD}" type="doc">
      <dgm:prSet loTypeId="urn:microsoft.com/office/officeart/2005/8/layout/radial3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EDCC20-9E9A-474F-B705-8FC4D936B74C}">
      <dgm:prSet phldrT="[Текст]" custT="1"/>
      <dgm:spPr/>
      <dgm:t>
        <a:bodyPr/>
        <a:lstStyle/>
        <a:p>
          <a:r>
            <a:rPr lang="ru-RU" sz="3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</a:t>
          </a:r>
          <a:r>
            <a: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т 3 до 4 лет дети при заинтересованной поддержке взрослых учатся</a:t>
          </a:r>
          <a:endParaRPr lang="ru-RU" sz="28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0F58A9A-27FE-4EFD-A7FD-2E485D3EEB99}" type="parTrans" cxnId="{4607E97A-D7C4-4E3C-A30C-EA6F33137E9A}">
      <dgm:prSet/>
      <dgm:spPr/>
      <dgm:t>
        <a:bodyPr/>
        <a:lstStyle/>
        <a:p>
          <a:endParaRPr lang="ru-RU"/>
        </a:p>
      </dgm:t>
    </dgm:pt>
    <dgm:pt modelId="{7A810914-D746-40B8-B01A-152F681F011E}" type="sibTrans" cxnId="{4607E97A-D7C4-4E3C-A30C-EA6F33137E9A}">
      <dgm:prSet/>
      <dgm:spPr/>
      <dgm:t>
        <a:bodyPr/>
        <a:lstStyle/>
        <a:p>
          <a:endParaRPr lang="ru-RU"/>
        </a:p>
      </dgm:t>
    </dgm:pt>
    <dgm:pt modelId="{31598A15-53FA-4AF4-89F2-46A9712056CB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рассказывать о том, что видели, куда ходили</a:t>
          </a:r>
          <a:endParaRPr lang="ru-RU" sz="2000" b="1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EB60D4C-7BBE-49DB-99E9-F509B6BD5EEE}" type="parTrans" cxnId="{A7DED2DE-CF84-4896-8AA6-B7222B3211FD}">
      <dgm:prSet/>
      <dgm:spPr/>
      <dgm:t>
        <a:bodyPr/>
        <a:lstStyle/>
        <a:p>
          <a:endParaRPr lang="ru-RU"/>
        </a:p>
      </dgm:t>
    </dgm:pt>
    <dgm:pt modelId="{04B6FEF1-72FF-419F-9E8A-9C9E18CB6AAD}" type="sibTrans" cxnId="{A7DED2DE-CF84-4896-8AA6-B7222B3211FD}">
      <dgm:prSet/>
      <dgm:spPr/>
      <dgm:t>
        <a:bodyPr/>
        <a:lstStyle/>
        <a:p>
          <a:endParaRPr lang="ru-RU"/>
        </a:p>
      </dgm:t>
    </dgm:pt>
    <dgm:pt modelId="{1C14A276-BD4C-4050-8463-DE6527108A74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4B250D"/>
              </a:solidFill>
              <a:latin typeface="Times New Roman" pitchFamily="18" charset="0"/>
              <a:cs typeface="Times New Roman" pitchFamily="18" charset="0"/>
            </a:rPr>
            <a:t>отвечать на разнообразные вопросы, касающиеся ближайшего окружения, используя практически все части речи</a:t>
          </a:r>
          <a:endParaRPr lang="ru-RU" sz="1600" b="1" dirty="0">
            <a:solidFill>
              <a:srgbClr val="4B250D"/>
            </a:solidFill>
            <a:latin typeface="Times New Roman" pitchFamily="18" charset="0"/>
            <a:cs typeface="Times New Roman" pitchFamily="18" charset="0"/>
          </a:endParaRPr>
        </a:p>
      </dgm:t>
    </dgm:pt>
    <dgm:pt modelId="{8990D713-F34C-4A45-8C38-A69D299D5F89}" type="parTrans" cxnId="{D238AD62-6AD9-4B35-8AD4-664F78270A16}">
      <dgm:prSet/>
      <dgm:spPr/>
      <dgm:t>
        <a:bodyPr/>
        <a:lstStyle/>
        <a:p>
          <a:endParaRPr lang="ru-RU"/>
        </a:p>
      </dgm:t>
    </dgm:pt>
    <dgm:pt modelId="{CEABEBE2-C479-4038-8075-3872FB44A38D}" type="sibTrans" cxnId="{D238AD62-6AD9-4B35-8AD4-664F78270A16}">
      <dgm:prSet/>
      <dgm:spPr/>
      <dgm:t>
        <a:bodyPr/>
        <a:lstStyle/>
        <a:p>
          <a:endParaRPr lang="ru-RU"/>
        </a:p>
      </dgm:t>
    </dgm:pt>
    <dgm:pt modelId="{D8015354-A38D-40B7-9B55-9F243ADEFA0D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4821"/>
              </a:solidFill>
              <a:latin typeface="Times New Roman" pitchFamily="18" charset="0"/>
              <a:cs typeface="Times New Roman" pitchFamily="18" charset="0"/>
            </a:rPr>
            <a:t>используя фигуры настольного театра драматизировать отрывки из знакомых сказок</a:t>
          </a:r>
          <a:endParaRPr lang="ru-RU" sz="1800" b="1" dirty="0">
            <a:solidFill>
              <a:srgbClr val="00482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07682CD-EF37-4254-A8F8-60BC13013C1F}" type="parTrans" cxnId="{B0A267D7-E28B-4FDF-9F0E-AF5A9B1A8523}">
      <dgm:prSet/>
      <dgm:spPr/>
      <dgm:t>
        <a:bodyPr/>
        <a:lstStyle/>
        <a:p>
          <a:endParaRPr lang="ru-RU"/>
        </a:p>
      </dgm:t>
    </dgm:pt>
    <dgm:pt modelId="{076F56D2-DC7C-4A69-849C-0BFF77900C8A}" type="sibTrans" cxnId="{B0A267D7-E28B-4FDF-9F0E-AF5A9B1A8523}">
      <dgm:prSet/>
      <dgm:spPr/>
      <dgm:t>
        <a:bodyPr/>
        <a:lstStyle/>
        <a:p>
          <a:endParaRPr lang="ru-RU"/>
        </a:p>
      </dgm:t>
    </dgm:pt>
    <dgm:pt modelId="{66B8FC7E-8D56-4EB2-B04F-1F90E5F5F7F7}">
      <dgm:prSet phldrT="[Текст]" custT="1"/>
      <dgm:spPr/>
      <dgm:t>
        <a:bodyPr/>
        <a:lstStyle/>
        <a:p>
          <a:pPr algn="ctr"/>
          <a:r>
            <a:rPr lang="ru-RU" sz="1800" b="1" dirty="0" smtClean="0">
              <a:solidFill>
                <a:srgbClr val="001236"/>
              </a:solidFill>
              <a:latin typeface="Times New Roman" pitchFamily="18" charset="0"/>
              <a:cs typeface="Times New Roman" pitchFamily="18" charset="0"/>
            </a:rPr>
            <a:t>использовать в предложениях однородные члены</a:t>
          </a:r>
          <a:endParaRPr lang="ru-RU" sz="1800" b="1" dirty="0">
            <a:solidFill>
              <a:srgbClr val="001236"/>
            </a:solidFill>
            <a:latin typeface="Times New Roman" pitchFamily="18" charset="0"/>
            <a:cs typeface="Times New Roman" pitchFamily="18" charset="0"/>
          </a:endParaRPr>
        </a:p>
      </dgm:t>
    </dgm:pt>
    <dgm:pt modelId="{1370AEC3-AF5B-4B8B-B396-A83614B9473F}" type="parTrans" cxnId="{7AC00C5C-F6FB-4614-9518-C80EDEA431A0}">
      <dgm:prSet/>
      <dgm:spPr/>
      <dgm:t>
        <a:bodyPr/>
        <a:lstStyle/>
        <a:p>
          <a:endParaRPr lang="ru-RU"/>
        </a:p>
      </dgm:t>
    </dgm:pt>
    <dgm:pt modelId="{84548A66-E31E-48A0-ABBA-7C1E46F992CF}" type="sibTrans" cxnId="{7AC00C5C-F6FB-4614-9518-C80EDEA431A0}">
      <dgm:prSet/>
      <dgm:spPr/>
      <dgm:t>
        <a:bodyPr/>
        <a:lstStyle/>
        <a:p>
          <a:endParaRPr lang="ru-RU"/>
        </a:p>
      </dgm:t>
    </dgm:pt>
    <dgm:pt modelId="{033F7FA0-ADBC-4515-817A-65924B78BF27}">
      <dgm:prSet/>
      <dgm:spPr/>
      <dgm:t>
        <a:bodyPr/>
        <a:lstStyle/>
        <a:p>
          <a:endParaRPr lang="ru-RU"/>
        </a:p>
      </dgm:t>
    </dgm:pt>
    <dgm:pt modelId="{B1D601A3-6723-4524-A9A3-BD60A34DE595}" type="parTrans" cxnId="{2449E6B9-C221-4617-8969-AD569CD47439}">
      <dgm:prSet/>
      <dgm:spPr/>
      <dgm:t>
        <a:bodyPr/>
        <a:lstStyle/>
        <a:p>
          <a:endParaRPr lang="ru-RU"/>
        </a:p>
      </dgm:t>
    </dgm:pt>
    <dgm:pt modelId="{33BD9D56-CEFE-453D-8390-28D63AC9144C}" type="sibTrans" cxnId="{2449E6B9-C221-4617-8969-AD569CD47439}">
      <dgm:prSet/>
      <dgm:spPr/>
      <dgm:t>
        <a:bodyPr/>
        <a:lstStyle/>
        <a:p>
          <a:endParaRPr lang="ru-RU"/>
        </a:p>
      </dgm:t>
    </dgm:pt>
    <dgm:pt modelId="{6A64580B-658C-42B1-AF3D-DCE82EB7C85C}">
      <dgm:prSet/>
      <dgm:spPr/>
      <dgm:t>
        <a:bodyPr/>
        <a:lstStyle/>
        <a:p>
          <a:endParaRPr lang="ru-RU"/>
        </a:p>
      </dgm:t>
    </dgm:pt>
    <dgm:pt modelId="{37712763-4AE2-4D55-A654-BB443DF2C717}" type="parTrans" cxnId="{364D30F2-87B3-4E1A-9A3A-1B9137102A8A}">
      <dgm:prSet/>
      <dgm:spPr/>
      <dgm:t>
        <a:bodyPr/>
        <a:lstStyle/>
        <a:p>
          <a:endParaRPr lang="ru-RU"/>
        </a:p>
      </dgm:t>
    </dgm:pt>
    <dgm:pt modelId="{E5D93674-D1BE-425B-A641-17AC3117BF15}" type="sibTrans" cxnId="{364D30F2-87B3-4E1A-9A3A-1B9137102A8A}">
      <dgm:prSet/>
      <dgm:spPr/>
      <dgm:t>
        <a:bodyPr/>
        <a:lstStyle/>
        <a:p>
          <a:endParaRPr lang="ru-RU"/>
        </a:p>
      </dgm:t>
    </dgm:pt>
    <dgm:pt modelId="{62228274-FCB6-4407-A150-38134C2943DC}" type="pres">
      <dgm:prSet presAssocID="{28545A90-2A9E-4255-8F88-40C82254AAB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2407B0-3B2C-4C15-94A7-8AC76875B0FD}" type="pres">
      <dgm:prSet presAssocID="{28545A90-2A9E-4255-8F88-40C82254AABD}" presName="radial" presStyleCnt="0">
        <dgm:presLayoutVars>
          <dgm:animLvl val="ctr"/>
        </dgm:presLayoutVars>
      </dgm:prSet>
      <dgm:spPr/>
    </dgm:pt>
    <dgm:pt modelId="{66C675B0-E2DF-4D4B-BEB7-845C30E55216}" type="pres">
      <dgm:prSet presAssocID="{88EDCC20-9E9A-474F-B705-8FC4D936B74C}" presName="centerShape" presStyleLbl="vennNode1" presStyleIdx="0" presStyleCnt="5" custScaleX="146534" custScaleY="132325" custLinFactNeighborX="6457" custLinFactNeighborY="-661"/>
      <dgm:spPr/>
      <dgm:t>
        <a:bodyPr/>
        <a:lstStyle/>
        <a:p>
          <a:endParaRPr lang="ru-RU"/>
        </a:p>
      </dgm:t>
    </dgm:pt>
    <dgm:pt modelId="{70D93815-CEA0-4DD2-866F-9E3CC4DB3767}" type="pres">
      <dgm:prSet presAssocID="{31598A15-53FA-4AF4-89F2-46A9712056CB}" presName="node" presStyleLbl="vennNode1" presStyleIdx="1" presStyleCnt="5" custScaleX="179146" custScaleY="107197" custRadScaleRad="91199" custRadScaleInc="91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A08715-D01C-4AAA-B816-FBD916EA503A}" type="pres">
      <dgm:prSet presAssocID="{1C14A276-BD4C-4050-8463-DE6527108A74}" presName="node" presStyleLbl="vennNode1" presStyleIdx="2" presStyleCnt="5" custScaleX="225386" custScaleY="125983" custRadScaleRad="93550" custRadScaleInc="904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8B2028-B551-4CEE-AFB0-A3E3B0A09054}" type="pres">
      <dgm:prSet presAssocID="{D8015354-A38D-40B7-9B55-9F243ADEFA0D}" presName="node" presStyleLbl="vennNode1" presStyleIdx="3" presStyleCnt="5" custScaleX="157164" custScaleY="126112" custRadScaleRad="150769" custRadScaleInc="-1023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393C5F-20A3-4682-9DC9-651AD9C915E1}" type="pres">
      <dgm:prSet presAssocID="{66B8FC7E-8D56-4EB2-B04F-1F90E5F5F7F7}" presName="node" presStyleLbl="vennNode1" presStyleIdx="4" presStyleCnt="5" custScaleX="128650" custScaleY="128315" custRadScaleRad="128841" custRadScaleInc="27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39CAF4-F28D-4954-8BB8-4B7C13F0598E}" type="presOf" srcId="{1C14A276-BD4C-4050-8463-DE6527108A74}" destId="{B3A08715-D01C-4AAA-B816-FBD916EA503A}" srcOrd="0" destOrd="0" presId="urn:microsoft.com/office/officeart/2005/8/layout/radial3"/>
    <dgm:cxn modelId="{F205382B-5A2B-4E96-A99B-4B60A23D9D5E}" type="presOf" srcId="{28545A90-2A9E-4255-8F88-40C82254AABD}" destId="{62228274-FCB6-4407-A150-38134C2943DC}" srcOrd="0" destOrd="0" presId="urn:microsoft.com/office/officeart/2005/8/layout/radial3"/>
    <dgm:cxn modelId="{D238AD62-6AD9-4B35-8AD4-664F78270A16}" srcId="{88EDCC20-9E9A-474F-B705-8FC4D936B74C}" destId="{1C14A276-BD4C-4050-8463-DE6527108A74}" srcOrd="1" destOrd="0" parTransId="{8990D713-F34C-4A45-8C38-A69D299D5F89}" sibTransId="{CEABEBE2-C479-4038-8075-3872FB44A38D}"/>
    <dgm:cxn modelId="{364D30F2-87B3-4E1A-9A3A-1B9137102A8A}" srcId="{28545A90-2A9E-4255-8F88-40C82254AABD}" destId="{6A64580B-658C-42B1-AF3D-DCE82EB7C85C}" srcOrd="1" destOrd="0" parTransId="{37712763-4AE2-4D55-A654-BB443DF2C717}" sibTransId="{E5D93674-D1BE-425B-A641-17AC3117BF15}"/>
    <dgm:cxn modelId="{AFE7B614-31F0-4219-B009-76AEF3F64870}" type="presOf" srcId="{66B8FC7E-8D56-4EB2-B04F-1F90E5F5F7F7}" destId="{5C393C5F-20A3-4682-9DC9-651AD9C915E1}" srcOrd="0" destOrd="0" presId="urn:microsoft.com/office/officeart/2005/8/layout/radial3"/>
    <dgm:cxn modelId="{4607E97A-D7C4-4E3C-A30C-EA6F33137E9A}" srcId="{28545A90-2A9E-4255-8F88-40C82254AABD}" destId="{88EDCC20-9E9A-474F-B705-8FC4D936B74C}" srcOrd="0" destOrd="0" parTransId="{70F58A9A-27FE-4EFD-A7FD-2E485D3EEB99}" sibTransId="{7A810914-D746-40B8-B01A-152F681F011E}"/>
    <dgm:cxn modelId="{B0A267D7-E28B-4FDF-9F0E-AF5A9B1A8523}" srcId="{88EDCC20-9E9A-474F-B705-8FC4D936B74C}" destId="{D8015354-A38D-40B7-9B55-9F243ADEFA0D}" srcOrd="2" destOrd="0" parTransId="{307682CD-EF37-4254-A8F8-60BC13013C1F}" sibTransId="{076F56D2-DC7C-4A69-849C-0BFF77900C8A}"/>
    <dgm:cxn modelId="{DFDAD0F3-FA9D-4433-95BF-E3B87A5EBFD5}" type="presOf" srcId="{D8015354-A38D-40B7-9B55-9F243ADEFA0D}" destId="{308B2028-B551-4CEE-AFB0-A3E3B0A09054}" srcOrd="0" destOrd="0" presId="urn:microsoft.com/office/officeart/2005/8/layout/radial3"/>
    <dgm:cxn modelId="{78ACC727-5F9B-4A53-A3E2-E09A7032779D}" type="presOf" srcId="{88EDCC20-9E9A-474F-B705-8FC4D936B74C}" destId="{66C675B0-E2DF-4D4B-BEB7-845C30E55216}" srcOrd="0" destOrd="0" presId="urn:microsoft.com/office/officeart/2005/8/layout/radial3"/>
    <dgm:cxn modelId="{DAF94312-721E-432F-B843-DDE88FB96433}" type="presOf" srcId="{31598A15-53FA-4AF4-89F2-46A9712056CB}" destId="{70D93815-CEA0-4DD2-866F-9E3CC4DB3767}" srcOrd="0" destOrd="0" presId="urn:microsoft.com/office/officeart/2005/8/layout/radial3"/>
    <dgm:cxn modelId="{2449E6B9-C221-4617-8969-AD569CD47439}" srcId="{28545A90-2A9E-4255-8F88-40C82254AABD}" destId="{033F7FA0-ADBC-4515-817A-65924B78BF27}" srcOrd="2" destOrd="0" parTransId="{B1D601A3-6723-4524-A9A3-BD60A34DE595}" sibTransId="{33BD9D56-CEFE-453D-8390-28D63AC9144C}"/>
    <dgm:cxn modelId="{7AC00C5C-F6FB-4614-9518-C80EDEA431A0}" srcId="{88EDCC20-9E9A-474F-B705-8FC4D936B74C}" destId="{66B8FC7E-8D56-4EB2-B04F-1F90E5F5F7F7}" srcOrd="3" destOrd="0" parTransId="{1370AEC3-AF5B-4B8B-B396-A83614B9473F}" sibTransId="{84548A66-E31E-48A0-ABBA-7C1E46F992CF}"/>
    <dgm:cxn modelId="{A7DED2DE-CF84-4896-8AA6-B7222B3211FD}" srcId="{88EDCC20-9E9A-474F-B705-8FC4D936B74C}" destId="{31598A15-53FA-4AF4-89F2-46A9712056CB}" srcOrd="0" destOrd="0" parTransId="{9EB60D4C-7BBE-49DB-99E9-F509B6BD5EEE}" sibTransId="{04B6FEF1-72FF-419F-9E8A-9C9E18CB6AAD}"/>
    <dgm:cxn modelId="{2FACD170-C8B5-4D53-AC23-948CB65BA36F}" type="presParOf" srcId="{62228274-FCB6-4407-A150-38134C2943DC}" destId="{1D2407B0-3B2C-4C15-94A7-8AC76875B0FD}" srcOrd="0" destOrd="0" presId="urn:microsoft.com/office/officeart/2005/8/layout/radial3"/>
    <dgm:cxn modelId="{806B2335-8F65-4E65-8B5B-483D17E84BF7}" type="presParOf" srcId="{1D2407B0-3B2C-4C15-94A7-8AC76875B0FD}" destId="{66C675B0-E2DF-4D4B-BEB7-845C30E55216}" srcOrd="0" destOrd="0" presId="urn:microsoft.com/office/officeart/2005/8/layout/radial3"/>
    <dgm:cxn modelId="{36FDBE9D-54AD-4CDB-B069-DD30AE583B05}" type="presParOf" srcId="{1D2407B0-3B2C-4C15-94A7-8AC76875B0FD}" destId="{70D93815-CEA0-4DD2-866F-9E3CC4DB3767}" srcOrd="1" destOrd="0" presId="urn:microsoft.com/office/officeart/2005/8/layout/radial3"/>
    <dgm:cxn modelId="{3420A1F5-C1AC-4807-B9C5-EE6A92C1DEEE}" type="presParOf" srcId="{1D2407B0-3B2C-4C15-94A7-8AC76875B0FD}" destId="{B3A08715-D01C-4AAA-B816-FBD916EA503A}" srcOrd="2" destOrd="0" presId="urn:microsoft.com/office/officeart/2005/8/layout/radial3"/>
    <dgm:cxn modelId="{992B4041-BFE8-4157-B850-A6AE49E1F876}" type="presParOf" srcId="{1D2407B0-3B2C-4C15-94A7-8AC76875B0FD}" destId="{308B2028-B551-4CEE-AFB0-A3E3B0A09054}" srcOrd="3" destOrd="0" presId="urn:microsoft.com/office/officeart/2005/8/layout/radial3"/>
    <dgm:cxn modelId="{952BB079-E81B-4B09-AF27-B496A69BDF1E}" type="presParOf" srcId="{1D2407B0-3B2C-4C15-94A7-8AC76875B0FD}" destId="{5C393C5F-20A3-4682-9DC9-651AD9C915E1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EE0858-E999-4BB2-9F72-3CE54C8EB6DB}">
      <dsp:nvSpPr>
        <dsp:cNvPr id="0" name=""/>
        <dsp:cNvSpPr/>
      </dsp:nvSpPr>
      <dsp:spPr>
        <a:xfrm rot="10800000">
          <a:off x="1371600" y="304802"/>
          <a:ext cx="2426044" cy="38099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6827" tIns="57150" rIns="10668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лексической стороны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371600" y="304802"/>
        <a:ext cx="2426044" cy="380994"/>
      </dsp:txXfrm>
    </dsp:sp>
    <dsp:sp modelId="{599546AD-E412-44B8-B4B4-02494B07F1E1}">
      <dsp:nvSpPr>
        <dsp:cNvPr id="0" name=""/>
        <dsp:cNvSpPr/>
      </dsp:nvSpPr>
      <dsp:spPr>
        <a:xfrm>
          <a:off x="838204" y="228600"/>
          <a:ext cx="553596" cy="53339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EE0858-E999-4BB2-9F72-3CE54C8EB6DB}">
      <dsp:nvSpPr>
        <dsp:cNvPr id="0" name=""/>
        <dsp:cNvSpPr/>
      </dsp:nvSpPr>
      <dsp:spPr>
        <a:xfrm rot="10800000">
          <a:off x="1371465" y="304988"/>
          <a:ext cx="2426044" cy="38062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6400" tIns="53340" rIns="99568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грамматического строя речи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371465" y="304988"/>
        <a:ext cx="2426044" cy="380622"/>
      </dsp:txXfrm>
    </dsp:sp>
    <dsp:sp modelId="{599546AD-E412-44B8-B4B4-02494B07F1E1}">
      <dsp:nvSpPr>
        <dsp:cNvPr id="0" name=""/>
        <dsp:cNvSpPr/>
      </dsp:nvSpPr>
      <dsp:spPr>
        <a:xfrm>
          <a:off x="762250" y="228861"/>
          <a:ext cx="553056" cy="53287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EE0858-E999-4BB2-9F72-3CE54C8EB6DB}">
      <dsp:nvSpPr>
        <dsp:cNvPr id="0" name=""/>
        <dsp:cNvSpPr/>
      </dsp:nvSpPr>
      <dsp:spPr>
        <a:xfrm rot="10800000">
          <a:off x="1371465" y="304988"/>
          <a:ext cx="2426044" cy="38062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6400" tIns="53340" rIns="99568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произносительной стороны речи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371465" y="304988"/>
        <a:ext cx="2426044" cy="380622"/>
      </dsp:txXfrm>
    </dsp:sp>
    <dsp:sp modelId="{599546AD-E412-44B8-B4B4-02494B07F1E1}">
      <dsp:nvSpPr>
        <dsp:cNvPr id="0" name=""/>
        <dsp:cNvSpPr/>
      </dsp:nvSpPr>
      <dsp:spPr>
        <a:xfrm>
          <a:off x="762250" y="228861"/>
          <a:ext cx="553056" cy="53287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EE0858-E999-4BB2-9F72-3CE54C8EB6DB}">
      <dsp:nvSpPr>
        <dsp:cNvPr id="0" name=""/>
        <dsp:cNvSpPr/>
      </dsp:nvSpPr>
      <dsp:spPr>
        <a:xfrm rot="10800000">
          <a:off x="1371600" y="304802"/>
          <a:ext cx="2426044" cy="38099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6827" tIns="60960" rIns="113792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связной речи 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371600" y="304802"/>
        <a:ext cx="2426044" cy="380994"/>
      </dsp:txXfrm>
    </dsp:sp>
    <dsp:sp modelId="{599546AD-E412-44B8-B4B4-02494B07F1E1}">
      <dsp:nvSpPr>
        <dsp:cNvPr id="0" name=""/>
        <dsp:cNvSpPr/>
      </dsp:nvSpPr>
      <dsp:spPr>
        <a:xfrm>
          <a:off x="761997" y="228600"/>
          <a:ext cx="553596" cy="53339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C675B0-E2DF-4D4B-BEB7-845C30E55216}">
      <dsp:nvSpPr>
        <dsp:cNvPr id="0" name=""/>
        <dsp:cNvSpPr/>
      </dsp:nvSpPr>
      <dsp:spPr>
        <a:xfrm>
          <a:off x="1447816" y="719281"/>
          <a:ext cx="5078735" cy="458626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</a:t>
          </a:r>
          <a:r>
            <a:rPr lang="ru-RU" sz="280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т 3 до 4 лет дети при заинтересованной поддержке взрослых учатся</a:t>
          </a:r>
          <a:endParaRPr lang="ru-RU" sz="2800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447816" y="719281"/>
        <a:ext cx="5078735" cy="4586264"/>
      </dsp:txXfrm>
    </dsp:sp>
    <dsp:sp modelId="{70D93815-CEA0-4DD2-866F-9E3CC4DB3767}">
      <dsp:nvSpPr>
        <dsp:cNvPr id="0" name=""/>
        <dsp:cNvSpPr/>
      </dsp:nvSpPr>
      <dsp:spPr>
        <a:xfrm>
          <a:off x="2438410" y="76202"/>
          <a:ext cx="3104519" cy="185767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рассказывать о том, что видели, куда ходили</a:t>
          </a:r>
          <a:endParaRPr lang="ru-RU" sz="2000" b="1" kern="12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438410" y="76202"/>
        <a:ext cx="3104519" cy="1857675"/>
      </dsp:txXfrm>
    </dsp:sp>
    <dsp:sp modelId="{B3A08715-D01C-4AAA-B816-FBD916EA503A}">
      <dsp:nvSpPr>
        <dsp:cNvPr id="0" name=""/>
        <dsp:cNvSpPr/>
      </dsp:nvSpPr>
      <dsp:spPr>
        <a:xfrm>
          <a:off x="2057397" y="4038589"/>
          <a:ext cx="3905837" cy="218322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4B250D"/>
              </a:solidFill>
              <a:latin typeface="Times New Roman" pitchFamily="18" charset="0"/>
              <a:cs typeface="Times New Roman" pitchFamily="18" charset="0"/>
            </a:rPr>
            <a:t>отвечать на разнообразные вопросы, касающиеся ближайшего окружения, используя практически все части речи</a:t>
          </a:r>
          <a:endParaRPr lang="ru-RU" sz="1600" b="1" kern="1200" dirty="0">
            <a:solidFill>
              <a:srgbClr val="4B250D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057397" y="4038589"/>
        <a:ext cx="3905837" cy="2183228"/>
      </dsp:txXfrm>
    </dsp:sp>
    <dsp:sp modelId="{308B2028-B551-4CEE-AFB0-A3E3B0A09054}">
      <dsp:nvSpPr>
        <dsp:cNvPr id="0" name=""/>
        <dsp:cNvSpPr/>
      </dsp:nvSpPr>
      <dsp:spPr>
        <a:xfrm>
          <a:off x="5506019" y="1824198"/>
          <a:ext cx="2723580" cy="218546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4821"/>
              </a:solidFill>
              <a:latin typeface="Times New Roman" pitchFamily="18" charset="0"/>
              <a:cs typeface="Times New Roman" pitchFamily="18" charset="0"/>
            </a:rPr>
            <a:t>используя фигуры настольного театра драматизировать отрывки из знакомых сказок</a:t>
          </a:r>
          <a:endParaRPr lang="ru-RU" sz="1800" b="1" kern="1200" dirty="0">
            <a:solidFill>
              <a:srgbClr val="00482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506019" y="1824198"/>
        <a:ext cx="2723580" cy="2185463"/>
      </dsp:txXfrm>
    </dsp:sp>
    <dsp:sp modelId="{5C393C5F-20A3-4682-9DC9-651AD9C915E1}">
      <dsp:nvSpPr>
        <dsp:cNvPr id="0" name=""/>
        <dsp:cNvSpPr/>
      </dsp:nvSpPr>
      <dsp:spPr>
        <a:xfrm>
          <a:off x="0" y="1806312"/>
          <a:ext cx="2229446" cy="222364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1236"/>
              </a:solidFill>
              <a:latin typeface="Times New Roman" pitchFamily="18" charset="0"/>
              <a:cs typeface="Times New Roman" pitchFamily="18" charset="0"/>
            </a:rPr>
            <a:t>использовать в предложениях однородные члены</a:t>
          </a:r>
          <a:endParaRPr lang="ru-RU" sz="1800" b="1" kern="1200" dirty="0">
            <a:solidFill>
              <a:srgbClr val="001236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806312"/>
        <a:ext cx="2229446" cy="22236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11/23/2011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11/23/2011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11/23/2011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11/23/2011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11/23/2011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11/23/2011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11/23/2011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11/23/2011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11/23/2011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11/23/2011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11/23/2011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11/23/2011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diepresse.com/images/uploads/d/4/a/613706/rotgruen_mehr_schulen_mehr_kids20101127122316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г.о. 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Балашиха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«Детский сад комбинированного вида № 27 «Капелька»</a:t>
            </a:r>
            <a:endParaRPr lang="ru-RU" sz="1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95400" y="2590800"/>
            <a:ext cx="7529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на тему: </a:t>
            </a:r>
            <a:r>
              <a:rPr lang="ru-RU" b="1" i="1" dirty="0" smtClean="0">
                <a:solidFill>
                  <a:srgbClr val="C00000"/>
                </a:solidFill>
              </a:rPr>
              <a:t>Развитие компонентов устной речи детей через описание сюжета по картине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95800" y="1676400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Доклад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2000" y="4038600"/>
            <a:ext cx="1439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подготовил:</a:t>
            </a:r>
            <a:endParaRPr lang="ru-RU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43600" y="40386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старший воспитатель, Ануфриева Л.И.</a:t>
            </a:r>
            <a:endParaRPr lang="ru-RU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4038600"/>
            <a:ext cx="307822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00200" y="1447800"/>
            <a:ext cx="6019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="1" dirty="0" smtClean="0">
                <a:solidFill>
                  <a:srgbClr val="4B250D"/>
                </a:solidFill>
                <a:latin typeface="Times New Roman" pitchFamily="18" charset="0"/>
                <a:cs typeface="Times New Roman" pitchFamily="18" charset="0"/>
              </a:rPr>
              <a:t>сновные этапы работы с сюжетом по картине.</a:t>
            </a:r>
          </a:p>
        </p:txBody>
      </p:sp>
      <p:pic>
        <p:nvPicPr>
          <p:cNvPr id="20482" name="Picture 2" descr="http://gif-anim.narod.ru/Bantiki2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762000"/>
            <a:ext cx="1285875" cy="130492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905000" y="2286000"/>
            <a:ext cx="541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определение состава картинки, называние живых и неживых объектов, схематическое обозначение;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05000" y="3048000"/>
            <a:ext cx="533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нахождение связей между объектами на картинке.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4" descr="http://im0-tub-ru.yandex.net/i?id=79547240-53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4191000"/>
            <a:ext cx="1828800" cy="1609345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05200" y="152400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оветы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педагогу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90600" y="4953000"/>
            <a:ext cx="8153400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Алгоритм мыслительных действий при определении состава картины</a:t>
            </a: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                 1. Перечисление объектов на картине (в том числе и частей).</a:t>
            </a: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                 2. Моделирование объектов.</a:t>
            </a: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                 3. Группировка по заданному признаку.</a:t>
            </a: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                 4. Обобщение перечисленных объектов.</a:t>
            </a: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                 5. Рефлексия.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66800" y="533400"/>
            <a:ext cx="80772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 Воспитатель должен проявлять живой интерес и эмоционально реагировать на ответы детей.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66800" y="1066800"/>
            <a:ext cx="79248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Темп работы должен быть достаточно быстрым, воспитатель должен энергично и оперативно производить моделирование названных детьми объектов.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43000" y="1676400"/>
            <a:ext cx="777240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7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Предварительно должен быть составлен тематический словарь.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43000" y="1981200"/>
            <a:ext cx="769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dirty="0" smtClean="0">
                <a:solidFill>
                  <a:srgbClr val="7030A0"/>
                </a:solidFill>
              </a:rPr>
              <a:t>  </a:t>
            </a:r>
            <a:r>
              <a:rPr lang="ru-RU" sz="17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Последовательность называния объектов может быть любая.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43000" y="2286000"/>
            <a:ext cx="777240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Обязательным условием является обозначение «земля-небо», «пол - потолок». Данные ориентировки впоследствии помогут детям найти связи между объектами: </a:t>
            </a:r>
            <a:r>
              <a:rPr lang="ru-RU" sz="1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Такой </a:t>
            </a:r>
            <a:r>
              <a:rPr lang="ru-RU" sz="1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то объект лежит на полу, а этот – летает в небе.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43000" y="3124200"/>
            <a:ext cx="7772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70C0"/>
                </a:solidFill>
              </a:rPr>
              <a:t>-</a:t>
            </a:r>
            <a:r>
              <a:rPr lang="ru-RU" dirty="0" smtClean="0"/>
              <a:t> </a:t>
            </a:r>
            <a:r>
              <a:rPr lang="ru-RU" sz="1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окончанию определения состава картины необходимо подвести итог (быстро перечислить все названное, начиная с главного). Обращение идет не только к памяти ребенка, но и к считыванию модельных обозначений.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43000" y="3886200"/>
            <a:ext cx="769620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Окончательным итогом данной игры считается рефлексия: осознание детьми производимой мыслительной операции и вывод правила – «когда смотришь на картину, надо сначала обозначить объекты, на ней изображенные».</a:t>
            </a:r>
            <a:endParaRPr lang="ru-RU" sz="17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опс\Desktop\2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0"/>
            <a:ext cx="666750" cy="666750"/>
          </a:xfrm>
          <a:prstGeom prst="rect">
            <a:avLst/>
          </a:prstGeom>
          <a:noFill/>
        </p:spPr>
      </p:pic>
      <p:pic>
        <p:nvPicPr>
          <p:cNvPr id="1030" name="Picture 6" descr="GIF анимация, анимашки. Перо пишет в книге.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70420" y="5791200"/>
            <a:ext cx="1973580" cy="10668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8" presetClass="entr" presetSubtype="1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18" presetClass="entr" presetSubtype="1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4000"/>
                            </p:stCondLst>
                            <p:childTnLst>
                              <p:par>
                                <p:cTn id="28" presetID="18" presetClass="entr" presetSubtype="1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000"/>
                            </p:stCondLst>
                            <p:childTnLst>
                              <p:par>
                                <p:cTn id="32" presetID="18" presetClass="entr" presetSubtype="1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000"/>
                            </p:stCondLst>
                            <p:childTnLst>
                              <p:par>
                                <p:cTn id="36" presetID="18" presetClass="entr" presetSubtype="1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6000"/>
                            </p:stCondLst>
                            <p:childTnLst>
                              <p:par>
                                <p:cTn id="40" presetID="18" presetClass="entr" presetSubtype="1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0"/>
                            </p:stCondLst>
                            <p:childTnLst>
                              <p:par>
                                <p:cTn id="4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18" presetClass="entr" presetSubtype="1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500"/>
                            </p:stCondLst>
                            <p:childTnLst>
                              <p:par>
                                <p:cTn id="60" presetID="18" presetClass="entr" presetSubtype="1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3500"/>
                            </p:stCondLst>
                            <p:childTnLst>
                              <p:par>
                                <p:cTn id="64" presetID="18" presetClass="entr" presetSubtype="1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6500"/>
                            </p:stCondLst>
                            <p:childTnLst>
                              <p:par>
                                <p:cTn id="68" presetID="18" presetClass="entr" presetSubtype="1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9500"/>
                            </p:stCondLst>
                            <p:childTnLst>
                              <p:par>
                                <p:cTn id="7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Описание игрушки\сканирование0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04800"/>
            <a:ext cx="6740690" cy="4876800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reflection blurRad="6350" stA="50000" endA="300" endPos="5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:\Описание игрушки\сканирование0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609600"/>
            <a:ext cx="5973564" cy="4648200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:\Описание животных, птиц и рыб\сканирование0014.jpg"/>
          <p:cNvPicPr>
            <a:picLocks noChangeAspect="1" noChangeArrowheads="1"/>
          </p:cNvPicPr>
          <p:nvPr/>
        </p:nvPicPr>
        <p:blipFill>
          <a:blip r:embed="rId2" cstate="print"/>
          <a:srcRect t="11973"/>
          <a:stretch>
            <a:fillRect/>
          </a:stretch>
        </p:blipFill>
        <p:spPr bwMode="auto">
          <a:xfrm>
            <a:off x="990600" y="1322224"/>
            <a:ext cx="3429000" cy="4889626"/>
          </a:xfrm>
          <a:prstGeom prst="rect">
            <a:avLst/>
          </a:prstGeom>
          <a:noFill/>
        </p:spPr>
      </p:pic>
      <p:pic>
        <p:nvPicPr>
          <p:cNvPr id="3075" name="Picture 3" descr="I:\Описание животных, птиц и рыб\сканирование0015.jpg"/>
          <p:cNvPicPr>
            <a:picLocks noChangeAspect="1" noChangeArrowheads="1"/>
          </p:cNvPicPr>
          <p:nvPr/>
        </p:nvPicPr>
        <p:blipFill>
          <a:blip r:embed="rId3" cstate="print"/>
          <a:srcRect t="9639" b="6024"/>
          <a:stretch>
            <a:fillRect/>
          </a:stretch>
        </p:blipFill>
        <p:spPr bwMode="auto">
          <a:xfrm>
            <a:off x="6096000" y="1295400"/>
            <a:ext cx="3048000" cy="4843406"/>
          </a:xfrm>
          <a:prstGeom prst="rect">
            <a:avLst/>
          </a:prstGeom>
          <a:noFill/>
        </p:spPr>
      </p:pic>
      <p:pic>
        <p:nvPicPr>
          <p:cNvPr id="3076" name="Picture 4" descr="I:\Описание животных, птиц и рыб\сканирование0003.jpg"/>
          <p:cNvPicPr>
            <a:picLocks noChangeAspect="1" noChangeArrowheads="1"/>
          </p:cNvPicPr>
          <p:nvPr/>
        </p:nvPicPr>
        <p:blipFill>
          <a:blip r:embed="rId4" cstate="print"/>
          <a:srcRect l="53121" t="3030"/>
          <a:stretch>
            <a:fillRect/>
          </a:stretch>
        </p:blipFill>
        <p:spPr bwMode="auto">
          <a:xfrm>
            <a:off x="4419600" y="1295400"/>
            <a:ext cx="1681148" cy="4876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966570" y="381000"/>
            <a:ext cx="5890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Схема 3. Описание животных, рыб, птиц</a:t>
            </a:r>
            <a:endParaRPr lang="ru-RU" sz="24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371600" y="1752600"/>
            <a:ext cx="698781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66800" y="609600"/>
            <a:ext cx="4876800" cy="1392702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азвитие компонентов устной речи детей через описание сюжета по картине  - одна из наиболее сложных методических задач дошкольного воспитания и развития.</a:t>
            </a:r>
            <a:b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876800" y="2895600"/>
            <a:ext cx="4038600" cy="16764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just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Angsana New" pitchFamily="18" charset="-34"/>
              </a:rPr>
              <a:t>       П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роблема развития устной речи детей хорошо известна широкому кругу педагогических работников: воспитателям, узким специалистам, психологам. 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04800"/>
            <a:ext cx="2800350" cy="18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053" name="Picture 5" descr="C:\Users\Евгений\Desktop\фото 3 гр\P11201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4425" y="2519362"/>
            <a:ext cx="3538439" cy="265367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4150"/>
                            </p:stCondLst>
                            <p:childTnLst>
                              <p:par>
                                <p:cTn id="2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67000" y="5638800"/>
            <a:ext cx="6096000" cy="838200"/>
          </a:xfrm>
        </p:spPr>
        <p:txBody>
          <a:bodyPr>
            <a:noAutofit/>
          </a:bodyPr>
          <a:lstStyle/>
          <a:p>
            <a:pPr lvl="0">
              <a:buNone/>
            </a:pPr>
            <a:endParaRPr lang="ru-RU" sz="1800" dirty="0" smtClean="0"/>
          </a:p>
          <a:p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19200" y="2209800"/>
            <a:ext cx="73914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Т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акая задача решается через различные виды речевой деятельности, в частности,  описание сюжетов по картине.</a:t>
            </a:r>
          </a:p>
          <a:p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371600" y="0"/>
            <a:ext cx="6934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Г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лавной задачей развития устной речи дошкольника      является совершенствование её компонентов:  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304800" y="457200"/>
          <a:ext cx="48768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4267200" y="457200"/>
          <a:ext cx="48768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381000" y="1295400"/>
          <a:ext cx="48768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0" name="Схема 9"/>
          <p:cNvGraphicFramePr/>
          <p:nvPr/>
        </p:nvGraphicFramePr>
        <p:xfrm>
          <a:off x="4267200" y="1295400"/>
          <a:ext cx="48768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143000" y="3200400"/>
            <a:ext cx="7696200" cy="73866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ри обучении детей описательному рассказу, описанию предметов, воспитатель решает следующие задачи: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819400" y="3962400"/>
            <a:ext cx="594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развитие умения выделять существенные признаки и основные части предмета;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295400" y="4038600"/>
            <a:ext cx="140017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6" name="Прямоугольник 15"/>
          <p:cNvSpPr/>
          <p:nvPr/>
        </p:nvSpPr>
        <p:spPr>
          <a:xfrm>
            <a:off x="2819400" y="4572000"/>
            <a:ext cx="579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формирование обобщённых представлений о правилах построения рассказа -описания;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819400" y="5181600"/>
            <a:ext cx="632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овладение языковыми средствами, необходимыми для описания, составления описательного рассказа.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000"/>
                            </p:stCondLst>
                            <p:childTnLst>
                              <p:par>
                                <p:cTn id="38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000"/>
                            </p:stCondLst>
                            <p:childTnLst>
                              <p:par>
                                <p:cTn id="49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8000"/>
                            </p:stCondLst>
                            <p:childTnLst>
                              <p:par>
                                <p:cTn id="55" presetID="37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3000"/>
                            </p:stCondLst>
                            <p:childTnLst>
                              <p:par>
                                <p:cTn id="62" presetID="29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3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0"/>
                            </p:stCondLst>
                            <p:childTnLst>
                              <p:par>
                                <p:cTn id="68" presetID="14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1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3000"/>
                            </p:stCondLst>
                            <p:childTnLst>
                              <p:par>
                                <p:cTn id="72" presetID="50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6000"/>
                            </p:stCondLst>
                            <p:childTnLst>
                              <p:par>
                                <p:cTn id="78" presetID="50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9000"/>
                            </p:stCondLst>
                            <p:childTnLst>
                              <p:par>
                                <p:cTn id="84" presetID="50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Graphic spid="7" grpId="0">
        <p:bldAsOne/>
      </p:bldGraphic>
      <p:bldGraphic spid="7" grpId="1">
        <p:bldAsOne/>
      </p:bldGraphic>
      <p:bldGraphic spid="8" grpId="0">
        <p:bldAsOne/>
      </p:bldGraphic>
      <p:bldGraphic spid="8" grpId="1">
        <p:bldAsOne/>
      </p:bldGraphic>
      <p:bldGraphic spid="9" grpId="0">
        <p:bldAsOne/>
      </p:bldGraphic>
      <p:bldGraphic spid="9" grpId="1">
        <p:bldAsOne/>
      </p:bldGraphic>
      <p:bldGraphic spid="10" grpId="0">
        <p:bldAsOne/>
      </p:bldGraphic>
      <p:bldGraphic spid="10" grpId="1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4000" y="2514600"/>
            <a:ext cx="7239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ети учатся понимать речь взрослых слушать небольшие рассказы, отвечать на простейшие вопросы, рассказывать о изображённом на картине, о новой игрушке.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Картинка 2 из 1067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28600"/>
            <a:ext cx="3111500" cy="18669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419600" y="990600"/>
            <a:ext cx="457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одготовка детей к овладению устной речью начинается с раннего возраста.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148" name="Picture 4" descr="http://im8-tub-ru.yandex.net/i?id=317255731-38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3886200"/>
            <a:ext cx="1400175" cy="142875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6150" name="Picture 6" descr="http://im5-tub-ru.yandex.net/i?id=368568695-44-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4267200"/>
            <a:ext cx="1066800" cy="142875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6152" name="Picture 8" descr="http://im7-tub-ru.yandex.net/i?id=10223786-59-7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4800" y="5029200"/>
            <a:ext cx="952500" cy="1428750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200"/>
                            </p:stCondLst>
                            <p:childTnLst>
                              <p:par>
                                <p:cTn id="1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2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2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2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914400" y="304800"/>
          <a:ext cx="82296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6C675B0-E2DF-4D4B-BEB7-845C30E55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>
                                            <p:graphicEl>
                                              <a:dgm id="{66C675B0-E2DF-4D4B-BEB7-845C30E552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>
                                            <p:graphicEl>
                                              <a:dgm id="{66C675B0-E2DF-4D4B-BEB7-845C30E55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>
                                            <p:graphicEl>
                                              <a:dgm id="{66C675B0-E2DF-4D4B-BEB7-845C30E55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">
                                            <p:graphicEl>
                                              <a:dgm id="{66C675B0-E2DF-4D4B-BEB7-845C30E55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0D93815-CEA0-4DD2-866F-9E3CC4DB37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7">
                                            <p:graphicEl>
                                              <a:dgm id="{70D93815-CEA0-4DD2-866F-9E3CC4DB37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>
                                            <p:graphicEl>
                                              <a:dgm id="{70D93815-CEA0-4DD2-866F-9E3CC4DB37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7">
                                            <p:graphicEl>
                                              <a:dgm id="{70D93815-CEA0-4DD2-866F-9E3CC4DB37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7">
                                            <p:graphicEl>
                                              <a:dgm id="{70D93815-CEA0-4DD2-866F-9E3CC4DB37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3A08715-D01C-4AAA-B816-FBD916EA5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7">
                                            <p:graphicEl>
                                              <a:dgm id="{B3A08715-D01C-4AAA-B816-FBD916EA50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7">
                                            <p:graphicEl>
                                              <a:dgm id="{B3A08715-D01C-4AAA-B816-FBD916EA5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7">
                                            <p:graphicEl>
                                              <a:dgm id="{B3A08715-D01C-4AAA-B816-FBD916EA5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">
                                            <p:graphicEl>
                                              <a:dgm id="{B3A08715-D01C-4AAA-B816-FBD916EA5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000"/>
                            </p:stCondLst>
                            <p:childTnLst>
                              <p:par>
                                <p:cTn id="26" presetID="3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08B2028-B551-4CEE-AFB0-A3E3B0A090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7">
                                            <p:graphicEl>
                                              <a:dgm id="{308B2028-B551-4CEE-AFB0-A3E3B0A090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7">
                                            <p:graphicEl>
                                              <a:dgm id="{308B2028-B551-4CEE-AFB0-A3E3B0A090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7">
                                            <p:graphicEl>
                                              <a:dgm id="{308B2028-B551-4CEE-AFB0-A3E3B0A090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7">
                                            <p:graphicEl>
                                              <a:dgm id="{308B2028-B551-4CEE-AFB0-A3E3B0A090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30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C393C5F-20A3-4682-9DC9-651AD9C915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7">
                                            <p:graphicEl>
                                              <a:dgm id="{5C393C5F-20A3-4682-9DC9-651AD9C915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7">
                                            <p:graphicEl>
                                              <a:dgm id="{5C393C5F-20A3-4682-9DC9-651AD9C915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7">
                                            <p:graphicEl>
                                              <a:dgm id="{5C393C5F-20A3-4682-9DC9-651AD9C915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7">
                                            <p:graphicEl>
                                              <a:dgm id="{5C393C5F-20A3-4682-9DC9-651AD9C915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381000"/>
            <a:ext cx="7543800" cy="861774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сновными задачами воспитателя в процессе развития речи у дошкольника в возрасте 4-5 лет являются: 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im8-tub-ru.yandex.net/i?id=58636058-42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447801"/>
            <a:ext cx="2667000" cy="1924050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  <a:reflection blurRad="6350" stA="50000" endA="300" endPos="38500" dist="50800" dir="5400000" sy="-100000" algn="bl" rotWithShape="0"/>
          </a:effectLst>
        </p:spPr>
      </p:pic>
      <p:pic>
        <p:nvPicPr>
          <p:cNvPr id="4099" name="Picture 3" descr="C:\Users\Евгений\Desktop\фото 3 гр\P11201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114800"/>
            <a:ext cx="2743200" cy="205740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114800" y="1447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обучение  активно участвовать в беседе, понятно для слушателей отвечать на вопросы и задавать их;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14800" y="2438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rgbClr val="004821"/>
                </a:solidFill>
                <a:latin typeface="Times New Roman" pitchFamily="18" charset="0"/>
                <a:cs typeface="Times New Roman" pitchFamily="18" charset="0"/>
              </a:rPr>
              <a:t>- обучение детей описывать предмет, картинку (по образцу);</a:t>
            </a:r>
            <a:endParaRPr lang="ru-RU" b="1" i="1" dirty="0">
              <a:solidFill>
                <a:srgbClr val="0048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9200" y="40386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упражнение в составлении рассказов по картине, созданной ребёнком с использованием раздаточных карточек; 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19200" y="5181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упражнение детей в умении драматизировать небольшие сказки.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" dur="1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4" dur="1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7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42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9000"/>
                            </p:stCondLst>
                            <p:childTnLst>
                              <p:par>
                                <p:cTn id="48" presetID="5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1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Вертикальный свиток 8"/>
          <p:cNvSpPr/>
          <p:nvPr/>
        </p:nvSpPr>
        <p:spPr>
          <a:xfrm>
            <a:off x="1219200" y="228600"/>
            <a:ext cx="1828800" cy="1752600"/>
          </a:xfrm>
          <a:prstGeom prst="verticalScroll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noFill/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5 – 6 лет</a:t>
            </a:r>
            <a:endParaRPr lang="ru-RU" sz="3200" b="1" dirty="0">
              <a:ln w="18000">
                <a:solidFill>
                  <a:srgbClr val="C00000"/>
                </a:solidFill>
                <a:prstDash val="solid"/>
                <a:miter lim="800000"/>
              </a:ln>
              <a:noFill/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52800" y="457200"/>
            <a:ext cx="5181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рассказам детей старшего дошкольного возраста предъявляются большие требования: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29000" y="1143000"/>
            <a:ext cx="533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самостоятельность, образность, целесообразность использования языковых средств (точное обозначение действий, качеств, состояний и т.д.).</a:t>
            </a:r>
            <a:endParaRPr lang="ru-RU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19200" y="2362200"/>
            <a:ext cx="73914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     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сознание ребенком задания является необходимым условием правильного его выполнения.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90600" y="3352800"/>
            <a:ext cx="762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уководящая роль воспитателя при этом очень велика.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81200" y="3886200"/>
            <a:ext cx="1863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аключается в:</a:t>
            </a:r>
            <a:endParaRPr lang="ru-RU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295400" y="4495800"/>
            <a:ext cx="7467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обучении (по плану и образцу) рассказывать о предмете, о содержании сюжетной картины; составлять рассказ  по картинкам с последовательно развивающимся действием;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295400" y="5334000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развитии умения составлять рассказы о событиях из личного опыта (по плану), придумывать концовки к незнакомым сказкам;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95400" y="59436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 формировании умения детей составлять небольшие рассказы творческого характера на тему, предложенную воспитателем.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бабочка анимированая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529590"/>
            <a:ext cx="266700" cy="280035"/>
          </a:xfrm>
          <a:prstGeom prst="rect">
            <a:avLst/>
          </a:prstGeom>
          <a:noFill/>
        </p:spPr>
      </p:pic>
      <p:pic>
        <p:nvPicPr>
          <p:cNvPr id="3077" name="Picture 5" descr="бабочка анимированая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434590"/>
            <a:ext cx="266700" cy="280035"/>
          </a:xfrm>
          <a:prstGeom prst="rect">
            <a:avLst/>
          </a:prstGeom>
          <a:noFill/>
        </p:spPr>
      </p:pic>
      <p:pic>
        <p:nvPicPr>
          <p:cNvPr id="3079" name="Picture 7" descr="gif бабочка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2209" y="3505200"/>
            <a:ext cx="324716" cy="285750"/>
          </a:xfrm>
          <a:prstGeom prst="rect">
            <a:avLst/>
          </a:prstGeom>
          <a:noFill/>
        </p:spPr>
      </p:pic>
      <p:pic>
        <p:nvPicPr>
          <p:cNvPr id="3081" name="Picture 9" descr="http://gif-anim.narod.ru/Karandashi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53340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4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3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9000"/>
                            </p:stCondLst>
                            <p:childTnLst>
                              <p:par>
                                <p:cTn id="38" presetID="48" presetClass="entr" presetSubtype="0" accel="5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30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7000"/>
                            </p:stCondLst>
                            <p:childTnLst>
                              <p:par>
                                <p:cTn id="51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1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30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70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1000"/>
                            </p:stCondLst>
                            <p:childTnLst>
                              <p:par>
                                <p:cTn id="7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16" grpId="0"/>
      <p:bldP spid="18" grpId="0"/>
      <p:bldP spid="19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38600" y="3276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придерживаться совместно составленного плана. </a:t>
            </a:r>
          </a:p>
        </p:txBody>
      </p:sp>
      <p:pic>
        <p:nvPicPr>
          <p:cNvPr id="22530" name="Picture 2" descr="http://im8-tub-ru.yandex.net/i?id=56940293-21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04800"/>
            <a:ext cx="2042160" cy="228600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886200" y="762000"/>
            <a:ext cx="4800600" cy="861774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    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solidFill>
                  <a:srgbClr val="4B250D"/>
                </a:solidFill>
                <a:latin typeface="Times New Roman" pitchFamily="18" charset="0"/>
                <a:cs typeface="Times New Roman" pitchFamily="18" charset="0"/>
              </a:rPr>
              <a:t>рограмма подготовительной группы рекомендует: </a:t>
            </a:r>
            <a:endParaRPr lang="ru-RU" b="1" dirty="0">
              <a:solidFill>
                <a:srgbClr val="4B250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62400" y="1981200"/>
            <a:ext cx="5181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совершенствовать умение составлять рассказы о предметах, о содержании картины с последовательно развивающимся сюжетом;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Picture 4" descr="http://im3-tub-ru.yandex.net/i?id=441457815-35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4572000"/>
            <a:ext cx="2245178" cy="1676401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60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71600" y="1447800"/>
            <a:ext cx="73152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обучении рассказыванию по картинке прибегают к следующим методическим приёмам: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81200" y="2286000"/>
            <a:ext cx="662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образец рассказа педагога по картинке или её части;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81200" y="2667000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наводящие вопросы, предваряющие план рассказа;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81200" y="3048000"/>
            <a:ext cx="670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составление рассказа по фрагментам картинки;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81200" y="3429000"/>
            <a:ext cx="46465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srgbClr val="004821"/>
                </a:solidFill>
              </a:rPr>
              <a:t>- </a:t>
            </a:r>
            <a:r>
              <a:rPr lang="ru-RU" dirty="0" smtClean="0">
                <a:solidFill>
                  <a:srgbClr val="004821"/>
                </a:solidFill>
                <a:latin typeface="Times New Roman" pitchFamily="18" charset="0"/>
                <a:cs typeface="Times New Roman" pitchFamily="18" charset="0"/>
              </a:rPr>
              <a:t>коллективное сочинение рассказа детьми.</a:t>
            </a:r>
          </a:p>
        </p:txBody>
      </p:sp>
      <p:pic>
        <p:nvPicPr>
          <p:cNvPr id="21506" name="Picture 2" descr="http://im2-tub-ru.yandex.net/i?id=492030598-12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4114800"/>
            <a:ext cx="2209800" cy="2209800"/>
          </a:xfrm>
          <a:prstGeom prst="rect">
            <a:avLst/>
          </a:prstGeom>
          <a:noFill/>
        </p:spPr>
      </p:pic>
      <p:pic>
        <p:nvPicPr>
          <p:cNvPr id="21508" name="Picture 4" descr="http://im5-tub-ru.yandex.net/i?id=57793807-44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28600"/>
            <a:ext cx="1428750" cy="1076326"/>
          </a:xfrm>
          <a:prstGeom prst="rect">
            <a:avLst/>
          </a:prstGeom>
          <a:noFill/>
        </p:spPr>
      </p:pic>
      <p:pic>
        <p:nvPicPr>
          <p:cNvPr id="21510" name="Picture 6" descr="http://im4-tub-ru.yandex.net/i?id=433468698-42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152400"/>
            <a:ext cx="1409700" cy="1428750"/>
          </a:xfrm>
          <a:prstGeom prst="rect">
            <a:avLst/>
          </a:prstGeom>
          <a:noFill/>
        </p:spPr>
      </p:pic>
      <p:pic>
        <p:nvPicPr>
          <p:cNvPr id="21512" name="Picture 8" descr="http://im7-tub-ru.yandex.net/i?id=117120715-43-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228600"/>
            <a:ext cx="1428750" cy="1085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380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8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8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8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800"/>
                            </p:stCondLst>
                            <p:childTnLst>
                              <p:par>
                                <p:cTn id="29" presetID="18" presetClass="emph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4900"/>
                            </p:stCondLst>
                            <p:childTnLst>
                              <p:par>
                                <p:cTn id="32" presetID="1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8900"/>
                            </p:stCondLst>
                            <p:childTnLst>
                              <p:par>
                                <p:cTn id="39" presetID="1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900"/>
                            </p:stCondLst>
                            <p:childTnLst>
                              <p:par>
                                <p:cTn id="46" presetID="1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900"/>
                            </p:stCondLst>
                            <p:childTnLst>
                              <p:par>
                                <p:cTn id="53" presetID="1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900"/>
                            </p:stCondLst>
                            <p:childTnLst>
                              <p:par>
                                <p:cTn id="60" presetID="49" presetClass="entr" presetSubtype="0" decel="10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Другая 2">
      <a:dk1>
        <a:sysClr val="windowText" lastClr="000000"/>
      </a:dk1>
      <a:lt1>
        <a:srgbClr val="FDD18F"/>
      </a:lt1>
      <a:dk2>
        <a:srgbClr val="775F55"/>
      </a:dk2>
      <a:lt2>
        <a:srgbClr val="D0AF72"/>
      </a:lt2>
      <a:accent1>
        <a:srgbClr val="94B6D2"/>
      </a:accent1>
      <a:accent2>
        <a:srgbClr val="7B3C16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916904"/>
      </a:hlink>
      <a:folHlink>
        <a:srgbClr val="382201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757</TotalTime>
  <Words>744</Words>
  <Application>Microsoft Office PowerPoint</Application>
  <PresentationFormat>Экран (4:3)</PresentationFormat>
  <Paragraphs>66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Солнцестояние</vt:lpstr>
      <vt:lpstr>Муниципальное дошкольное образовательное учреждение г.о. Балашиха «Детский сад комбинированного вида № 27 «Капелька»</vt:lpstr>
      <vt:lpstr>                Развитие компонентов устной речи детей через описание сюжета по картине  - одна из наиболее сложных методических задач дошкольного воспитания и развития.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Евгений</dc:creator>
  <cp:lastModifiedBy>Евгений</cp:lastModifiedBy>
  <cp:revision>144</cp:revision>
  <dcterms:created xsi:type="dcterms:W3CDTF">2011-11-05T06:57:00Z</dcterms:created>
  <dcterms:modified xsi:type="dcterms:W3CDTF">2011-11-22T21:42:21Z</dcterms:modified>
</cp:coreProperties>
</file>