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6561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Произносительная сторона речи в основном формируется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424936" cy="328992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r>
              <a:rPr lang="ru-RU" sz="2800" b="1" dirty="0" smtClean="0">
                <a:solidFill>
                  <a:schemeClr val="tx1"/>
                </a:solidFill>
              </a:rPr>
              <a:t> четком произношении слов</a:t>
            </a:r>
          </a:p>
          <a:p>
            <a:pPr algn="l"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</a:rPr>
              <a:t>в правильном </a:t>
            </a:r>
            <a:r>
              <a:rPr lang="ru-RU" sz="2800" b="1" dirty="0" smtClean="0">
                <a:solidFill>
                  <a:schemeClr val="tx1"/>
                </a:solidFill>
              </a:rPr>
              <a:t>использовании интонационных </a:t>
            </a:r>
            <a:r>
              <a:rPr lang="ru-RU" sz="2800" b="1" dirty="0" smtClean="0">
                <a:solidFill>
                  <a:schemeClr val="tx1"/>
                </a:solidFill>
              </a:rPr>
              <a:t>средств </a:t>
            </a:r>
            <a:r>
              <a:rPr lang="ru-RU" sz="2800" b="1" dirty="0" smtClean="0">
                <a:solidFill>
                  <a:schemeClr val="tx1"/>
                </a:solidFill>
              </a:rPr>
              <a:t>выразительности</a:t>
            </a:r>
          </a:p>
          <a:p>
            <a:pPr algn="l"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</a:rPr>
              <a:t>в говорении и </a:t>
            </a:r>
            <a:r>
              <a:rPr lang="ru-RU" sz="2800" b="1" dirty="0" err="1" smtClean="0">
                <a:solidFill>
                  <a:schemeClr val="tx1"/>
                </a:solidFill>
              </a:rPr>
              <a:t>аудировании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r>
              <a:rPr lang="ru-RU" sz="2800" b="1" dirty="0" smtClean="0">
                <a:solidFill>
                  <a:schemeClr val="tx1"/>
                </a:solidFill>
              </a:rPr>
              <a:t> развитии фонематического </a:t>
            </a:r>
            <a:r>
              <a:rPr lang="ru-RU" sz="2800" b="1" dirty="0" smtClean="0">
                <a:solidFill>
                  <a:schemeClr val="tx1"/>
                </a:solidFill>
              </a:rPr>
              <a:t>и </a:t>
            </a:r>
            <a:r>
              <a:rPr lang="ru-RU" sz="2800" b="1" dirty="0" smtClean="0">
                <a:solidFill>
                  <a:schemeClr val="tx1"/>
                </a:solidFill>
              </a:rPr>
              <a:t>речевого слуха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резкое улучшение произносительной  стороны </a:t>
            </a:r>
            <a:r>
              <a:rPr lang="ru-RU" sz="3600" dirty="0" smtClean="0"/>
              <a:t>речи</a:t>
            </a:r>
          </a:p>
          <a:p>
            <a:r>
              <a:rPr lang="ru-RU" sz="3600" dirty="0" smtClean="0"/>
              <a:t>заканчивается процесс овладения </a:t>
            </a:r>
            <a:r>
              <a:rPr lang="ru-RU" sz="3600" dirty="0" smtClean="0"/>
              <a:t>звуками</a:t>
            </a:r>
          </a:p>
          <a:p>
            <a:r>
              <a:rPr lang="ru-RU" sz="3600" dirty="0" smtClean="0"/>
              <a:t>возрастает </a:t>
            </a:r>
            <a:r>
              <a:rPr lang="ru-RU" sz="3600" dirty="0" smtClean="0"/>
              <a:t>речевая   активность </a:t>
            </a:r>
            <a:endParaRPr lang="ru-RU" sz="3600" dirty="0" smtClean="0"/>
          </a:p>
          <a:p>
            <a:r>
              <a:rPr lang="ru-RU" sz="3600" dirty="0" smtClean="0"/>
              <a:t>начинают </a:t>
            </a:r>
            <a:r>
              <a:rPr lang="ru-RU" sz="3600" dirty="0" smtClean="0"/>
              <a:t>овладевать </a:t>
            </a:r>
            <a:r>
              <a:rPr lang="ru-RU" sz="3600" dirty="0" smtClean="0"/>
              <a:t>монологической речью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 пяти </a:t>
            </a:r>
            <a:r>
              <a:rPr lang="ru-RU" dirty="0" smtClean="0"/>
              <a:t>годам: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речевом развитии достигает довольно высокого </a:t>
            </a:r>
            <a:r>
              <a:rPr lang="ru-RU" dirty="0" smtClean="0"/>
              <a:t>уровня</a:t>
            </a:r>
          </a:p>
          <a:p>
            <a:r>
              <a:rPr lang="ru-RU" dirty="0" smtClean="0"/>
              <a:t>правильно    произносит все звуки родного </a:t>
            </a:r>
            <a:r>
              <a:rPr lang="ru-RU" dirty="0" smtClean="0"/>
              <a:t>языка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отчетливо и ясно воспроизводит </a:t>
            </a:r>
            <a:r>
              <a:rPr lang="ru-RU" dirty="0" smtClean="0"/>
              <a:t>слова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имеет необходимый для свободного общения словарный </a:t>
            </a:r>
            <a:r>
              <a:rPr lang="ru-RU" dirty="0" smtClean="0"/>
              <a:t>запас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правильно  пользуется многими грамматическими формами и </a:t>
            </a:r>
            <a:r>
              <a:rPr lang="ru-RU" dirty="0" smtClean="0"/>
              <a:t>категориями</a:t>
            </a:r>
          </a:p>
          <a:p>
            <a:r>
              <a:rPr lang="ru-RU" dirty="0" smtClean="0"/>
              <a:t> </a:t>
            </a:r>
            <a:r>
              <a:rPr lang="ru-RU" dirty="0" smtClean="0"/>
              <a:t>его высказывания становятся содержательнее, выразительнее и точнее.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 концу шестого года жизни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err="1" smtClean="0"/>
              <a:t>Жа-жа-жа-убежали</a:t>
            </a:r>
            <a:r>
              <a:rPr lang="ru-RU" sz="4000" dirty="0" smtClean="0"/>
              <a:t> </a:t>
            </a:r>
            <a:r>
              <a:rPr lang="ru-RU" sz="4000" dirty="0" smtClean="0"/>
              <a:t>два </a:t>
            </a:r>
            <a:r>
              <a:rPr lang="ru-RU" sz="4000" dirty="0" smtClean="0"/>
              <a:t>ежа.</a:t>
            </a:r>
          </a:p>
          <a:p>
            <a:pPr>
              <a:buNone/>
            </a:pPr>
            <a:r>
              <a:rPr lang="ru-RU" sz="4000" dirty="0" err="1" smtClean="0"/>
              <a:t>Жу-жу-жу</a:t>
            </a:r>
            <a:r>
              <a:rPr lang="ru-RU" sz="4000" dirty="0" smtClean="0"/>
              <a:t>- </a:t>
            </a:r>
            <a:r>
              <a:rPr lang="ru-RU" sz="4000" dirty="0" smtClean="0"/>
              <a:t>ежу кофточку вяжу. 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Хорош </a:t>
            </a:r>
            <a:r>
              <a:rPr lang="ru-RU" sz="4000" dirty="0" smtClean="0"/>
              <a:t>пирожок, внутри творожок.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Чистоговорка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У </a:t>
            </a:r>
            <a:r>
              <a:rPr lang="ru-RU" dirty="0" smtClean="0"/>
              <a:t>меня есть нож.</a:t>
            </a:r>
          </a:p>
          <a:p>
            <a:pPr>
              <a:buNone/>
            </a:pPr>
            <a:r>
              <a:rPr lang="ru-RU" dirty="0" smtClean="0"/>
              <a:t>А ты скажешь:</a:t>
            </a:r>
          </a:p>
          <a:p>
            <a:pPr>
              <a:buNone/>
            </a:pPr>
            <a:r>
              <a:rPr lang="ru-RU" dirty="0" smtClean="0"/>
              <a:t>- А </a:t>
            </a:r>
            <a:r>
              <a:rPr lang="ru-RU" dirty="0" smtClean="0"/>
              <a:t>у меня есть два ножа.</a:t>
            </a:r>
          </a:p>
          <a:p>
            <a:pPr>
              <a:buNone/>
            </a:pPr>
            <a:r>
              <a:rPr lang="ru-RU" dirty="0" smtClean="0"/>
              <a:t>Женя: - У меня есть уж.</a:t>
            </a:r>
          </a:p>
          <a:p>
            <a:pPr>
              <a:buNone/>
            </a:pPr>
            <a:r>
              <a:rPr lang="ru-RU" dirty="0" smtClean="0"/>
              <a:t>Жора: - У меня есть два ужа.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У </a:t>
            </a:r>
            <a:r>
              <a:rPr lang="ru-RU" dirty="0" smtClean="0"/>
              <a:t>мамы –курицы был </a:t>
            </a:r>
            <a:r>
              <a:rPr lang="ru-RU" dirty="0" smtClean="0"/>
              <a:t>цыпленок. </a:t>
            </a:r>
            <a:r>
              <a:rPr lang="ru-RU" dirty="0" smtClean="0"/>
              <a:t>Его звали </a:t>
            </a:r>
            <a:r>
              <a:rPr lang="ru-RU" dirty="0" err="1" smtClean="0"/>
              <a:t>Цып</a:t>
            </a:r>
            <a:r>
              <a:rPr lang="ru-RU" dirty="0" smtClean="0"/>
              <a:t>. Мама </a:t>
            </a:r>
            <a:r>
              <a:rPr lang="ru-RU" dirty="0" smtClean="0"/>
              <a:t>–курица не разрешала </a:t>
            </a:r>
            <a:r>
              <a:rPr lang="ru-RU" dirty="0" err="1" smtClean="0"/>
              <a:t>Цыпу</a:t>
            </a:r>
            <a:r>
              <a:rPr lang="ru-RU" dirty="0" smtClean="0"/>
              <a:t> </a:t>
            </a:r>
            <a:r>
              <a:rPr lang="ru-RU" dirty="0" err="1" smtClean="0"/>
              <a:t>купаться.Но</a:t>
            </a:r>
            <a:r>
              <a:rPr lang="ru-RU" dirty="0" smtClean="0"/>
              <a:t> </a:t>
            </a:r>
            <a:r>
              <a:rPr lang="ru-RU" dirty="0" err="1" smtClean="0"/>
              <a:t>Цып</a:t>
            </a:r>
            <a:r>
              <a:rPr lang="ru-RU" dirty="0" smtClean="0"/>
              <a:t>  был </a:t>
            </a:r>
            <a:r>
              <a:rPr lang="ru-RU" dirty="0" smtClean="0"/>
              <a:t>непослушным.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Однажды   </a:t>
            </a:r>
            <a:r>
              <a:rPr lang="ru-RU" dirty="0" smtClean="0"/>
              <a:t>пошел  на реку купаться . Вода в </a:t>
            </a:r>
            <a:r>
              <a:rPr lang="ru-RU" dirty="0" smtClean="0"/>
              <a:t>реке была </a:t>
            </a:r>
            <a:r>
              <a:rPr lang="ru-RU" dirty="0" smtClean="0"/>
              <a:t>холодной.  Вскоре </a:t>
            </a:r>
            <a:r>
              <a:rPr lang="ru-RU" dirty="0" err="1" smtClean="0"/>
              <a:t>Цып</a:t>
            </a:r>
            <a:r>
              <a:rPr lang="ru-RU" dirty="0" smtClean="0"/>
              <a:t> </a:t>
            </a:r>
            <a:r>
              <a:rPr lang="ru-RU" dirty="0" smtClean="0"/>
              <a:t>заболел. Мама-курица </a:t>
            </a:r>
            <a:r>
              <a:rPr lang="ru-RU" dirty="0" smtClean="0"/>
              <a:t>пригласила доктора Цаплю. Цапля дала ему лекарства. Через несколько дней </a:t>
            </a:r>
            <a:r>
              <a:rPr lang="ru-RU" dirty="0" err="1" smtClean="0"/>
              <a:t>Цып</a:t>
            </a:r>
            <a:r>
              <a:rPr lang="ru-RU" dirty="0" smtClean="0"/>
              <a:t> выздоровел. </a:t>
            </a:r>
            <a:r>
              <a:rPr lang="ru-RU" dirty="0" err="1" smtClean="0"/>
              <a:t>Цып</a:t>
            </a:r>
            <a:r>
              <a:rPr lang="ru-RU" dirty="0" smtClean="0"/>
              <a:t> обещал маме-курице, что никогда не будет купаться в холодной воде.       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Рассказ </a:t>
            </a:r>
            <a:r>
              <a:rPr lang="ru-RU" b="1" dirty="0" smtClean="0"/>
              <a:t>«Непослушный </a:t>
            </a:r>
            <a:r>
              <a:rPr lang="ru-RU" b="1" dirty="0" err="1" smtClean="0"/>
              <a:t>Цып</a:t>
            </a:r>
            <a:r>
              <a:rPr lang="ru-RU" b="1" dirty="0" smtClean="0"/>
              <a:t>»</a:t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Кто </a:t>
            </a:r>
            <a:r>
              <a:rPr lang="ru-RU" dirty="0" smtClean="0"/>
              <a:t>был у мамы-курицы?</a:t>
            </a:r>
          </a:p>
          <a:p>
            <a:pPr>
              <a:buNone/>
            </a:pPr>
            <a:r>
              <a:rPr lang="ru-RU" dirty="0" smtClean="0"/>
              <a:t>- Как </a:t>
            </a:r>
            <a:r>
              <a:rPr lang="ru-RU" dirty="0" smtClean="0"/>
              <a:t>звали цыпленка?</a:t>
            </a:r>
          </a:p>
          <a:p>
            <a:pPr>
              <a:buNone/>
            </a:pPr>
            <a:r>
              <a:rPr lang="ru-RU" dirty="0" smtClean="0"/>
              <a:t>- Что </a:t>
            </a:r>
            <a:r>
              <a:rPr lang="ru-RU" dirty="0" smtClean="0"/>
              <a:t>не разрешала мама делать </a:t>
            </a:r>
            <a:r>
              <a:rPr lang="ru-RU" dirty="0" err="1" smtClean="0"/>
              <a:t>Цыпу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- Зачем </a:t>
            </a:r>
            <a:r>
              <a:rPr lang="ru-RU" dirty="0" err="1" smtClean="0"/>
              <a:t>Цып</a:t>
            </a:r>
            <a:r>
              <a:rPr lang="ru-RU" dirty="0" smtClean="0"/>
              <a:t> пошел на реку?</a:t>
            </a:r>
          </a:p>
          <a:p>
            <a:pPr>
              <a:buNone/>
            </a:pPr>
            <a:r>
              <a:rPr lang="ru-RU" dirty="0" smtClean="0"/>
              <a:t>- Кто </a:t>
            </a:r>
            <a:r>
              <a:rPr lang="ru-RU" dirty="0" smtClean="0"/>
              <a:t>заболел?</a:t>
            </a:r>
          </a:p>
          <a:p>
            <a:pPr>
              <a:buNone/>
            </a:pPr>
            <a:r>
              <a:rPr lang="ru-RU" dirty="0" smtClean="0"/>
              <a:t>- Кого </a:t>
            </a:r>
            <a:r>
              <a:rPr lang="ru-RU" dirty="0" smtClean="0"/>
              <a:t>пригласила мама-курица?</a:t>
            </a:r>
          </a:p>
          <a:p>
            <a:pPr>
              <a:buNone/>
            </a:pPr>
            <a:r>
              <a:rPr lang="ru-RU" dirty="0" smtClean="0"/>
              <a:t>- Кто </a:t>
            </a:r>
            <a:r>
              <a:rPr lang="ru-RU" dirty="0" smtClean="0"/>
              <a:t>дал </a:t>
            </a:r>
            <a:r>
              <a:rPr lang="ru-RU" dirty="0" err="1" smtClean="0"/>
              <a:t>Цыпу</a:t>
            </a:r>
            <a:r>
              <a:rPr lang="ru-RU" dirty="0" smtClean="0"/>
              <a:t> лекарства?</a:t>
            </a:r>
          </a:p>
          <a:p>
            <a:pPr>
              <a:buNone/>
            </a:pPr>
            <a:r>
              <a:rPr lang="ru-RU" dirty="0" smtClean="0"/>
              <a:t>- Кто </a:t>
            </a:r>
            <a:r>
              <a:rPr lang="ru-RU" dirty="0" smtClean="0"/>
              <a:t>выздоровел?</a:t>
            </a:r>
          </a:p>
          <a:p>
            <a:pPr>
              <a:buNone/>
            </a:pPr>
            <a:r>
              <a:rPr lang="ru-RU" dirty="0" smtClean="0"/>
              <a:t>- Что </a:t>
            </a:r>
            <a:r>
              <a:rPr lang="ru-RU" dirty="0" smtClean="0"/>
              <a:t>обещал </a:t>
            </a:r>
            <a:r>
              <a:rPr lang="ru-RU" dirty="0" err="1" smtClean="0"/>
              <a:t>Цып</a:t>
            </a:r>
            <a:r>
              <a:rPr lang="ru-RU" dirty="0" smtClean="0"/>
              <a:t> маме-курице?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 на вопросы: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4400" dirty="0" smtClean="0"/>
              <a:t>стихи </a:t>
            </a:r>
          </a:p>
          <a:p>
            <a:r>
              <a:rPr lang="ru-RU" sz="4400" dirty="0" smtClean="0"/>
              <a:t> загадки</a:t>
            </a:r>
          </a:p>
          <a:p>
            <a:r>
              <a:rPr lang="ru-RU" sz="4400" dirty="0" smtClean="0"/>
              <a:t> </a:t>
            </a:r>
            <a:r>
              <a:rPr lang="ru-RU" sz="4400" dirty="0" err="1" smtClean="0"/>
              <a:t>потешки</a:t>
            </a:r>
            <a:r>
              <a:rPr lang="ru-RU" sz="4400" dirty="0" smtClean="0"/>
              <a:t> </a:t>
            </a:r>
          </a:p>
          <a:p>
            <a:r>
              <a:rPr lang="ru-RU" sz="4400" dirty="0" smtClean="0"/>
              <a:t> пословицы </a:t>
            </a:r>
          </a:p>
          <a:p>
            <a:r>
              <a:rPr lang="ru-RU" sz="4400" dirty="0" smtClean="0"/>
              <a:t> считалки </a:t>
            </a:r>
          </a:p>
          <a:p>
            <a:r>
              <a:rPr lang="ru-RU" sz="4400" dirty="0" smtClean="0"/>
              <a:t> </a:t>
            </a:r>
            <a:r>
              <a:rPr lang="ru-RU" sz="4400" dirty="0" err="1" smtClean="0"/>
              <a:t>чистоговорки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4800" dirty="0" smtClean="0"/>
              <a:t> акустические свойства</a:t>
            </a:r>
          </a:p>
          <a:p>
            <a:pPr>
              <a:buFont typeface="Wingdings" pitchFamily="2" charset="2"/>
              <a:buChar char="q"/>
            </a:pPr>
            <a:r>
              <a:rPr lang="ru-RU" sz="4800" dirty="0" smtClean="0"/>
              <a:t> признаки</a:t>
            </a:r>
          </a:p>
          <a:p>
            <a:pPr>
              <a:buFont typeface="Wingdings" pitchFamily="2" charset="2"/>
              <a:buChar char="q"/>
            </a:pPr>
            <a:r>
              <a:rPr lang="ru-RU" sz="4800" dirty="0" smtClean="0"/>
              <a:t> основным </a:t>
            </a:r>
            <a:r>
              <a:rPr lang="ru-RU" sz="4800" dirty="0" smtClean="0"/>
              <a:t>строительным материалом </a:t>
            </a:r>
            <a:r>
              <a:rPr lang="ru-RU" sz="4800" dirty="0" smtClean="0"/>
              <a:t>слова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Каждая фонема </a:t>
            </a:r>
            <a:r>
              <a:rPr lang="ru-RU" dirty="0" smtClean="0"/>
              <a:t>имеет: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sz="4000" dirty="0" smtClean="0"/>
              <a:t>сложным </a:t>
            </a:r>
            <a:r>
              <a:rPr lang="ru-RU" sz="4000" dirty="0" smtClean="0"/>
              <a:t>речевым </a:t>
            </a:r>
            <a:r>
              <a:rPr lang="ru-RU" sz="4000" dirty="0" smtClean="0"/>
              <a:t>материалом</a:t>
            </a:r>
          </a:p>
          <a:p>
            <a:pPr>
              <a:buFont typeface="Wingdings" pitchFamily="2" charset="2"/>
              <a:buChar char="q"/>
            </a:pPr>
            <a:r>
              <a:rPr lang="ru-RU" sz="4000" dirty="0" smtClean="0"/>
              <a:t> заставлять </a:t>
            </a:r>
            <a:r>
              <a:rPr lang="ru-RU" sz="4000" dirty="0" smtClean="0"/>
              <a:t>повторять  непонятные </a:t>
            </a:r>
            <a:r>
              <a:rPr lang="ru-RU" sz="4000" dirty="0" smtClean="0"/>
              <a:t>слова</a:t>
            </a:r>
          </a:p>
          <a:p>
            <a:pPr>
              <a:buFont typeface="Wingdings" pitchFamily="2" charset="2"/>
              <a:buChar char="q"/>
            </a:pPr>
            <a:r>
              <a:rPr lang="ru-RU" sz="4000" dirty="0" smtClean="0"/>
              <a:t> заучивать </a:t>
            </a:r>
            <a:r>
              <a:rPr lang="ru-RU" sz="4000" dirty="0" smtClean="0"/>
              <a:t>сложные по форме,  содержанию и объему </a:t>
            </a:r>
            <a:r>
              <a:rPr lang="ru-RU" sz="4000" dirty="0" smtClean="0"/>
              <a:t>стихотворения</a:t>
            </a:r>
            <a:endParaRPr lang="ru-RU" sz="4000" dirty="0" smtClean="0"/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Вредно </a:t>
            </a:r>
            <a:r>
              <a:rPr lang="ru-RU" dirty="0" smtClean="0"/>
              <a:t>нагружать: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4800" dirty="0" smtClean="0"/>
              <a:t>мозг</a:t>
            </a:r>
          </a:p>
          <a:p>
            <a:pPr>
              <a:buFont typeface="Wingdings" pitchFamily="2" charset="2"/>
              <a:buChar char="q"/>
            </a:pPr>
            <a:r>
              <a:rPr lang="ru-RU" sz="4800" dirty="0" smtClean="0"/>
              <a:t> слух </a:t>
            </a:r>
          </a:p>
          <a:p>
            <a:pPr>
              <a:buFont typeface="Wingdings" pitchFamily="2" charset="2"/>
              <a:buChar char="q"/>
            </a:pPr>
            <a:r>
              <a:rPr lang="ru-RU" sz="4800" dirty="0" smtClean="0"/>
              <a:t>артикуляционный </a:t>
            </a:r>
            <a:r>
              <a:rPr lang="ru-RU" sz="4800" dirty="0" smtClean="0"/>
              <a:t>аппарат 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Как развивается речь ребенка</a:t>
            </a: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подготовительным </a:t>
            </a:r>
            <a:r>
              <a:rPr lang="ru-RU" dirty="0" smtClean="0"/>
              <a:t>этапом 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зрительное </a:t>
            </a:r>
            <a:r>
              <a:rPr lang="ru-RU" dirty="0" smtClean="0"/>
              <a:t>и слуховое </a:t>
            </a:r>
            <a:r>
              <a:rPr lang="ru-RU" dirty="0" smtClean="0"/>
              <a:t>сосредоточение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внимание </a:t>
            </a:r>
            <a:r>
              <a:rPr lang="ru-RU" dirty="0" smtClean="0"/>
              <a:t>на источнике звука, на лице говорящего,   развивается понимание  </a:t>
            </a:r>
            <a:r>
              <a:rPr lang="ru-RU" dirty="0" smtClean="0"/>
              <a:t>речи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интенсивное </a:t>
            </a:r>
            <a:r>
              <a:rPr lang="ru-RU" dirty="0" smtClean="0"/>
              <a:t>развитие артикуляционного аппарата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Первый год жизни ребенка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несовершенство произносительной стороны </a:t>
            </a:r>
            <a:r>
              <a:rPr lang="ru-RU" dirty="0" smtClean="0"/>
              <a:t>речи</a:t>
            </a:r>
          </a:p>
          <a:p>
            <a:r>
              <a:rPr lang="ru-RU" dirty="0" smtClean="0"/>
              <a:t>неправильное произношение большинства </a:t>
            </a:r>
            <a:r>
              <a:rPr lang="ru-RU" dirty="0" smtClean="0"/>
              <a:t>звуков</a:t>
            </a:r>
          </a:p>
          <a:p>
            <a:r>
              <a:rPr lang="ru-RU" dirty="0" smtClean="0"/>
              <a:t>Смягчение отдельных согласных, нечеткое произношение         слов с пропуском отдельных звуков, неумение точно сохранять слоговую структуру </a:t>
            </a:r>
            <a:r>
              <a:rPr lang="ru-RU" dirty="0" smtClean="0"/>
              <a:t>слова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двухлетнего ребенка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недостаточно </a:t>
            </a:r>
            <a:r>
              <a:rPr lang="ru-RU" sz="3600" dirty="0" smtClean="0"/>
              <a:t>сформирована</a:t>
            </a:r>
          </a:p>
          <a:p>
            <a:r>
              <a:rPr lang="ru-RU" sz="3600" dirty="0" smtClean="0"/>
              <a:t> </a:t>
            </a:r>
            <a:r>
              <a:rPr lang="ru-RU" sz="3600" dirty="0" smtClean="0"/>
              <a:t>речь недостаточно чистая и  </a:t>
            </a:r>
            <a:r>
              <a:rPr lang="ru-RU" sz="3600" dirty="0" smtClean="0"/>
              <a:t>внятная</a:t>
            </a:r>
          </a:p>
          <a:p>
            <a:r>
              <a:rPr lang="ru-RU" sz="3600" dirty="0" smtClean="0"/>
              <a:t> </a:t>
            </a:r>
            <a:r>
              <a:rPr lang="ru-RU" sz="3600" dirty="0" smtClean="0"/>
              <a:t>не всегда умеют правильно  пользоваться     своим голосовым </a:t>
            </a:r>
            <a:r>
              <a:rPr lang="ru-RU" sz="3600" dirty="0" smtClean="0"/>
              <a:t>аппаратом</a:t>
            </a:r>
          </a:p>
          <a:p>
            <a:r>
              <a:rPr lang="ru-RU" sz="3600" dirty="0" smtClean="0"/>
              <a:t>интенсивное накопление ребенком словаря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 трем годам произносительная сторона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отмечается у детей заметное улучшение </a:t>
            </a:r>
            <a:r>
              <a:rPr lang="ru-RU" sz="3600" dirty="0" smtClean="0"/>
              <a:t>произношения</a:t>
            </a:r>
          </a:p>
          <a:p>
            <a:r>
              <a:rPr lang="ru-RU" sz="3600" dirty="0" smtClean="0"/>
              <a:t> </a:t>
            </a:r>
            <a:r>
              <a:rPr lang="ru-RU" sz="3600" dirty="0" smtClean="0"/>
              <a:t>речь становится более </a:t>
            </a:r>
            <a:r>
              <a:rPr lang="ru-RU" sz="3600" dirty="0" smtClean="0"/>
              <a:t>отчетливой</a:t>
            </a:r>
          </a:p>
          <a:p>
            <a:r>
              <a:rPr lang="ru-RU" sz="3600" dirty="0" smtClean="0"/>
              <a:t>хорошо знают и правильно называют </a:t>
            </a:r>
            <a:r>
              <a:rPr lang="ru-RU" sz="3600" dirty="0" smtClean="0"/>
              <a:t>предметы</a:t>
            </a:r>
          </a:p>
          <a:p>
            <a:r>
              <a:rPr lang="ru-RU" sz="3600" dirty="0" smtClean="0"/>
              <a:t>появляются </a:t>
            </a:r>
            <a:r>
              <a:rPr lang="ru-RU" sz="3600" dirty="0" smtClean="0"/>
              <a:t>зачатки   монологической речи 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четвертом году </a:t>
            </a:r>
            <a:r>
              <a:rPr lang="ru-RU" dirty="0" smtClean="0"/>
              <a:t>жизни: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375</Words>
  <Application>Microsoft Office PowerPoint</Application>
  <PresentationFormat>Экран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Произносительная сторона речи в основном формируется </vt:lpstr>
      <vt:lpstr>Слайд 2</vt:lpstr>
      <vt:lpstr>Каждая фонема имеет:</vt:lpstr>
      <vt:lpstr>Вредно нагружать:</vt:lpstr>
      <vt:lpstr>Как развивается речь ребенка</vt:lpstr>
      <vt:lpstr>Первый год жизни ребенка </vt:lpstr>
      <vt:lpstr>Для двухлетнего ребенка </vt:lpstr>
      <vt:lpstr>К трем годам произносительная сторона </vt:lpstr>
      <vt:lpstr>На четвертом году жизни:</vt:lpstr>
      <vt:lpstr>К пяти годам:</vt:lpstr>
      <vt:lpstr>К концу шестого года жизни </vt:lpstr>
      <vt:lpstr> Чистоговорка </vt:lpstr>
      <vt:lpstr>Игра</vt:lpstr>
      <vt:lpstr>Рассказ «Непослушный Цып» </vt:lpstr>
      <vt:lpstr>Ответь на 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Произносительная сторона речи в основном формируется </dc:title>
  <dc:creator>PC-01</dc:creator>
  <cp:lastModifiedBy>PC-01</cp:lastModifiedBy>
  <cp:revision>4</cp:revision>
  <dcterms:created xsi:type="dcterms:W3CDTF">2012-12-05T06:23:50Z</dcterms:created>
  <dcterms:modified xsi:type="dcterms:W3CDTF">2012-12-05T07:38:16Z</dcterms:modified>
</cp:coreProperties>
</file>