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68" r:id="rId9"/>
    <p:sldId id="263" r:id="rId10"/>
    <p:sldId id="264" r:id="rId11"/>
    <p:sldId id="269" r:id="rId12"/>
    <p:sldId id="265" r:id="rId13"/>
    <p:sldId id="266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60947-1FE3-498C-ACB2-D9387820CC1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1D32C-D19D-48CE-B81F-BCBC17AD1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60947-1FE3-498C-ACB2-D9387820CC1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1D32C-D19D-48CE-B81F-BCBC17AD1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60947-1FE3-498C-ACB2-D9387820CC1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1D32C-D19D-48CE-B81F-BCBC17AD1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60947-1FE3-498C-ACB2-D9387820CC1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1D32C-D19D-48CE-B81F-BCBC17AD1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60947-1FE3-498C-ACB2-D9387820CC1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1D32C-D19D-48CE-B81F-BCBC17AD1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60947-1FE3-498C-ACB2-D9387820CC1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1D32C-D19D-48CE-B81F-BCBC17AD1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60947-1FE3-498C-ACB2-D9387820CC1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1D32C-D19D-48CE-B81F-BCBC17AD1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60947-1FE3-498C-ACB2-D9387820CC1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1D32C-D19D-48CE-B81F-BCBC17AD1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60947-1FE3-498C-ACB2-D9387820CC1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1D32C-D19D-48CE-B81F-BCBC17AD1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60947-1FE3-498C-ACB2-D9387820CC1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1D32C-D19D-48CE-B81F-BCBC17AD1B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C60947-1FE3-498C-ACB2-D9387820CC1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D1D32C-D19D-48CE-B81F-BCBC17AD1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7C60947-1FE3-498C-ACB2-D9387820CC1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7D1D32C-D19D-48CE-B81F-BCBC17AD1B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406640" cy="41044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ПРОЕКТИРОВАНИЕ ПРОЦЕССА ФОРМИРОВАНИЯ У ДЕТЕЙ СТАРШЕГО ДОШКОЛЬНОГО ВОЗРАСТА </a:t>
            </a:r>
            <a:r>
              <a:rPr lang="ru-RU" sz="2800" b="1" cap="all" dirty="0" smtClean="0"/>
              <a:t>представлений о духовной культуре народов  среднего Поволжья посредством праздников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В УСЛОВИЯХ ВНЕДРЕНИЯ ФГОС ДО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7406640" cy="1752600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/>
              <a:t>Выполнила:</a:t>
            </a:r>
            <a:endParaRPr lang="ru-RU" sz="1400" b="1" dirty="0" smtClean="0"/>
          </a:p>
          <a:p>
            <a:pPr algn="r"/>
            <a:r>
              <a:rPr lang="ru-RU" sz="1400" dirty="0" smtClean="0"/>
              <a:t> </a:t>
            </a:r>
            <a:r>
              <a:rPr lang="ru-RU" sz="1400" dirty="0" smtClean="0"/>
              <a:t>воспитатель </a:t>
            </a:r>
            <a:r>
              <a:rPr lang="ru-RU" sz="1400" dirty="0" smtClean="0"/>
              <a:t>МБУ ДС №120 «Сказочный»</a:t>
            </a:r>
          </a:p>
          <a:p>
            <a:pPr algn="r"/>
            <a:r>
              <a:rPr lang="ru-RU" sz="1400" dirty="0" err="1" smtClean="0"/>
              <a:t>Мишарина</a:t>
            </a:r>
            <a:r>
              <a:rPr lang="ru-RU" sz="1400" dirty="0" smtClean="0"/>
              <a:t> О.М.</a:t>
            </a:r>
            <a:endParaRPr lang="ru-RU" sz="1400" dirty="0" smtClean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 Тольятти-2015</a:t>
            </a:r>
          </a:p>
          <a:p>
            <a:endParaRPr lang="ru-RU" sz="14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" descr="Описание: A descriptio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682625" cy="68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Технологический (процессуальный) компонент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5221560"/>
          </a:xfrm>
        </p:spPr>
        <p:txBody>
          <a:bodyPr numCol="2"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ОД 1</a:t>
            </a:r>
          </a:p>
          <a:p>
            <a:pPr>
              <a:buNone/>
            </a:pPr>
            <a:r>
              <a:rPr lang="ru-RU" dirty="0" smtClean="0"/>
              <a:t>Ход</a:t>
            </a:r>
          </a:p>
          <a:p>
            <a:pPr>
              <a:buNone/>
            </a:pPr>
            <a:r>
              <a:rPr lang="ru-RU" dirty="0" smtClean="0"/>
              <a:t>1. Беседа.</a:t>
            </a:r>
          </a:p>
          <a:p>
            <a:pPr>
              <a:buNone/>
            </a:pPr>
            <a:r>
              <a:rPr lang="ru-RU" dirty="0" smtClean="0"/>
              <a:t>2. Д/игра «Укрась платок».</a:t>
            </a:r>
          </a:p>
          <a:p>
            <a:pPr>
              <a:buNone/>
            </a:pPr>
            <a:r>
              <a:rPr lang="ru-RU" dirty="0" smtClean="0"/>
              <a:t>3. Восприятие и обсуждение сказок</a:t>
            </a:r>
          </a:p>
          <a:p>
            <a:pPr>
              <a:buNone/>
            </a:pPr>
            <a:r>
              <a:rPr lang="ru-RU" dirty="0" smtClean="0"/>
              <a:t>ОД 2</a:t>
            </a:r>
          </a:p>
          <a:p>
            <a:pPr>
              <a:buNone/>
            </a:pPr>
            <a:r>
              <a:rPr lang="ru-RU" dirty="0" smtClean="0"/>
              <a:t>Ход</a:t>
            </a:r>
          </a:p>
          <a:p>
            <a:pPr>
              <a:buNone/>
            </a:pPr>
            <a:r>
              <a:rPr lang="ru-RU" dirty="0" smtClean="0"/>
              <a:t>1. Беседа о русском национальном костюме.</a:t>
            </a:r>
          </a:p>
          <a:p>
            <a:pPr>
              <a:buNone/>
            </a:pPr>
            <a:r>
              <a:rPr lang="ru-RU" dirty="0" smtClean="0"/>
              <a:t>2. Русские народная сказка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err="1" smtClean="0"/>
              <a:t>Физкульт</a:t>
            </a:r>
            <a:r>
              <a:rPr lang="ru-RU" dirty="0" smtClean="0"/>
              <a:t>. минутка «Дружная семейка».</a:t>
            </a:r>
          </a:p>
          <a:p>
            <a:pPr>
              <a:buNone/>
            </a:pPr>
            <a:r>
              <a:rPr lang="ru-RU" dirty="0" smtClean="0"/>
              <a:t>4. Д/и «Найди лишнюю картинку»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ОД 3</a:t>
            </a:r>
          </a:p>
          <a:p>
            <a:pPr>
              <a:buNone/>
            </a:pPr>
            <a:r>
              <a:rPr lang="ru-RU" dirty="0" smtClean="0"/>
              <a:t>Ход</a:t>
            </a:r>
          </a:p>
          <a:p>
            <a:pPr>
              <a:buNone/>
            </a:pPr>
            <a:r>
              <a:rPr lang="ru-RU" dirty="0" smtClean="0"/>
              <a:t>1. Беседа «Незнакомый костюм»</a:t>
            </a:r>
          </a:p>
          <a:p>
            <a:pPr>
              <a:buNone/>
            </a:pPr>
            <a:r>
              <a:rPr lang="ru-RU" dirty="0" smtClean="0"/>
              <a:t>2. Д/игра «Составь узор», «Чей костюм».</a:t>
            </a:r>
          </a:p>
          <a:p>
            <a:pPr>
              <a:buNone/>
            </a:pPr>
            <a:r>
              <a:rPr lang="ru-RU" dirty="0" smtClean="0"/>
              <a:t>3. Пальчиковая гимнастика «Моя семья».</a:t>
            </a:r>
          </a:p>
          <a:p>
            <a:pPr>
              <a:buNone/>
            </a:pPr>
            <a:r>
              <a:rPr lang="ru-RU" dirty="0" smtClean="0"/>
              <a:t>ОД 4</a:t>
            </a:r>
          </a:p>
          <a:p>
            <a:pPr>
              <a:buNone/>
            </a:pPr>
            <a:r>
              <a:rPr lang="ru-RU" dirty="0" smtClean="0"/>
              <a:t>Ход</a:t>
            </a:r>
          </a:p>
          <a:p>
            <a:pPr>
              <a:buNone/>
            </a:pPr>
            <a:r>
              <a:rPr lang="ru-RU" dirty="0" smtClean="0"/>
              <a:t>1. Вступительное слово</a:t>
            </a:r>
          </a:p>
          <a:p>
            <a:pPr>
              <a:buNone/>
            </a:pPr>
            <a:r>
              <a:rPr lang="ru-RU" dirty="0" smtClean="0"/>
              <a:t>2. Чтение стихов</a:t>
            </a:r>
          </a:p>
          <a:p>
            <a:pPr>
              <a:buNone/>
            </a:pPr>
            <a:r>
              <a:rPr lang="ru-RU" dirty="0" smtClean="0"/>
              <a:t>3. Музыкальный киоск «Угадай мелодию»</a:t>
            </a:r>
          </a:p>
          <a:p>
            <a:pPr>
              <a:buNone/>
            </a:pPr>
            <a:r>
              <a:rPr lang="ru-RU" dirty="0" smtClean="0"/>
              <a:t>4. Дидактические игры для закрепления знаний о народах Поволжья.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5652120" cy="4239090"/>
          </a:xfrm>
          <a:prstGeom prst="rect">
            <a:avLst/>
          </a:prstGeom>
        </p:spPr>
      </p:pic>
      <p:pic>
        <p:nvPicPr>
          <p:cNvPr id="5" name="Рисунок 4" descr="IMG_01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32656"/>
            <a:ext cx="5652120" cy="42390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Результативный компонент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(возможные достижения ребенка)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- имеет первичные представления о малой родине, проявляет интерес к культуре народов Поволжья; делится впечатлениями об полученных знаниях;</a:t>
            </a:r>
          </a:p>
          <a:p>
            <a:pPr>
              <a:buNone/>
            </a:pPr>
            <a:r>
              <a:rPr lang="ru-RU" dirty="0" smtClean="0"/>
              <a:t>- отражение полученных представлений и впечатлений изучения народного костюма в продуктивной деятельности;</a:t>
            </a:r>
          </a:p>
          <a:p>
            <a:pPr>
              <a:buNone/>
            </a:pPr>
            <a:r>
              <a:rPr lang="ru-RU" dirty="0" smtClean="0"/>
              <a:t>- повышение уровня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нравственно-патриотических чувств воспитанников, культуры поведения дошкольников;</a:t>
            </a:r>
          </a:p>
          <a:p>
            <a:pPr>
              <a:buNone/>
            </a:pPr>
            <a:r>
              <a:rPr lang="ru-RU" dirty="0" smtClean="0"/>
              <a:t>-укрепление, расширение образовательного поля "ребенок – учреждение – семья – общество".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50218_105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2408" y="216024"/>
            <a:ext cx="5148064" cy="3861048"/>
          </a:xfrm>
          <a:prstGeom prst="rect">
            <a:avLst/>
          </a:prstGeom>
        </p:spPr>
      </p:pic>
      <p:pic>
        <p:nvPicPr>
          <p:cNvPr id="4" name="Рисунок 3" descr="IMG_20150218_105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08920"/>
            <a:ext cx="5256584" cy="39424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36912"/>
            <a:ext cx="749808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ru-RU" b="1" dirty="0" smtClean="0"/>
              <a:t>Актуальность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24744"/>
            <a:ext cx="7746064" cy="512365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Важной задачей дошкольной педагогики на современном этапе является приобщение подрастающего поколения к истокам культуры той местности, на которой в данный момент мы проживаем, поэтому проблема интеграции национально-регионального компонента в образовательный процесс важна и актуальна. В концепции модернизации российского образования большое значение придаётся региональному компоненту содержания образования, более полному использованию нравственного потенциала искусства, народной культуры, как средства формирования и развития этических принципов и идеалов в целях духовного развития личности ребёнка.</a:t>
            </a:r>
          </a:p>
          <a:p>
            <a:pPr algn="just"/>
            <a:r>
              <a:rPr lang="ru-RU" dirty="0" smtClean="0"/>
              <a:t>	В условиях поликультурного региона, каким является Среднее Поволжье, процесс патриотического воспитания должен строиться как этнокультурная детерминированная деятельность, учитывающая всё богатство и разнообразие национальных культур.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88640"/>
            <a:ext cx="7344816" cy="64087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/>
              <a:t>Противоречия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Рост научно-технического прогресса, новые открытия и технические изобретения отодвинули на второй план духовные ценности. Проблемы воспитания у подрастающего поколения любви к своей малой Родине выпали из поля зрения ученых и практиков на многие годы. С введением в действие закона РФ “Об образовании” произошли существенные изменения в развитии системы образования. Это повлекло изменения содержания образования. Одним из приоритетных направлений стало знакомство детей дошкольного возраста с национальным и региональным культурным наследием и историей страны, края.</a:t>
            </a:r>
          </a:p>
          <a:p>
            <a:pPr algn="just">
              <a:buNone/>
            </a:pPr>
            <a:r>
              <a:rPr lang="ru-RU" sz="2000" b="1" dirty="0" smtClean="0"/>
              <a:t>Профессиональная проблема 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	Задача воспитания чувства патриотизма, любви к малой Родине традиционно решалась в ДОУ, но результаты исследования показали необходимость усиления работы в данном направлении, наполнение ее новым содержанием. Что может помочь решить данные задачи? Возможно  возникла необходимость изменить формы организации педагогического процесса по ознакомлению детей с особенностями города и края?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90465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/>
              <a:t>Задачи,</a:t>
            </a:r>
            <a:r>
              <a:rPr lang="ru-RU" dirty="0" smtClean="0"/>
              <a:t> решение которых обеспечит </a:t>
            </a:r>
            <a:r>
              <a:rPr lang="ru-RU" b="1" dirty="0" smtClean="0"/>
              <a:t>новый образовательный результат</a:t>
            </a:r>
            <a:r>
              <a:rPr lang="ru-RU" dirty="0" smtClean="0"/>
              <a:t>, направленный на решение проблемы.</a:t>
            </a:r>
          </a:p>
          <a:p>
            <a:pPr algn="just">
              <a:buNone/>
            </a:pPr>
            <a:r>
              <a:rPr lang="ru-RU" dirty="0" smtClean="0"/>
              <a:t>1. Обозначить пути формирования первоначальных представлений о традициях и обычаях народов Поволжья у детей среднего дошкольного возраста.</a:t>
            </a:r>
          </a:p>
          <a:p>
            <a:pPr algn="just">
              <a:buNone/>
            </a:pPr>
            <a:r>
              <a:rPr lang="ru-RU" dirty="0" smtClean="0"/>
              <a:t>2. Определить содержание образовательной области «Социально-коммуникативное развитие» для реализации механизма формирования у детей среднего дошкольного возраста представлений о традициях и обычаях народов Поволжья в условиях реализации ФГОС ДО.</a:t>
            </a:r>
          </a:p>
          <a:p>
            <a:pPr algn="just">
              <a:buNone/>
            </a:pPr>
            <a:r>
              <a:rPr lang="ru-RU" dirty="0" smtClean="0"/>
              <a:t>3. Разработать механизм, обозначив методы, средства, приемы и формы работы по формированию у детей среднего дошкольного возраста первичных представлений о малой родине.</a:t>
            </a:r>
          </a:p>
          <a:p>
            <a:pPr algn="just">
              <a:buNone/>
            </a:pPr>
            <a:r>
              <a:rPr lang="ru-RU" dirty="0" smtClean="0"/>
              <a:t>4. Вовлечение детей в художественно-творческую деятельность, развитие детского творчества.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92211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Механизм формирования у детей старшего дошкольного возраста  представлений о духовной культуре народов среднего Поволжья посредством праздников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1052736"/>
          <a:ext cx="7704856" cy="564337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656184"/>
                <a:gridCol w="6048672"/>
              </a:tblGrid>
              <a:tr h="1907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+mn-lt"/>
                        </a:rPr>
                        <a:t>Целевой компонент</a:t>
                      </a:r>
                      <a:endParaRPr lang="ru-RU" sz="4000" dirty="0">
                        <a:latin typeface="+mn-lt"/>
                        <a:ea typeface="Times New Roman"/>
                      </a:endParaRPr>
                    </a:p>
                  </a:txBody>
                  <a:tcPr marL="26416" marR="26416" marT="0" marB="0" vert="vert27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1. Задачи, ориентированные на получение детьми когнитивного опыта</a:t>
                      </a:r>
                    </a:p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00100" algn="l"/>
                        </a:tabLst>
                      </a:pPr>
                      <a:r>
                        <a:rPr lang="ru-RU" sz="1400" dirty="0">
                          <a:latin typeface="+mn-lt"/>
                        </a:rPr>
                        <a:t>Вызвать у детей 6-7 лет интерес к изучению духовной культуры народов Среднего Поволжья. </a:t>
                      </a:r>
                    </a:p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00100" algn="l"/>
                        </a:tabLst>
                      </a:pPr>
                      <a:r>
                        <a:rPr lang="ru-RU" sz="1400" dirty="0">
                          <a:latin typeface="+mn-lt"/>
                        </a:rPr>
                        <a:t>Сформировать у детей 6-7 лет представление о духовной культуры народов Среднего Поволжья посредством праздников.</a:t>
                      </a:r>
                    </a:p>
                    <a:p>
                      <a:pPr marL="742950" lvl="1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00100" algn="l"/>
                        </a:tabLst>
                      </a:pPr>
                      <a:r>
                        <a:rPr lang="ru-RU" sz="1400" dirty="0">
                          <a:latin typeface="+mn-lt"/>
                        </a:rPr>
                        <a:t>Сформировать у детей 6-7 лет умение применять представления о духовной культуре народов Среднего Поволжья в практической деятельности.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2. Задачи, ориентированные на получение детьми эмоционального опыта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400" dirty="0">
                          <a:latin typeface="+mn-lt"/>
                        </a:rPr>
                        <a:t>2.1. Способствовать формированию осознанного отношения детей к патриотизму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400" dirty="0">
                          <a:latin typeface="+mn-lt"/>
                        </a:rPr>
                        <a:t>2.2. Формирование эмоционально-положительного отношения к различным культурам народов Среднего Поволжья</a:t>
                      </a:r>
                    </a:p>
                    <a:p>
                      <a:pPr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400" dirty="0">
                          <a:latin typeface="+mn-lt"/>
                        </a:rPr>
                        <a:t>2.3. Воспитывать </a:t>
                      </a:r>
                      <a:r>
                        <a:rPr lang="ru-RU" sz="1400" dirty="0" err="1">
                          <a:latin typeface="+mn-lt"/>
                        </a:rPr>
                        <a:t>этнотолерантное</a:t>
                      </a:r>
                      <a:r>
                        <a:rPr lang="ru-RU" sz="1400" dirty="0">
                          <a:latin typeface="+mn-lt"/>
                        </a:rPr>
                        <a:t> отношение к людям других национальностей.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3. Задачи, ориентированные на получение детьми опыта действий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3.1 Обогатить театральный уголок предметами, элементами народного костюма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3.2 Использовать народный фольклор в повседневной жизни старших дошкольников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n-lt"/>
                        </a:rPr>
                        <a:t>3.3 Стимулировать детей к использованию фольклора в игровой деятельности</a:t>
                      </a:r>
                      <a:endParaRPr lang="ru-RU" sz="1400" dirty="0">
                        <a:latin typeface="+mn-lt"/>
                        <a:ea typeface="Times New Roman"/>
                      </a:endParaRPr>
                    </a:p>
                  </a:txBody>
                  <a:tcPr marL="26416" marR="26416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etImage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14282" y="142852"/>
            <a:ext cx="8643998" cy="164307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Народы, селившиеся вдоль берегов реки Волги: </a:t>
            </a:r>
          </a:p>
          <a:p>
            <a:pPr algn="ctr"/>
            <a:endParaRPr lang="ru-RU" sz="51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143512"/>
            <a:ext cx="9001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МОРДВА, МАРИЙЦЫ, УДМУРТЫ  –  финно-угры,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ЧУВАШИ, КАЗАНСКИЕ  (ПОВОЛЖСКИЕ)  ТАТАРЫ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–представители тюркской группы.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3460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Содержательный компонент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92696"/>
            <a:ext cx="7818072" cy="5555704"/>
          </a:xfrm>
        </p:spPr>
        <p:txBody>
          <a:bodyPr numCol="3"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ОД 1</a:t>
            </a:r>
          </a:p>
          <a:p>
            <a:pPr>
              <a:buNone/>
            </a:pPr>
            <a:r>
              <a:rPr lang="ru-RU" dirty="0" smtClean="0"/>
              <a:t>Тема: «Дружная семья народов».</a:t>
            </a:r>
          </a:p>
          <a:p>
            <a:pPr>
              <a:buNone/>
            </a:pPr>
            <a:r>
              <a:rPr lang="ru-RU" dirty="0" smtClean="0"/>
              <a:t>ОД 2</a:t>
            </a:r>
          </a:p>
          <a:p>
            <a:pPr>
              <a:buNone/>
            </a:pPr>
            <a:r>
              <a:rPr lang="ru-RU" dirty="0" smtClean="0"/>
              <a:t>Тема «Русский национальный костюм»</a:t>
            </a:r>
          </a:p>
          <a:p>
            <a:pPr>
              <a:buNone/>
            </a:pPr>
            <a:r>
              <a:rPr lang="ru-RU" dirty="0" smtClean="0"/>
              <a:t>ОД 3</a:t>
            </a:r>
          </a:p>
          <a:p>
            <a:pPr>
              <a:buNone/>
            </a:pPr>
            <a:r>
              <a:rPr lang="ru-RU" dirty="0" smtClean="0"/>
              <a:t>Тема: «Татарский национальный костюм»</a:t>
            </a:r>
          </a:p>
          <a:p>
            <a:pPr>
              <a:buNone/>
            </a:pPr>
            <a:r>
              <a:rPr lang="ru-RU" dirty="0" smtClean="0"/>
              <a:t>ОД 4</a:t>
            </a:r>
          </a:p>
          <a:p>
            <a:pPr>
              <a:buNone/>
            </a:pPr>
            <a:r>
              <a:rPr lang="ru-RU" dirty="0" smtClean="0"/>
              <a:t>Тема: «Промыслы народов Поволжья»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Режимные моменты</a:t>
            </a:r>
          </a:p>
          <a:p>
            <a:pPr>
              <a:buNone/>
            </a:pPr>
            <a:r>
              <a:rPr lang="ru-RU" dirty="0" smtClean="0"/>
              <a:t>Утро</a:t>
            </a:r>
          </a:p>
          <a:p>
            <a:pPr>
              <a:buNone/>
            </a:pPr>
            <a:r>
              <a:rPr lang="ru-RU" dirty="0" smtClean="0"/>
              <a:t>Темы</a:t>
            </a:r>
          </a:p>
          <a:p>
            <a:pPr>
              <a:buNone/>
            </a:pPr>
            <a:r>
              <a:rPr lang="ru-RU" dirty="0" smtClean="0"/>
              <a:t>1. «В тесноте, да не в обиде»</a:t>
            </a:r>
          </a:p>
          <a:p>
            <a:pPr>
              <a:buNone/>
            </a:pPr>
            <a:r>
              <a:rPr lang="ru-RU" dirty="0" smtClean="0"/>
              <a:t>2. «Укрась платок»</a:t>
            </a:r>
          </a:p>
          <a:p>
            <a:pPr>
              <a:buNone/>
            </a:pPr>
            <a:r>
              <a:rPr lang="ru-RU" dirty="0" smtClean="0"/>
              <a:t>3. «Семьи бывают разные»</a:t>
            </a:r>
          </a:p>
          <a:p>
            <a:pPr>
              <a:buNone/>
            </a:pPr>
            <a:r>
              <a:rPr lang="ru-RU" dirty="0" smtClean="0"/>
              <a:t>4. Рассказывание русских и татарских сказок</a:t>
            </a:r>
          </a:p>
          <a:p>
            <a:pPr>
              <a:buNone/>
            </a:pPr>
            <a:r>
              <a:rPr lang="ru-RU" dirty="0" smtClean="0"/>
              <a:t>Прогулка</a:t>
            </a:r>
          </a:p>
          <a:p>
            <a:pPr>
              <a:buNone/>
            </a:pPr>
            <a:r>
              <a:rPr lang="ru-RU" dirty="0" smtClean="0"/>
              <a:t>Темы</a:t>
            </a:r>
          </a:p>
          <a:p>
            <a:pPr>
              <a:buNone/>
            </a:pPr>
            <a:r>
              <a:rPr lang="ru-RU" dirty="0" smtClean="0"/>
              <a:t>1. «Игры народов Поволжья»</a:t>
            </a:r>
          </a:p>
          <a:p>
            <a:pPr>
              <a:buNone/>
            </a:pPr>
            <a:r>
              <a:rPr lang="ru-RU" dirty="0" smtClean="0"/>
              <a:t>2. «Пословицы о дружбе»</a:t>
            </a:r>
          </a:p>
          <a:p>
            <a:pPr>
              <a:buNone/>
            </a:pPr>
            <a:r>
              <a:rPr lang="ru-RU" dirty="0" smtClean="0"/>
              <a:t>Вечер</a:t>
            </a:r>
          </a:p>
          <a:p>
            <a:pPr>
              <a:buNone/>
            </a:pPr>
            <a:r>
              <a:rPr lang="ru-RU" dirty="0" smtClean="0"/>
              <a:t>Темы</a:t>
            </a:r>
          </a:p>
          <a:p>
            <a:pPr>
              <a:buNone/>
            </a:pPr>
            <a:r>
              <a:rPr lang="ru-RU" dirty="0" smtClean="0"/>
              <a:t>1. «Не имей сто рублей, а имей сто друзей»</a:t>
            </a:r>
          </a:p>
          <a:p>
            <a:pPr>
              <a:buNone/>
            </a:pPr>
            <a:r>
              <a:rPr lang="ru-RU" dirty="0" smtClean="0"/>
              <a:t>3. Чтение татарской сказки «Отцовские советы», А. Н. Афанасьев «Русские народные сказки»</a:t>
            </a:r>
          </a:p>
          <a:p>
            <a:pPr>
              <a:buNone/>
            </a:pPr>
            <a:r>
              <a:rPr lang="ru-RU" dirty="0" smtClean="0"/>
              <a:t>2. Творческая деятельность «Красивый платок»</a:t>
            </a:r>
          </a:p>
          <a:p>
            <a:pPr>
              <a:buNone/>
            </a:pPr>
            <a:r>
              <a:rPr lang="ru-RU" dirty="0" smtClean="0"/>
              <a:t>4. Просмотр мультфильмов:</a:t>
            </a:r>
          </a:p>
          <a:p>
            <a:pPr>
              <a:buNone/>
            </a:pPr>
            <a:r>
              <a:rPr lang="ru-RU" dirty="0" smtClean="0"/>
              <a:t>«Жил-был пёс», «Три мешка хитростей», «</a:t>
            </a:r>
            <a:r>
              <a:rPr lang="ru-RU" dirty="0" err="1" smtClean="0"/>
              <a:t>Морозко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5. «Составь узор», «Чей костюм».</a:t>
            </a:r>
          </a:p>
          <a:p>
            <a:pPr>
              <a:buNone/>
            </a:pPr>
            <a:r>
              <a:rPr lang="ru-RU" dirty="0" smtClean="0"/>
              <a:t>6. «Вечер в крестьянской избе».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42875" y="5287963"/>
            <a:ext cx="885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Традиционные праздничные костюмы </a:t>
            </a:r>
          </a:p>
          <a:p>
            <a:r>
              <a:rPr lang="ru-RU" sz="2400" b="1" i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верховых  (вирьял), средненизовых  (анат енчи) </a:t>
            </a:r>
          </a:p>
          <a:p>
            <a:r>
              <a:rPr lang="ru-RU" sz="2400" b="1" i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 низовых (анатри) чувашек.</a:t>
            </a:r>
          </a:p>
        </p:txBody>
      </p:sp>
      <p:pic>
        <p:nvPicPr>
          <p:cNvPr id="2054" name="Picture 6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24209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Без имени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214313"/>
            <a:ext cx="30130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Без имени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142875"/>
            <a:ext cx="25082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Актуальная среда</a:t>
            </a:r>
          </a:p>
          <a:p>
            <a:pPr>
              <a:buNone/>
            </a:pPr>
            <a:r>
              <a:rPr lang="ru-RU" dirty="0" smtClean="0"/>
              <a:t>- фотоальбом «Народы Поволжья», картинки по теме;</a:t>
            </a:r>
          </a:p>
          <a:p>
            <a:pPr>
              <a:buNone/>
            </a:pPr>
            <a:r>
              <a:rPr lang="ru-RU" dirty="0" smtClean="0"/>
              <a:t>- заготовки элементов костюма;</a:t>
            </a:r>
          </a:p>
          <a:p>
            <a:pPr>
              <a:buNone/>
            </a:pPr>
            <a:r>
              <a:rPr lang="ru-RU" dirty="0" smtClean="0"/>
              <a:t>- размещение в книжном уголке художественных произведений по теме;</a:t>
            </a:r>
          </a:p>
          <a:p>
            <a:pPr>
              <a:buNone/>
            </a:pPr>
            <a:r>
              <a:rPr lang="ru-RU" dirty="0" smtClean="0"/>
              <a:t>- атрибуты для сюжетно-ролевой игры «Вечер в крестьянкой избе»</a:t>
            </a:r>
          </a:p>
          <a:p>
            <a:pPr>
              <a:buNone/>
            </a:pPr>
            <a:r>
              <a:rPr lang="ru-RU" dirty="0" smtClean="0"/>
              <a:t>- краски, цветные карандаши; фломастеры, листы белой бумаги, салфетки;</a:t>
            </a:r>
          </a:p>
          <a:p>
            <a:pPr>
              <a:buNone/>
            </a:pPr>
            <a:r>
              <a:rPr lang="ru-RU" dirty="0" smtClean="0"/>
              <a:t>- тематический коллаж «Узоры родного костюма»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Темы работы с родителями</a:t>
            </a:r>
          </a:p>
          <a:p>
            <a:pPr>
              <a:buNone/>
            </a:pPr>
            <a:r>
              <a:rPr lang="ru-RU" dirty="0" smtClean="0"/>
              <a:t>1. «День города».</a:t>
            </a:r>
          </a:p>
          <a:p>
            <a:pPr>
              <a:buNone/>
            </a:pPr>
            <a:r>
              <a:rPr lang="ru-RU" dirty="0" smtClean="0"/>
              <a:t>2. «Изготовление элементов народного костюма».</a:t>
            </a:r>
          </a:p>
          <a:p>
            <a:pPr>
              <a:buNone/>
            </a:pPr>
            <a:r>
              <a:rPr lang="ru-RU" dirty="0" smtClean="0"/>
              <a:t>3. «Мы вместе».</a:t>
            </a:r>
          </a:p>
          <a:p>
            <a:pPr>
              <a:buNone/>
            </a:pPr>
            <a:r>
              <a:rPr lang="ru-RU" dirty="0" smtClean="0"/>
              <a:t>4. «Совместная выставка рисунков».</a:t>
            </a:r>
          </a:p>
          <a:p>
            <a:pPr>
              <a:buNone/>
            </a:pPr>
            <a:r>
              <a:rPr lang="ru-RU" dirty="0" smtClean="0"/>
              <a:t>5. «Посуда народов Поволжья».</a:t>
            </a:r>
          </a:p>
          <a:p>
            <a:pPr>
              <a:buNone/>
            </a:pPr>
            <a:r>
              <a:rPr lang="ru-RU" dirty="0" smtClean="0"/>
              <a:t>6. «Ай, люли-люли» -народный фольклорный праздник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</TotalTime>
  <Words>890</Words>
  <Application>Microsoft Office PowerPoint</Application>
  <PresentationFormat>Экран (4:3)</PresentationFormat>
  <Paragraphs>124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ПРОЕКТИРОВАНИЕ ПРОЦЕССА ФОРМИРОВАНИЯ У ДЕТЕЙ СТАРШЕГО ДОШКОЛЬНОГО ВОЗРАСТА представлений о духовной культуре народов  среднего Поволжья посредством праздников В УСЛОВИЯХ ВНЕДРЕНИЯ ФГОС ДО</vt:lpstr>
      <vt:lpstr>Актуальность темы</vt:lpstr>
      <vt:lpstr>Слайд 3</vt:lpstr>
      <vt:lpstr>Слайд 4</vt:lpstr>
      <vt:lpstr>Механизм формирования у детей старшего дошкольного возраста  представлений о духовной культуре народов среднего Поволжья посредством праздников</vt:lpstr>
      <vt:lpstr> </vt:lpstr>
      <vt:lpstr>Содержательный компонент</vt:lpstr>
      <vt:lpstr>Слайд 8</vt:lpstr>
      <vt:lpstr>Слайд 9</vt:lpstr>
      <vt:lpstr>Технологический (процессуальный) компонент</vt:lpstr>
      <vt:lpstr>Слайд 11</vt:lpstr>
      <vt:lpstr>Результативный компонент (возможные достижения ребенка)</vt:lpstr>
      <vt:lpstr>Слайд 13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РАБОТА СЛУШАТЕЛЯ курсов повышения квалификации по программе «Основные направления региональной образовательной политики в контексте модернизации российского образования» (модуль инвариантной части повышения квалификации по именному образовательному чеку) срок обучения: с 25.02 по 18.03 тема: ПРОЕКТИРОВАНИЕ ПРОЦЕССА ФОРМИРОВАНИЯ У ДЕТЕЙ СТАРШЕГО ДОШКОЛЬНОГО ВОЗРАСТА представлений о духовной культуре народов  среднего Поволжья посредством праздников В УСЛОВИЯХ ВНЕДРЕНИЯ ФГОС ДО</dc:title>
  <dc:creator>Александра</dc:creator>
  <cp:lastModifiedBy>Windows User</cp:lastModifiedBy>
  <cp:revision>10</cp:revision>
  <dcterms:created xsi:type="dcterms:W3CDTF">2015-03-16T14:46:56Z</dcterms:created>
  <dcterms:modified xsi:type="dcterms:W3CDTF">2015-04-24T20:30:41Z</dcterms:modified>
</cp:coreProperties>
</file>