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8"/>
  </p:notesMasterIdLst>
  <p:sldIdLst>
    <p:sldId id="257" r:id="rId2"/>
    <p:sldId id="259" r:id="rId3"/>
    <p:sldId id="262" r:id="rId4"/>
    <p:sldId id="266" r:id="rId5"/>
    <p:sldId id="269" r:id="rId6"/>
    <p:sldId id="27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71" autoAdjust="0"/>
  </p:normalViewPr>
  <p:slideViewPr>
    <p:cSldViewPr>
      <p:cViewPr varScale="1">
        <p:scale>
          <a:sx n="87" d="100"/>
          <a:sy n="87" d="100"/>
        </p:scale>
        <p:origin x="-134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B200D-EFC5-45FA-86BE-0BA8C8990BB4}" type="datetimeFigureOut">
              <a:rPr lang="ru-RU" smtClean="0"/>
              <a:t>20.04.2015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23DA2-26EF-4C18-9495-374281F475A7}" type="slidenum">
              <a:rPr lang="ru-RU" smtClean="0"/>
              <a:t>‹#›</a:t>
            </a:fld>
            <a:endParaRPr lang="ru-RU" dirty="0"/>
          </a:p>
        </p:txBody>
      </p:sp>
    </p:spTree>
    <p:extLst>
      <p:ext uri="{BB962C8B-B14F-4D97-AF65-F5344CB8AC3E}">
        <p14:creationId xmlns:p14="http://schemas.microsoft.com/office/powerpoint/2010/main" val="273723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60D3078C-6AD4-4780-A2A3-7BC5CD2DA9D5}" type="slidenum">
              <a:rPr lang="ru-RU" smtClean="0"/>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0D3078C-6AD4-4780-A2A3-7BC5CD2DA9D5}" type="slidenum">
              <a:rPr lang="ru-RU" smtClean="0"/>
              <a:t>‹#›</a:t>
            </a:fld>
            <a:endParaRPr lang="ru-RU" dirty="0"/>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7AE10D17-8769-4083-9BBA-FFF714167DDE}" type="datetimeFigureOut">
              <a:rPr lang="ru-RU" smtClean="0"/>
              <a:t>20.04.2015</a:t>
            </a:fld>
            <a:endParaRPr lang="ru-RU" dirty="0"/>
          </a:p>
        </p:txBody>
      </p:sp>
      <p:sp>
        <p:nvSpPr>
          <p:cNvPr id="9" name="Slide Number Placeholder 8"/>
          <p:cNvSpPr>
            <a:spLocks noGrp="1"/>
          </p:cNvSpPr>
          <p:nvPr>
            <p:ph type="sldNum" sz="quarter" idx="11"/>
          </p:nvPr>
        </p:nvSpPr>
        <p:spPr/>
        <p:txBody>
          <a:bodyPr/>
          <a:lstStyle/>
          <a:p>
            <a:fld id="{60D3078C-6AD4-4780-A2A3-7BC5CD2DA9D5}" type="slidenum">
              <a:rPr lang="ru-RU" smtClean="0"/>
              <a:t>‹#›</a:t>
            </a:fld>
            <a:endParaRPr lang="ru-RU" dirty="0"/>
          </a:p>
        </p:txBody>
      </p:sp>
      <p:sp>
        <p:nvSpPr>
          <p:cNvPr id="10" name="Footer Placeholder 9"/>
          <p:cNvSpPr>
            <a:spLocks noGrp="1"/>
          </p:cNvSpPr>
          <p:nvPr>
            <p:ph type="ftr" sz="quarter" idx="12"/>
          </p:nvPr>
        </p:nvSpPr>
        <p:spPr/>
        <p:txBody>
          <a:bodyPr/>
          <a:lstStyle/>
          <a:p>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D3078C-6AD4-4780-A2A3-7BC5CD2DA9D5}" type="slidenum">
              <a:rPr lang="ru-RU" smtClean="0"/>
              <a:t>‹#›</a:t>
            </a:fld>
            <a:endParaRPr lang="ru-RU"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E10D17-8769-4083-9BBA-FFF714167DDE}" type="datetimeFigureOut">
              <a:rPr lang="ru-RU" smtClean="0"/>
              <a:t>20.04.2015</a:t>
            </a:fld>
            <a:endParaRPr lang="ru-RU"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mc:AlternateContent xmlns:mc="http://schemas.openxmlformats.org/markup-compatibility/2006" xmlns:p14="http://schemas.microsoft.com/office/powerpoint/2010/main">
    <mc:Choice Requires="p14">
      <p:transition spd="slow" p14:dur="1200" advTm="10421">
        <p:dissolve/>
      </p:transition>
    </mc:Choice>
    <mc:Fallback xmlns="">
      <p:transition spd="slow" advTm="10421">
        <p:dissolv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0"/>
            <a:ext cx="8318500" cy="6453336"/>
          </a:xfrm>
        </p:spPr>
        <p:txBody>
          <a:bodyPr>
            <a:noAutofit/>
          </a:bodyPr>
          <a:lstStyle/>
          <a:p>
            <a:pPr algn="l"/>
            <a:r>
              <a:rPr lang="ru-RU" sz="2000" b="1" u="sng" dirty="0" smtClean="0">
                <a:solidFill>
                  <a:srgbClr val="C00000"/>
                </a:solidFill>
                <a:effectLst/>
                <a:latin typeface="Calibri"/>
                <a:ea typeface="Calibri"/>
                <a:cs typeface="Times New Roman"/>
              </a:rPr>
              <a:t>Цель: </a:t>
            </a:r>
            <a:r>
              <a:rPr lang="ru-RU" sz="2000" b="1" dirty="0" smtClean="0">
                <a:effectLst/>
                <a:latin typeface="Calibri"/>
                <a:ea typeface="Calibri"/>
                <a:cs typeface="Times New Roman"/>
              </a:rPr>
              <a:t>Закрепить знание детей о правилах дорожного движения, учить четко выражать свои мысли, говорить верно.</a:t>
            </a:r>
            <a:endParaRPr lang="ru-RU" sz="2000" dirty="0" smtClean="0">
              <a:effectLst/>
              <a:latin typeface="Calibri"/>
              <a:ea typeface="Calibri"/>
              <a:cs typeface="Times New Roman"/>
            </a:endParaRPr>
          </a:p>
          <a:p>
            <a:pPr algn="l"/>
            <a:r>
              <a:rPr lang="ru-RU" sz="2000" b="1" u="sng" dirty="0" smtClean="0">
                <a:solidFill>
                  <a:srgbClr val="C00000"/>
                </a:solidFill>
                <a:effectLst/>
                <a:latin typeface="Calibri"/>
                <a:ea typeface="Calibri"/>
                <a:cs typeface="Times New Roman"/>
              </a:rPr>
              <a:t>Задачи:  </a:t>
            </a:r>
            <a:r>
              <a:rPr lang="ru-RU" sz="2000" b="1" dirty="0" smtClean="0">
                <a:effectLst/>
                <a:latin typeface="Calibri"/>
                <a:ea typeface="Calibri"/>
                <a:cs typeface="Times New Roman"/>
              </a:rPr>
              <a:t>Закрепить знания детей о пешеходных переходах; назначении светофора, о видах транспорта. Воспитывать у детей культуру поведения на улице и в общественном транспорте.</a:t>
            </a:r>
            <a:endParaRPr lang="ru-RU" sz="2000" dirty="0" smtClean="0">
              <a:effectLst/>
              <a:latin typeface="Calibri"/>
              <a:ea typeface="Calibri"/>
              <a:cs typeface="Times New Roman"/>
            </a:endParaRPr>
          </a:p>
          <a:p>
            <a:pPr algn="l"/>
            <a:r>
              <a:rPr lang="ru-RU" sz="2000" b="1" u="sng" dirty="0" smtClean="0">
                <a:solidFill>
                  <a:srgbClr val="C00000"/>
                </a:solidFill>
                <a:effectLst/>
                <a:latin typeface="Calibri"/>
                <a:ea typeface="Calibri"/>
                <a:cs typeface="Times New Roman"/>
              </a:rPr>
              <a:t>Материалы и оборудование:   </a:t>
            </a:r>
            <a:r>
              <a:rPr lang="ru-RU" sz="2000" u="sng" dirty="0">
                <a:solidFill>
                  <a:srgbClr val="C00000"/>
                </a:solidFill>
                <a:latin typeface="Calibri"/>
                <a:ea typeface="Calibri"/>
                <a:cs typeface="Times New Roman"/>
              </a:rPr>
              <a:t/>
            </a:r>
            <a:br>
              <a:rPr lang="ru-RU" sz="2000" u="sng" dirty="0">
                <a:solidFill>
                  <a:srgbClr val="C00000"/>
                </a:solidFill>
                <a:latin typeface="Calibri"/>
                <a:ea typeface="Calibri"/>
                <a:cs typeface="Times New Roman"/>
              </a:rPr>
            </a:br>
            <a:r>
              <a:rPr lang="ru-RU" sz="2000" b="1" dirty="0" smtClean="0">
                <a:effectLst/>
                <a:latin typeface="Calibri"/>
                <a:ea typeface="Calibri"/>
                <a:cs typeface="Times New Roman"/>
              </a:rPr>
              <a:t>картины с изображением дороги, транспорта, дорожных знаков перекрёстка, разных зданий; таблица с изображением различных дорожных знаков. Изображение Незнайки и Знайки, путешествующих по дороге; дорожные знаки, круги (красный, жёлтый, зелёный), разрезные картинки с изображением транспорта.</a:t>
            </a:r>
            <a:br>
              <a:rPr lang="ru-RU" sz="2000" b="1" dirty="0" smtClean="0">
                <a:effectLst/>
                <a:latin typeface="Calibri"/>
                <a:ea typeface="Calibri"/>
                <a:cs typeface="Times New Roman"/>
              </a:rPr>
            </a:br>
            <a:r>
              <a:rPr lang="ru-RU" sz="2000" b="1" u="sng" dirty="0" smtClean="0">
                <a:solidFill>
                  <a:srgbClr val="C00000"/>
                </a:solidFill>
                <a:latin typeface="Calibri"/>
                <a:ea typeface="Calibri"/>
                <a:cs typeface="Times New Roman"/>
              </a:rPr>
              <a:t>Предварительная работа</a:t>
            </a:r>
            <a:r>
              <a:rPr lang="en-US" sz="2000" b="1" u="sng" dirty="0" smtClean="0">
                <a:solidFill>
                  <a:srgbClr val="C00000"/>
                </a:solidFill>
                <a:latin typeface="Calibri"/>
                <a:ea typeface="Calibri"/>
                <a:cs typeface="Times New Roman"/>
              </a:rPr>
              <a:t>:</a:t>
            </a:r>
            <a:r>
              <a:rPr lang="ru-RU" sz="2000" b="1" u="sng" dirty="0">
                <a:solidFill>
                  <a:srgbClr val="C00000"/>
                </a:solidFill>
                <a:latin typeface="Calibri"/>
                <a:ea typeface="Calibri"/>
                <a:cs typeface="Times New Roman"/>
              </a:rPr>
              <a:t/>
            </a:r>
            <a:br>
              <a:rPr lang="ru-RU" sz="2000" b="1" u="sng" dirty="0">
                <a:solidFill>
                  <a:srgbClr val="C00000"/>
                </a:solidFill>
                <a:latin typeface="Calibri"/>
                <a:ea typeface="Calibri"/>
                <a:cs typeface="Times New Roman"/>
              </a:rPr>
            </a:br>
            <a:r>
              <a:rPr lang="ru-RU" sz="2000" b="1" dirty="0" smtClean="0">
                <a:latin typeface="Calibri"/>
                <a:ea typeface="Calibri"/>
                <a:cs typeface="Times New Roman"/>
              </a:rPr>
              <a:t>Наблюдения во время прогулок и экскурсий за работой светофора, движением транспорта и пешеходов на дороге.</a:t>
            </a:r>
            <a:br>
              <a:rPr lang="ru-RU" sz="2000" b="1" dirty="0" smtClean="0">
                <a:latin typeface="Calibri"/>
                <a:ea typeface="Calibri"/>
                <a:cs typeface="Times New Roman"/>
              </a:rPr>
            </a:br>
            <a:r>
              <a:rPr lang="ru-RU" sz="2000" b="1" dirty="0" smtClean="0">
                <a:latin typeface="Calibri"/>
                <a:ea typeface="Calibri"/>
                <a:cs typeface="Times New Roman"/>
              </a:rPr>
              <a:t>Занятия по теме, беседы, ответы на вопросы, чтение произведений, заучивание стихов, загадок, пословиц.</a:t>
            </a:r>
            <a:br>
              <a:rPr lang="ru-RU" sz="2000" b="1" dirty="0" smtClean="0">
                <a:latin typeface="Calibri"/>
                <a:ea typeface="Calibri"/>
                <a:cs typeface="Times New Roman"/>
              </a:rPr>
            </a:br>
            <a:r>
              <a:rPr lang="ru-RU" sz="2000" b="1" dirty="0" smtClean="0">
                <a:latin typeface="Calibri"/>
                <a:ea typeface="Calibri"/>
                <a:cs typeface="Times New Roman"/>
              </a:rPr>
              <a:t>Рассматривание картин, иллюстраций, плакатов.</a:t>
            </a:r>
            <a:endParaRPr lang="ru-RU" sz="2000" dirty="0" smtClean="0">
              <a:effectLst/>
              <a:latin typeface="Calibri"/>
              <a:ea typeface="Calibri"/>
              <a:cs typeface="Times New Roman"/>
            </a:endParaRPr>
          </a:p>
          <a:p>
            <a:pPr algn="l"/>
            <a:endParaRPr lang="ru-RU" sz="2000" dirty="0"/>
          </a:p>
        </p:txBody>
      </p:sp>
    </p:spTree>
    <p:extLst>
      <p:ext uri="{BB962C8B-B14F-4D97-AF65-F5344CB8AC3E}">
        <p14:creationId xmlns:p14="http://schemas.microsoft.com/office/powerpoint/2010/main" val="1767196516"/>
      </p:ext>
    </p:extLst>
  </p:cSld>
  <p:clrMapOvr>
    <a:masterClrMapping/>
  </p:clrMapOvr>
  <mc:AlternateContent xmlns:mc="http://schemas.openxmlformats.org/markup-compatibility/2006" xmlns:p14="http://schemas.microsoft.com/office/powerpoint/2010/main">
    <mc:Choice Requires="p14">
      <p:transition spd="slow" p14:dur="1200" advTm="33492">
        <p:dissolve/>
      </p:transition>
    </mc:Choice>
    <mc:Fallback xmlns="">
      <p:transition spd="slow" advTm="33492">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758" y="260648"/>
            <a:ext cx="8458674" cy="1380926"/>
          </a:xfrm>
        </p:spPr>
        <p:txBody>
          <a:bodyPr>
            <a:normAutofit/>
          </a:bodyPr>
          <a:lstStyle/>
          <a:p>
            <a:pPr algn="l"/>
            <a:r>
              <a:rPr lang="ru-RU" sz="1600" b="1" u="sng" dirty="0">
                <a:solidFill>
                  <a:srgbClr val="C00000"/>
                </a:solidFill>
              </a:rPr>
              <a:t>Ход занятия</a:t>
            </a:r>
            <a:r>
              <a:rPr lang="en-US" sz="1600" b="1" u="sng" dirty="0">
                <a:solidFill>
                  <a:srgbClr val="C00000"/>
                </a:solidFill>
              </a:rPr>
              <a:t>:</a:t>
            </a:r>
            <a:endParaRPr lang="ru-RU" sz="1600" u="sng" dirty="0">
              <a:solidFill>
                <a:srgbClr val="C00000"/>
              </a:solidFill>
            </a:endParaRPr>
          </a:p>
          <a:p>
            <a:pPr marL="285750" lvl="0" indent="-285750" algn="l">
              <a:buFont typeface="Calibri" pitchFamily="34" charset="0"/>
              <a:buChar char="―"/>
            </a:pPr>
            <a:r>
              <a:rPr lang="ru-RU" sz="1600" b="1" dirty="0"/>
              <a:t>Ребята, сегодня мы с вами отправимся в сказочное путешествие, в страну Дорожных Знаков. И с нами вместе отправится сказочный герой. /Воспитатель показывает изображение Незнайки./</a:t>
            </a:r>
          </a:p>
          <a:p>
            <a:pPr algn="l"/>
            <a:endParaRPr lang="ru-RU" sz="1600" b="1" dirty="0"/>
          </a:p>
        </p:txBody>
      </p:sp>
      <p:sp>
        <p:nvSpPr>
          <p:cNvPr id="6" name="Прямоугольник 5"/>
          <p:cNvSpPr/>
          <p:nvPr/>
        </p:nvSpPr>
        <p:spPr>
          <a:xfrm>
            <a:off x="1758" y="1628800"/>
            <a:ext cx="8460432" cy="3416320"/>
          </a:xfrm>
          <a:prstGeom prst="rect">
            <a:avLst/>
          </a:prstGeom>
        </p:spPr>
        <p:txBody>
          <a:bodyPr wrap="square">
            <a:spAutoFit/>
          </a:bodyPr>
          <a:lstStyle/>
          <a:p>
            <a:pPr marL="285750" lvl="0" indent="-285750">
              <a:buFont typeface="Calibri" pitchFamily="34" charset="0"/>
              <a:buChar char="―"/>
            </a:pPr>
            <a:r>
              <a:rPr lang="ru-RU" b="1" dirty="0"/>
              <a:t>Дети, вы знаете, как зовут этого сказочного героя</a:t>
            </a:r>
            <a:r>
              <a:rPr lang="ru-RU" b="1" dirty="0" smtClean="0"/>
              <a:t>?</a:t>
            </a:r>
          </a:p>
          <a:p>
            <a:pPr lvl="0"/>
            <a:endParaRPr lang="ru-RU" dirty="0"/>
          </a:p>
          <a:p>
            <a:pPr marL="285750" lvl="0" indent="-285750">
              <a:buFont typeface="Calibri" pitchFamily="34" charset="0"/>
              <a:buChar char="―"/>
            </a:pPr>
            <a:r>
              <a:rPr lang="ru-RU" b="1" dirty="0"/>
              <a:t>Незнайка</a:t>
            </a:r>
            <a:r>
              <a:rPr lang="ru-RU" b="1" dirty="0" smtClean="0"/>
              <a:t>.</a:t>
            </a:r>
          </a:p>
          <a:p>
            <a:pPr lvl="0"/>
            <a:endParaRPr lang="ru-RU" dirty="0"/>
          </a:p>
          <a:p>
            <a:pPr marL="285750" lvl="0" indent="-285750">
              <a:buFont typeface="Calibri" pitchFamily="34" charset="0"/>
              <a:buChar char="―"/>
            </a:pPr>
            <a:r>
              <a:rPr lang="ru-RU" b="1" dirty="0"/>
              <a:t>Ребята, с Незнайкой случилась беда. Он прилетел к нам на Землю с Луны на ракете вместе со своими друзьями. Когда они вышли погулять, Незнайка отстал от друзей и заблудился. Оказался вот на этой лужайке./Воспитатель показывает на картине/. Обратно улететь на Луну он сможет только тогда, когда вы, ребята, поможете Незнайке выучить дорожные знаки, научите строго соблюдать их, познакомите его со светофором. Так как без знания дорожных знаков наш сказочный герой не сможет попасть на космодром, где находится его ракета и ждут его друзья.</a:t>
            </a:r>
            <a:endParaRPr lang="ru-RU" dirty="0"/>
          </a:p>
        </p:txBody>
      </p:sp>
      <p:sp>
        <p:nvSpPr>
          <p:cNvPr id="9" name="Текст 3"/>
          <p:cNvSpPr txBox="1">
            <a:spLocks/>
          </p:cNvSpPr>
          <p:nvPr/>
        </p:nvSpPr>
        <p:spPr>
          <a:xfrm>
            <a:off x="107504" y="5301208"/>
            <a:ext cx="8354686" cy="804862"/>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600" kern="1200">
                <a:solidFill>
                  <a:schemeClr val="tx1"/>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900"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900" kern="1200" baseline="0">
                <a:solidFill>
                  <a:schemeClr val="tx1"/>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900" kern="1200">
                <a:solidFill>
                  <a:schemeClr val="tx1"/>
                </a:solidFill>
                <a:latin typeface="+mn-lt"/>
                <a:ea typeface="+mn-ea"/>
                <a:cs typeface="+mn-cs"/>
              </a:defRPr>
            </a:lvl9pPr>
          </a:lstStyle>
          <a:p>
            <a:pPr marL="285750" indent="-285750" algn="l">
              <a:buFont typeface="Calibri" pitchFamily="34" charset="0"/>
              <a:buChar char="―"/>
            </a:pPr>
            <a:r>
              <a:rPr lang="ru-RU" b="1" smtClean="0"/>
              <a:t>Незнайка спрашивает вас, ребята, что это он видит впереди себя? /Воспитатель показывает на перекрёсток./</a:t>
            </a:r>
            <a:endParaRPr lang="ru-RU" dirty="0"/>
          </a:p>
        </p:txBody>
      </p:sp>
    </p:spTree>
    <p:extLst>
      <p:ext uri="{BB962C8B-B14F-4D97-AF65-F5344CB8AC3E}">
        <p14:creationId xmlns:p14="http://schemas.microsoft.com/office/powerpoint/2010/main" val="1473855433"/>
      </p:ext>
    </p:extLst>
  </p:cSld>
  <p:clrMapOvr>
    <a:masterClrMapping/>
  </p:clrMapOvr>
  <mc:AlternateContent xmlns:mc="http://schemas.openxmlformats.org/markup-compatibility/2006" xmlns:p14="http://schemas.microsoft.com/office/powerpoint/2010/main">
    <mc:Choice Requires="p14">
      <p:transition spd="slow" p14:dur="1200" advTm="15754">
        <p:dissolve/>
      </p:transition>
    </mc:Choice>
    <mc:Fallback xmlns="">
      <p:transition spd="slow" advTm="15754">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20" y="260648"/>
            <a:ext cx="8077200" cy="1143000"/>
          </a:xfrm>
        </p:spPr>
        <p:txBody>
          <a:bodyPr>
            <a:normAutofit/>
          </a:bodyPr>
          <a:lstStyle/>
          <a:p>
            <a:pPr marL="285750" lvl="0" indent="-285750" algn="l">
              <a:buFont typeface="Calibri" pitchFamily="34" charset="0"/>
              <a:buChar char="―"/>
            </a:pPr>
            <a:r>
              <a:rPr lang="ru-RU" sz="1600" b="1" dirty="0">
                <a:solidFill>
                  <a:schemeClr val="tx1"/>
                </a:solidFill>
              </a:rPr>
              <a:t>Перекрёсток.</a:t>
            </a:r>
            <a:br>
              <a:rPr lang="ru-RU" sz="1600" b="1" dirty="0">
                <a:solidFill>
                  <a:schemeClr val="tx1"/>
                </a:solidFill>
              </a:rPr>
            </a:br>
            <a:r>
              <a:rPr lang="ru-RU" sz="1600" b="1" dirty="0" smtClean="0">
                <a:solidFill>
                  <a:schemeClr val="tx1"/>
                </a:solidFill>
              </a:rPr>
              <a:t>А </a:t>
            </a:r>
            <a:r>
              <a:rPr lang="ru-RU" sz="1600" b="1" dirty="0">
                <a:solidFill>
                  <a:schemeClr val="tx1"/>
                </a:solidFill>
              </a:rPr>
              <a:t>это что за огоньки? /Воспитатель показывает на светофор./</a:t>
            </a:r>
            <a:r>
              <a:rPr lang="ru-RU" sz="1600" dirty="0"/>
              <a:t/>
            </a:r>
            <a:br>
              <a:rPr lang="ru-RU" sz="1600" dirty="0"/>
            </a:br>
            <a:endParaRPr lang="ru-RU" sz="1600" dirty="0"/>
          </a:p>
        </p:txBody>
      </p:sp>
      <p:sp>
        <p:nvSpPr>
          <p:cNvPr id="7" name="Прямоугольник 6"/>
          <p:cNvSpPr/>
          <p:nvPr/>
        </p:nvSpPr>
        <p:spPr>
          <a:xfrm>
            <a:off x="0" y="980728"/>
            <a:ext cx="8388424" cy="2062103"/>
          </a:xfrm>
          <a:prstGeom prst="rect">
            <a:avLst/>
          </a:prstGeom>
        </p:spPr>
        <p:txBody>
          <a:bodyPr wrap="square">
            <a:spAutoFit/>
          </a:bodyPr>
          <a:lstStyle/>
          <a:p>
            <a:pPr marL="285750" lvl="0" indent="-285750">
              <a:buFont typeface="Calibri" pitchFamily="34" charset="0"/>
              <a:buChar char="―"/>
            </a:pPr>
            <a:r>
              <a:rPr lang="ru-RU" sz="1600" b="1" dirty="0"/>
              <a:t>Светофор.</a:t>
            </a:r>
            <a:endParaRPr lang="ru-RU" sz="1600" dirty="0"/>
          </a:p>
          <a:p>
            <a:pPr marL="285750" lvl="0" indent="-285750">
              <a:buFont typeface="Calibri" pitchFamily="34" charset="0"/>
              <a:buChar char="―"/>
            </a:pPr>
            <a:r>
              <a:rPr lang="ru-RU" sz="1600" b="1" dirty="0"/>
              <a:t>А для чего он нужен нам?</a:t>
            </a:r>
            <a:endParaRPr lang="ru-RU" sz="1600" dirty="0"/>
          </a:p>
          <a:p>
            <a:pPr marL="285750" lvl="0" indent="-285750">
              <a:buFont typeface="Calibri" pitchFamily="34" charset="0"/>
              <a:buChar char="―"/>
            </a:pPr>
            <a:r>
              <a:rPr lang="en-US" sz="1600" b="1" dirty="0"/>
              <a:t>/</a:t>
            </a:r>
            <a:r>
              <a:rPr lang="ru-RU" sz="1600" b="1" dirty="0"/>
              <a:t>Ответы детей.</a:t>
            </a:r>
            <a:r>
              <a:rPr lang="en-US" sz="1600" b="1" dirty="0"/>
              <a:t>/</a:t>
            </a:r>
            <a:endParaRPr lang="ru-RU" sz="1600" dirty="0"/>
          </a:p>
          <a:p>
            <a:pPr marL="285750" lvl="0" indent="-285750">
              <a:buFont typeface="Calibri" pitchFamily="34" charset="0"/>
              <a:buChar char="―"/>
            </a:pPr>
            <a:r>
              <a:rPr lang="ru-RU" sz="1600" b="1" dirty="0"/>
              <a:t>Ребята, Незнайка интересуется, что означает каждый из цветов светофора?</a:t>
            </a:r>
            <a:endParaRPr lang="ru-RU" sz="1600" dirty="0"/>
          </a:p>
          <a:p>
            <a:pPr marL="285750" lvl="0" indent="-285750">
              <a:buFont typeface="Calibri" pitchFamily="34" charset="0"/>
              <a:buChar char="―"/>
            </a:pPr>
            <a:r>
              <a:rPr lang="en-US" sz="1600" b="1" dirty="0"/>
              <a:t>/</a:t>
            </a:r>
            <a:r>
              <a:rPr lang="ru-RU" sz="1600" b="1" dirty="0"/>
              <a:t>Ответы детей.</a:t>
            </a:r>
            <a:r>
              <a:rPr lang="en-US" sz="1600" b="1" dirty="0"/>
              <a:t>/</a:t>
            </a:r>
            <a:endParaRPr lang="ru-RU" sz="1600" dirty="0"/>
          </a:p>
          <a:p>
            <a:pPr marL="285750" lvl="0" indent="-285750">
              <a:buFont typeface="Calibri" pitchFamily="34" charset="0"/>
              <a:buChar char="―"/>
            </a:pPr>
            <a:r>
              <a:rPr lang="ru-RU" sz="1600" b="1" dirty="0"/>
              <a:t>/Воспитатель, обращаясь к Незнайке/ Незнайка, наши дети знают стихотворение о трёх сигналах светофора и сейчас они хотят тебе его рассказать./Чтение детьми стихотворения В.Алексеева “ Три друга пешехода в любое время года”./</a:t>
            </a:r>
            <a:endParaRPr lang="ru-RU" sz="1600" dirty="0"/>
          </a:p>
        </p:txBody>
      </p:sp>
      <p:sp>
        <p:nvSpPr>
          <p:cNvPr id="8" name="Текст 3"/>
          <p:cNvSpPr txBox="1">
            <a:spLocks/>
          </p:cNvSpPr>
          <p:nvPr/>
        </p:nvSpPr>
        <p:spPr>
          <a:xfrm>
            <a:off x="0" y="3031336"/>
            <a:ext cx="8388424" cy="1296144"/>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285750" indent="-285750">
              <a:buFont typeface="Calibri" pitchFamily="34" charset="0"/>
              <a:buChar char="―"/>
            </a:pPr>
            <a:r>
              <a:rPr lang="ru-RU" sz="1800" b="1" dirty="0" smtClean="0"/>
              <a:t>А сейчас, ребята, чтобы Незнайка хорошо запомнил все обозначения светофора, мы вместе с ним поиграем в игру ”Найди свой цвет”. /Проводится игра./</a:t>
            </a:r>
            <a:endParaRPr lang="ru-RU" sz="1800" dirty="0" smtClean="0"/>
          </a:p>
          <a:p>
            <a:endParaRPr lang="ru-RU" dirty="0"/>
          </a:p>
        </p:txBody>
      </p:sp>
      <p:sp>
        <p:nvSpPr>
          <p:cNvPr id="9" name="Заголовок 1"/>
          <p:cNvSpPr txBox="1">
            <a:spLocks/>
          </p:cNvSpPr>
          <p:nvPr/>
        </p:nvSpPr>
        <p:spPr>
          <a:xfrm>
            <a:off x="-36004" y="3679408"/>
            <a:ext cx="8460432" cy="178621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285750" indent="-285750">
              <a:buFont typeface="Cambria" pitchFamily="18" charset="0"/>
              <a:buChar char="‒"/>
            </a:pPr>
            <a:r>
              <a:rPr lang="ru-RU" sz="1600" b="1" dirty="0" smtClean="0">
                <a:solidFill>
                  <a:schemeClr val="tx1"/>
                </a:solidFill>
              </a:rPr>
              <a:t>Ну теперь я думаю, дети, наш сказочный герой очень хорошо запомнил все обозначения сигналов светофора. Мы можем продолжать путешествие. Незнайка заметил на вот эти дороге белые полосы и спрашивает вас, ребята: что это за полосы: “Что это за полосы? </a:t>
            </a:r>
            <a:r>
              <a:rPr lang="en-US" sz="1600" b="1" dirty="0" smtClean="0">
                <a:solidFill>
                  <a:schemeClr val="tx1"/>
                </a:solidFill>
              </a:rPr>
              <a:t>B </a:t>
            </a:r>
            <a:r>
              <a:rPr lang="ru-RU" sz="1600" b="1" dirty="0" smtClean="0">
                <a:solidFill>
                  <a:schemeClr val="tx1"/>
                </a:solidFill>
              </a:rPr>
              <a:t>что это за знак стоит около них</a:t>
            </a:r>
            <a:r>
              <a:rPr lang="en-US" sz="1600" b="1" dirty="0" smtClean="0">
                <a:solidFill>
                  <a:schemeClr val="tx1"/>
                </a:solidFill>
              </a:rPr>
              <a:t>?”</a:t>
            </a:r>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Это пешеходный переход. Он обозначает, что в этом месте можно переходить улицу.</a:t>
            </a:r>
            <a:endParaRPr lang="ru-RU" sz="1600" b="1" dirty="0">
              <a:solidFill>
                <a:schemeClr val="tx1"/>
              </a:solidFill>
            </a:endParaRPr>
          </a:p>
        </p:txBody>
      </p:sp>
    </p:spTree>
    <p:extLst>
      <p:ext uri="{BB962C8B-B14F-4D97-AF65-F5344CB8AC3E}">
        <p14:creationId xmlns:p14="http://schemas.microsoft.com/office/powerpoint/2010/main" val="3518947820"/>
      </p:ext>
    </p:extLst>
  </p:cSld>
  <p:clrMapOvr>
    <a:masterClrMapping/>
  </p:clrMapOvr>
  <mc:AlternateContent xmlns:mc="http://schemas.openxmlformats.org/markup-compatibility/2006" xmlns:p14="http://schemas.microsoft.com/office/powerpoint/2010/main">
    <mc:Choice Requires="p14">
      <p:transition spd="slow" p14:dur="1200" advTm="6253">
        <p:dissolve/>
      </p:transition>
    </mc:Choice>
    <mc:Fallback xmlns="">
      <p:transition spd="slow" advTm="6253">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098" y="0"/>
            <a:ext cx="8434334" cy="2862322"/>
          </a:xfrm>
          <a:prstGeom prst="rect">
            <a:avLst/>
          </a:prstGeom>
        </p:spPr>
        <p:txBody>
          <a:bodyPr wrap="square">
            <a:spAutoFit/>
          </a:bodyPr>
          <a:lstStyle/>
          <a:p>
            <a:pPr marL="285750" lvl="0" indent="-285750">
              <a:buFont typeface="Calibri" pitchFamily="34" charset="0"/>
              <a:buChar char="―"/>
            </a:pPr>
            <a:r>
              <a:rPr lang="ru-RU" b="1" dirty="0"/>
              <a:t>Ой, дети, посмотрите! Незнайка начал переходить улицу и успел дойти только до середины дороги, как на светофоре зажегся красный свет. Что нужно сейчас сделать Незнайке</a:t>
            </a:r>
            <a:r>
              <a:rPr lang="en-US" b="1" dirty="0"/>
              <a:t>?</a:t>
            </a:r>
            <a:endParaRPr lang="ru-RU" dirty="0"/>
          </a:p>
          <a:p>
            <a:pPr marL="285750" lvl="0" indent="-285750">
              <a:buFont typeface="Calibri" pitchFamily="34" charset="0"/>
              <a:buChar char="―"/>
            </a:pPr>
            <a:r>
              <a:rPr lang="ru-RU" b="1" dirty="0"/>
              <a:t>Остановиться на “островке безопасности” и только тогда продолжить свой путь, когда загорится зелёный свет светофора.</a:t>
            </a:r>
            <a:endParaRPr lang="ru-RU" dirty="0"/>
          </a:p>
          <a:p>
            <a:pPr marL="285750" lvl="0" indent="-285750">
              <a:buFont typeface="Calibri" pitchFamily="34" charset="0"/>
              <a:buChar char="―"/>
            </a:pPr>
            <a:r>
              <a:rPr lang="ru-RU" b="1" dirty="0"/>
              <a:t>Ребята, Незнайка решил поиграть в мяч на “островке безопасности”. Можно ли это  делать</a:t>
            </a:r>
            <a:r>
              <a:rPr lang="en-US" b="1" dirty="0"/>
              <a:t>?</a:t>
            </a:r>
            <a:endParaRPr lang="ru-RU" dirty="0"/>
          </a:p>
          <a:p>
            <a:pPr marL="285750" lvl="0" indent="-285750">
              <a:buFont typeface="Calibri" pitchFamily="34" charset="0"/>
              <a:buChar char="―"/>
            </a:pPr>
            <a:r>
              <a:rPr lang="ru-RU" b="1" dirty="0"/>
              <a:t>Нет.</a:t>
            </a:r>
            <a:endParaRPr lang="ru-RU" dirty="0"/>
          </a:p>
          <a:p>
            <a:pPr marL="285750" lvl="0" indent="-285750">
              <a:buFont typeface="Calibri" pitchFamily="34" charset="0"/>
              <a:buChar char="―"/>
            </a:pPr>
            <a:r>
              <a:rPr lang="ru-RU" b="1" dirty="0"/>
              <a:t>А почему? Что может случиться с Незнайкой, мячиком?</a:t>
            </a:r>
            <a:endParaRPr lang="ru-RU" dirty="0"/>
          </a:p>
          <a:p>
            <a:pPr marL="285750" lvl="0" indent="-285750">
              <a:buFont typeface="Calibri" pitchFamily="34" charset="0"/>
              <a:buChar char="―"/>
            </a:pPr>
            <a:r>
              <a:rPr lang="en-US" b="1" dirty="0"/>
              <a:t>/</a:t>
            </a:r>
            <a:r>
              <a:rPr lang="ru-RU" b="1" dirty="0"/>
              <a:t>Ответы детей.</a:t>
            </a:r>
            <a:r>
              <a:rPr lang="en-US" b="1" dirty="0"/>
              <a:t>/</a:t>
            </a:r>
            <a:endParaRPr lang="ru-RU" dirty="0"/>
          </a:p>
        </p:txBody>
      </p:sp>
      <p:sp>
        <p:nvSpPr>
          <p:cNvPr id="3" name="Текст 3"/>
          <p:cNvSpPr txBox="1">
            <a:spLocks/>
          </p:cNvSpPr>
          <p:nvPr/>
        </p:nvSpPr>
        <p:spPr>
          <a:xfrm>
            <a:off x="0" y="2836426"/>
            <a:ext cx="8460432" cy="1584176"/>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85750" indent="-285750">
              <a:buFont typeface="Calibri" pitchFamily="34" charset="0"/>
              <a:buChar char="―"/>
            </a:pPr>
            <a:r>
              <a:rPr lang="ru-RU" sz="1800" b="1" smtClean="0"/>
              <a:t>Незнайка, а вот о том, что случилось с мячиком, ты узнаешь из стихотворения, которое тебе прочитают дети./Чтение детьми стихотворения С. Маршака “Мяч”/.</a:t>
            </a:r>
            <a:endParaRPr lang="ru-RU" sz="1800" dirty="0"/>
          </a:p>
        </p:txBody>
      </p:sp>
      <p:sp>
        <p:nvSpPr>
          <p:cNvPr id="4" name="Заголовок 1"/>
          <p:cNvSpPr txBox="1">
            <a:spLocks/>
          </p:cNvSpPr>
          <p:nvPr/>
        </p:nvSpPr>
        <p:spPr>
          <a:xfrm>
            <a:off x="-30765" y="3653857"/>
            <a:ext cx="8434334" cy="2101916"/>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285750" indent="-285750">
              <a:buFont typeface="Calibri" pitchFamily="34" charset="0"/>
              <a:buChar char="―"/>
            </a:pPr>
            <a:r>
              <a:rPr lang="ru-RU" sz="1600" b="1" smtClean="0">
                <a:solidFill>
                  <a:schemeClr val="tx1"/>
                </a:solidFill>
              </a:rPr>
              <a:t>Дети, Незнайка спрашивает: “ Можно ли ему покататься здесь на проезжей части на велосипеде?”</a:t>
            </a:r>
            <a:r>
              <a:rPr lang="ru-RU" sz="1600" smtClean="0">
                <a:solidFill>
                  <a:schemeClr val="tx1"/>
                </a:solidFill>
              </a:rPr>
              <a:t/>
            </a:r>
            <a:br>
              <a:rPr lang="ru-RU" sz="1600" smtClean="0">
                <a:solidFill>
                  <a:schemeClr val="tx1"/>
                </a:solidFill>
              </a:rPr>
            </a:br>
            <a:r>
              <a:rPr lang="ru-RU" sz="1600" b="1" smtClean="0">
                <a:solidFill>
                  <a:schemeClr val="tx1"/>
                </a:solidFill>
              </a:rPr>
              <a:t> </a:t>
            </a:r>
            <a:r>
              <a:rPr lang="en-US" sz="1600" b="1" smtClean="0">
                <a:solidFill>
                  <a:schemeClr val="tx1"/>
                </a:solidFill>
              </a:rPr>
              <a:t>/</a:t>
            </a:r>
            <a:r>
              <a:rPr lang="ru-RU" sz="1600" b="1" smtClean="0">
                <a:solidFill>
                  <a:schemeClr val="tx1"/>
                </a:solidFill>
              </a:rPr>
              <a:t>Ответы детей.</a:t>
            </a:r>
            <a:r>
              <a:rPr lang="en-US" sz="1600" b="1" smtClean="0">
                <a:solidFill>
                  <a:schemeClr val="tx1"/>
                </a:solidFill>
              </a:rPr>
              <a:t>/</a:t>
            </a:r>
            <a:r>
              <a:rPr lang="ru-RU" sz="1600" smtClean="0">
                <a:solidFill>
                  <a:schemeClr val="tx1"/>
                </a:solidFill>
              </a:rPr>
              <a:t/>
            </a:r>
            <a:br>
              <a:rPr lang="ru-RU" sz="1600" smtClean="0">
                <a:solidFill>
                  <a:schemeClr val="tx1"/>
                </a:solidFill>
              </a:rPr>
            </a:br>
            <a:r>
              <a:rPr lang="ru-RU" sz="1600" b="1" smtClean="0">
                <a:solidFill>
                  <a:schemeClr val="tx1"/>
                </a:solidFill>
              </a:rPr>
              <a:t>А где же можно покататься на велосипеде, самокате?</a:t>
            </a:r>
            <a:r>
              <a:rPr lang="ru-RU" sz="1600" smtClean="0">
                <a:solidFill>
                  <a:schemeClr val="tx1"/>
                </a:solidFill>
              </a:rPr>
              <a:t/>
            </a:r>
            <a:br>
              <a:rPr lang="ru-RU" sz="1600" smtClean="0">
                <a:solidFill>
                  <a:schemeClr val="tx1"/>
                </a:solidFill>
              </a:rPr>
            </a:br>
            <a:r>
              <a:rPr lang="ru-RU" sz="1600" b="1" smtClean="0">
                <a:solidFill>
                  <a:schemeClr val="tx1"/>
                </a:solidFill>
              </a:rPr>
              <a:t>Только в специально отведённых местах, где есть специальный знак ” Велосипедное движение разрешено”.</a:t>
            </a:r>
            <a:r>
              <a:rPr lang="ru-RU" sz="1600" smtClean="0">
                <a:solidFill>
                  <a:schemeClr val="tx1"/>
                </a:solidFill>
              </a:rPr>
              <a:t/>
            </a:r>
            <a:br>
              <a:rPr lang="ru-RU" sz="1600" smtClean="0">
                <a:solidFill>
                  <a:schemeClr val="tx1"/>
                </a:solidFill>
              </a:rPr>
            </a:br>
            <a:r>
              <a:rPr lang="ru-RU" sz="1600" b="1" smtClean="0">
                <a:solidFill>
                  <a:schemeClr val="tx1"/>
                </a:solidFill>
              </a:rPr>
              <a:t>Незнайка, сейчас мы с тобой перейдём улицу и дети тебе покажут этот знак. /Ребёнок на картине показывает знак “Велосипедное движение разрешено”.</a:t>
            </a:r>
            <a:r>
              <a:rPr lang="ru-RU" sz="1600" smtClean="0">
                <a:solidFill>
                  <a:schemeClr val="tx1"/>
                </a:solidFill>
              </a:rPr>
              <a:t/>
            </a:r>
            <a:br>
              <a:rPr lang="ru-RU" sz="1600" smtClean="0">
                <a:solidFill>
                  <a:schemeClr val="tx1"/>
                </a:solidFill>
              </a:rPr>
            </a:br>
            <a:endParaRPr lang="ru-RU" sz="1600" dirty="0">
              <a:solidFill>
                <a:schemeClr val="tx1"/>
              </a:solidFill>
            </a:endParaRPr>
          </a:p>
        </p:txBody>
      </p:sp>
    </p:spTree>
    <p:extLst>
      <p:ext uri="{BB962C8B-B14F-4D97-AF65-F5344CB8AC3E}">
        <p14:creationId xmlns:p14="http://schemas.microsoft.com/office/powerpoint/2010/main" val="2094879061"/>
      </p:ext>
    </p:extLst>
  </p:cSld>
  <p:clrMapOvr>
    <a:masterClrMapping/>
  </p:clrMapOvr>
  <mc:AlternateContent xmlns:mc="http://schemas.openxmlformats.org/markup-compatibility/2006" xmlns:p14="http://schemas.microsoft.com/office/powerpoint/2010/main">
    <mc:Choice Requires="p14">
      <p:transition spd="slow" p14:dur="1200" advTm="17924">
        <p:dissolve/>
      </p:transition>
    </mc:Choice>
    <mc:Fallback xmlns="">
      <p:transition spd="slow" advTm="17924">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2232" y="260648"/>
            <a:ext cx="8460432" cy="1282154"/>
          </a:xfrm>
        </p:spPr>
        <p:txBody>
          <a:bodyPr>
            <a:normAutofit fontScale="90000"/>
          </a:bodyPr>
          <a:lstStyle/>
          <a:p>
            <a:pPr lvl="0" algn="l"/>
            <a:r>
              <a:rPr lang="ru-RU" sz="1800" b="1" dirty="0">
                <a:solidFill>
                  <a:schemeClr val="tx1"/>
                </a:solidFill>
              </a:rPr>
              <a:t>Незнайка, ты хочешь выучить правила дорожного движения, чтобы с тобой не случилась беда и ты не попал в аварию?</a:t>
            </a:r>
            <a:r>
              <a:rPr lang="ru-RU" sz="1800" dirty="0">
                <a:solidFill>
                  <a:schemeClr val="tx1"/>
                </a:solidFill>
              </a:rPr>
              <a:t/>
            </a:r>
            <a:br>
              <a:rPr lang="ru-RU" sz="1800" dirty="0">
                <a:solidFill>
                  <a:schemeClr val="tx1"/>
                </a:solidFill>
              </a:rPr>
            </a:br>
            <a:r>
              <a:rPr lang="ru-RU" sz="1800" b="1" dirty="0">
                <a:solidFill>
                  <a:schemeClr val="tx1"/>
                </a:solidFill>
              </a:rPr>
              <a:t>Давайте, ребята, расскажем нашему сказочному герою о дорожных знаках. /Дети рассказывают и показывают Незнайке дорожные знаки:  предписывающие, запрещающие, предупреждающие./</a:t>
            </a:r>
            <a:endParaRPr lang="ru-RU" sz="1800" dirty="0">
              <a:solidFill>
                <a:schemeClr val="tx1"/>
              </a:solidFill>
            </a:endParaRPr>
          </a:p>
        </p:txBody>
      </p:sp>
      <p:sp>
        <p:nvSpPr>
          <p:cNvPr id="9" name="Заголовок 1"/>
          <p:cNvSpPr txBox="1">
            <a:spLocks/>
          </p:cNvSpPr>
          <p:nvPr/>
        </p:nvSpPr>
        <p:spPr>
          <a:xfrm>
            <a:off x="0" y="1340768"/>
            <a:ext cx="8460432" cy="92697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1600" b="1" smtClean="0">
                <a:solidFill>
                  <a:schemeClr val="tx1"/>
                </a:solidFill>
              </a:rPr>
              <a:t>/Появляется изображение Знайки, едущего по дороге в машине./ </a:t>
            </a:r>
            <a:br>
              <a:rPr lang="ru-RU" sz="1600" b="1" smtClean="0">
                <a:solidFill>
                  <a:schemeClr val="tx1"/>
                </a:solidFill>
              </a:rPr>
            </a:br>
            <a:endParaRPr lang="ru-RU" sz="1600" b="1" dirty="0">
              <a:solidFill>
                <a:schemeClr val="tx1"/>
              </a:solidFill>
            </a:endParaRPr>
          </a:p>
        </p:txBody>
      </p:sp>
      <p:sp>
        <p:nvSpPr>
          <p:cNvPr id="10" name="Текст 3"/>
          <p:cNvSpPr txBox="1">
            <a:spLocks/>
          </p:cNvSpPr>
          <p:nvPr/>
        </p:nvSpPr>
        <p:spPr>
          <a:xfrm>
            <a:off x="0" y="1818725"/>
            <a:ext cx="8460432" cy="2304256"/>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r>
              <a:rPr lang="ru-RU" sz="1600" b="1" smtClean="0"/>
              <a:t>/Машина остановилась./ Незнайка просит своего друга: “Знайка возьми меня с собой. Я уже знаю дорожные знаки. Мне ребята помогли их выучить.”</a:t>
            </a:r>
          </a:p>
          <a:p>
            <a:r>
              <a:rPr lang="ru-RU" sz="1600" b="1" smtClean="0"/>
              <a:t>Садись и проверим сейчас, как ты их запомнил.</a:t>
            </a:r>
          </a:p>
          <a:p>
            <a:r>
              <a:rPr lang="ru-RU" sz="1600" b="1" smtClean="0"/>
              <a:t>/Незнайка садится в машину Знайки и начинают ехать вперёд по улице./</a:t>
            </a:r>
          </a:p>
          <a:p>
            <a:r>
              <a:rPr lang="ru-RU" sz="1600" b="1" smtClean="0"/>
              <a:t>Увидев впереди стоящих людей на остановке, Незнайка спрашивает у детей:</a:t>
            </a:r>
          </a:p>
          <a:p>
            <a:r>
              <a:rPr lang="ru-RU" sz="1600" b="1" smtClean="0"/>
              <a:t>Что это такое и почему там стоят люди?</a:t>
            </a:r>
          </a:p>
          <a:p>
            <a:r>
              <a:rPr lang="ru-RU" sz="1600" b="1" smtClean="0"/>
              <a:t>Это остановка, к которой подъезжает транспорт. Люди садятся в него и едут.</a:t>
            </a:r>
          </a:p>
          <a:p>
            <a:endParaRPr lang="ru-RU" sz="1600" b="1" dirty="0"/>
          </a:p>
        </p:txBody>
      </p:sp>
      <p:sp>
        <p:nvSpPr>
          <p:cNvPr id="11" name="Заголовок 1"/>
          <p:cNvSpPr txBox="1">
            <a:spLocks/>
          </p:cNvSpPr>
          <p:nvPr/>
        </p:nvSpPr>
        <p:spPr>
          <a:xfrm>
            <a:off x="16834" y="3933056"/>
            <a:ext cx="8443597" cy="142617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ru-RU" sz="1600" b="1" smtClean="0">
                <a:solidFill>
                  <a:schemeClr val="tx1"/>
                </a:solidFill>
              </a:rPr>
              <a:t>Как называется этот транспорт</a:t>
            </a:r>
            <a:r>
              <a:rPr lang="en-US" sz="1600" b="1" smtClean="0">
                <a:solidFill>
                  <a:schemeClr val="tx1"/>
                </a:solidFill>
              </a:rPr>
              <a:t>?</a:t>
            </a:r>
            <a:r>
              <a:rPr lang="ru-RU" sz="1600" smtClean="0">
                <a:solidFill>
                  <a:schemeClr val="tx1"/>
                </a:solidFill>
              </a:rPr>
              <a:t/>
            </a:r>
            <a:br>
              <a:rPr lang="ru-RU" sz="1600" smtClean="0">
                <a:solidFill>
                  <a:schemeClr val="tx1"/>
                </a:solidFill>
              </a:rPr>
            </a:br>
            <a:r>
              <a:rPr lang="ru-RU" sz="1600" b="1" smtClean="0">
                <a:solidFill>
                  <a:schemeClr val="tx1"/>
                </a:solidFill>
              </a:rPr>
              <a:t>Пассажирский.</a:t>
            </a:r>
            <a:r>
              <a:rPr lang="ru-RU" sz="1600" smtClean="0">
                <a:solidFill>
                  <a:schemeClr val="tx1"/>
                </a:solidFill>
              </a:rPr>
              <a:t/>
            </a:r>
            <a:br>
              <a:rPr lang="ru-RU" sz="1600" smtClean="0">
                <a:solidFill>
                  <a:schemeClr val="tx1"/>
                </a:solidFill>
              </a:rPr>
            </a:br>
            <a:r>
              <a:rPr lang="ru-RU" sz="1600" b="1" smtClean="0">
                <a:solidFill>
                  <a:schemeClr val="tx1"/>
                </a:solidFill>
              </a:rPr>
              <a:t>А какие ещё виды транспорта вы знаете?</a:t>
            </a:r>
            <a:r>
              <a:rPr lang="ru-RU" sz="1600" smtClean="0">
                <a:solidFill>
                  <a:schemeClr val="tx1"/>
                </a:solidFill>
              </a:rPr>
              <a:t/>
            </a:r>
            <a:br>
              <a:rPr lang="ru-RU" sz="1600" smtClean="0">
                <a:solidFill>
                  <a:schemeClr val="tx1"/>
                </a:solidFill>
              </a:rPr>
            </a:br>
            <a:r>
              <a:rPr lang="ru-RU" sz="1600" b="1" smtClean="0">
                <a:solidFill>
                  <a:schemeClr val="tx1"/>
                </a:solidFill>
              </a:rPr>
              <a:t>/Дети перечисляют разные виды транспорта и приглашают Незнайку с его другом поиграть в игру  “Водители”. </a:t>
            </a:r>
            <a:r>
              <a:rPr lang="ru-RU" sz="1600" smtClean="0">
                <a:solidFill>
                  <a:schemeClr val="tx1"/>
                </a:solidFill>
              </a:rPr>
              <a:t/>
            </a:r>
            <a:br>
              <a:rPr lang="ru-RU" sz="1600" smtClean="0">
                <a:solidFill>
                  <a:schemeClr val="tx1"/>
                </a:solidFill>
              </a:rPr>
            </a:br>
            <a:endParaRPr lang="ru-RU" sz="1600" dirty="0">
              <a:solidFill>
                <a:schemeClr val="tx1"/>
              </a:solidFill>
            </a:endParaRPr>
          </a:p>
        </p:txBody>
      </p:sp>
      <p:sp>
        <p:nvSpPr>
          <p:cNvPr id="12" name="Заголовок 1"/>
          <p:cNvSpPr txBox="1">
            <a:spLocks/>
          </p:cNvSpPr>
          <p:nvPr/>
        </p:nvSpPr>
        <p:spPr>
          <a:xfrm>
            <a:off x="0" y="5157192"/>
            <a:ext cx="8229600" cy="158417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1600" b="1" smtClean="0">
                <a:solidFill>
                  <a:schemeClr val="tx1"/>
                </a:solidFill>
              </a:rPr>
              <a:t>/</a:t>
            </a:r>
            <a:r>
              <a:rPr lang="ru-RU" sz="1600" b="1" smtClean="0">
                <a:solidFill>
                  <a:schemeClr val="tx1"/>
                </a:solidFill>
              </a:rPr>
              <a:t>В конце игры Незнайка начинает шалить.</a:t>
            </a:r>
            <a:r>
              <a:rPr lang="en-US" sz="1600" b="1" smtClean="0">
                <a:solidFill>
                  <a:schemeClr val="tx1"/>
                </a:solidFill>
              </a:rPr>
              <a:t>/</a:t>
            </a:r>
            <a:r>
              <a:rPr lang="ru-RU" sz="1600" smtClean="0">
                <a:solidFill>
                  <a:schemeClr val="tx1"/>
                </a:solidFill>
              </a:rPr>
              <a:t/>
            </a:r>
            <a:br>
              <a:rPr lang="ru-RU" sz="1600" smtClean="0">
                <a:solidFill>
                  <a:schemeClr val="tx1"/>
                </a:solidFill>
              </a:rPr>
            </a:br>
            <a:r>
              <a:rPr lang="ru-RU" sz="1600" b="1" smtClean="0">
                <a:solidFill>
                  <a:schemeClr val="tx1"/>
                </a:solidFill>
              </a:rPr>
              <a:t>Ребята, оказывается Незнайка не умеет себя вести в транспорте. Давайте расскажем ему о правилах поведения в транспорте. /Рассказы детей./</a:t>
            </a:r>
            <a:r>
              <a:rPr lang="ru-RU" sz="1600" smtClean="0">
                <a:solidFill>
                  <a:schemeClr val="tx1"/>
                </a:solidFill>
              </a:rPr>
              <a:t/>
            </a:r>
            <a:br>
              <a:rPr lang="ru-RU" sz="1600" smtClean="0">
                <a:solidFill>
                  <a:schemeClr val="tx1"/>
                </a:solidFill>
              </a:rPr>
            </a:br>
            <a:endParaRPr lang="ru-RU" sz="1600" dirty="0">
              <a:solidFill>
                <a:schemeClr val="tx1"/>
              </a:solidFill>
            </a:endParaRPr>
          </a:p>
        </p:txBody>
      </p:sp>
    </p:spTree>
    <p:extLst>
      <p:ext uri="{BB962C8B-B14F-4D97-AF65-F5344CB8AC3E}">
        <p14:creationId xmlns:p14="http://schemas.microsoft.com/office/powerpoint/2010/main" val="3178561536"/>
      </p:ext>
    </p:extLst>
  </p:cSld>
  <p:clrMapOvr>
    <a:masterClrMapping/>
  </p:clrMapOvr>
  <mc:AlternateContent xmlns:mc="http://schemas.openxmlformats.org/markup-compatibility/2006" xmlns:p14="http://schemas.microsoft.com/office/powerpoint/2010/main">
    <mc:Choice Requires="p14">
      <p:transition spd="slow" p14:dur="1200" advTm="13691">
        <p:dissolve/>
      </p:transition>
    </mc:Choice>
    <mc:Fallback xmlns="">
      <p:transition spd="slow" advTm="13691">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3"/>
          <p:cNvSpPr txBox="1">
            <a:spLocks/>
          </p:cNvSpPr>
          <p:nvPr/>
        </p:nvSpPr>
        <p:spPr>
          <a:xfrm>
            <a:off x="29479" y="260648"/>
            <a:ext cx="8718985" cy="216024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600" kern="1200">
                <a:solidFill>
                  <a:schemeClr val="tx1"/>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900"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900" kern="1200" baseline="0">
                <a:solidFill>
                  <a:schemeClr val="tx1"/>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900" kern="1200">
                <a:solidFill>
                  <a:schemeClr val="tx1"/>
                </a:solidFill>
                <a:latin typeface="+mn-lt"/>
                <a:ea typeface="+mn-ea"/>
                <a:cs typeface="+mn-cs"/>
              </a:defRPr>
            </a:lvl9pPr>
          </a:lstStyle>
          <a:p>
            <a:pPr algn="l"/>
            <a:r>
              <a:rPr lang="ru-RU" b="1" dirty="0" smtClean="0"/>
              <a:t>/Незнайка и </a:t>
            </a:r>
            <a:r>
              <a:rPr lang="ru-RU" b="1" dirty="0" err="1" smtClean="0"/>
              <a:t>Знайка</a:t>
            </a:r>
            <a:r>
              <a:rPr lang="ru-RU" b="1" dirty="0" smtClean="0"/>
              <a:t> пытаются продолжить свой путь. Но машина не заводится.</a:t>
            </a:r>
            <a:r>
              <a:rPr lang="en-US" b="1" dirty="0" smtClean="0"/>
              <a:t>/</a:t>
            </a:r>
            <a:endParaRPr lang="ru-RU" dirty="0" smtClean="0"/>
          </a:p>
          <a:p>
            <a:pPr algn="l"/>
            <a:r>
              <a:rPr lang="ru-RU" b="1" dirty="0" smtClean="0"/>
              <a:t>Ребята, кажется у наших героев сломалась машина. Подскажите им, где можно отремонтировать машину.</a:t>
            </a:r>
            <a:endParaRPr lang="ru-RU" dirty="0" smtClean="0"/>
          </a:p>
          <a:p>
            <a:pPr algn="l"/>
            <a:r>
              <a:rPr lang="ru-RU" b="1" dirty="0" smtClean="0"/>
              <a:t>На станции технического обслуживания.</a:t>
            </a:r>
            <a:endParaRPr lang="ru-RU" dirty="0" smtClean="0"/>
          </a:p>
          <a:p>
            <a:pPr algn="l"/>
            <a:r>
              <a:rPr lang="ru-RU" b="1" dirty="0" smtClean="0"/>
              <a:t>А какой знак поможет нам найти эту станцию?</a:t>
            </a:r>
            <a:endParaRPr lang="ru-RU" dirty="0" smtClean="0"/>
          </a:p>
          <a:p>
            <a:pPr algn="l"/>
            <a:r>
              <a:rPr lang="ru-RU" b="1" dirty="0" smtClean="0"/>
              <a:t>/Дети называют его и показывают на картине./</a:t>
            </a:r>
            <a:endParaRPr lang="ru-RU" dirty="0"/>
          </a:p>
        </p:txBody>
      </p:sp>
      <p:sp>
        <p:nvSpPr>
          <p:cNvPr id="8" name="Текст 3"/>
          <p:cNvSpPr>
            <a:spLocks noGrp="1"/>
          </p:cNvSpPr>
          <p:nvPr>
            <p:ph type="body" sz="half" idx="2"/>
          </p:nvPr>
        </p:nvSpPr>
        <p:spPr>
          <a:xfrm>
            <a:off x="0" y="1988840"/>
            <a:ext cx="8460432" cy="2088232"/>
          </a:xfrm>
        </p:spPr>
        <p:txBody>
          <a:bodyPr>
            <a:normAutofit/>
          </a:bodyPr>
          <a:lstStyle/>
          <a:p>
            <a:pPr lvl="0" algn="l"/>
            <a:r>
              <a:rPr lang="ru-RU" sz="1600" b="1" dirty="0"/>
              <a:t>Ребята, пока наши герои будут ремонтировать свою машину, мы с вами тоже займёмся ремонтом машин, которые находятся у вас на столах.</a:t>
            </a:r>
            <a:endParaRPr lang="ru-RU" sz="1600" dirty="0"/>
          </a:p>
          <a:p>
            <a:pPr algn="l"/>
            <a:r>
              <a:rPr lang="ru-RU" sz="1600" b="1" dirty="0"/>
              <a:t>/Машина со сказочными героями начинает двигаться по кругу и подъезжает к больнице, где Незнайке вылечивают зуб. </a:t>
            </a:r>
            <a:r>
              <a:rPr lang="en-US" sz="1600" b="1" dirty="0" smtClean="0"/>
              <a:t>/</a:t>
            </a:r>
            <a:endParaRPr lang="ru-RU" sz="1600" dirty="0"/>
          </a:p>
        </p:txBody>
      </p:sp>
      <p:sp>
        <p:nvSpPr>
          <p:cNvPr id="9" name="Прямоугольник 8"/>
          <p:cNvSpPr/>
          <p:nvPr/>
        </p:nvSpPr>
        <p:spPr>
          <a:xfrm>
            <a:off x="29479" y="2996952"/>
            <a:ext cx="8424936" cy="2062103"/>
          </a:xfrm>
          <a:prstGeom prst="rect">
            <a:avLst/>
          </a:prstGeom>
        </p:spPr>
        <p:txBody>
          <a:bodyPr wrap="square">
            <a:spAutoFit/>
          </a:bodyPr>
          <a:lstStyle/>
          <a:p>
            <a:r>
              <a:rPr lang="en-US" sz="1600" b="1" dirty="0" smtClean="0"/>
              <a:t>/</a:t>
            </a:r>
            <a:r>
              <a:rPr lang="ru-RU" sz="1600" b="1" dirty="0" smtClean="0"/>
              <a:t>Незнайка </a:t>
            </a:r>
            <a:r>
              <a:rPr lang="ru-RU" sz="1600" b="1" dirty="0"/>
              <a:t>заметил знак, который указывает, где находится космодром. Он благодарит ребят, что они помогли ему со Знайкой добраться до космодрома и выучить правила дорожного движения. </a:t>
            </a:r>
            <a:r>
              <a:rPr lang="ru-RU" sz="1600" b="1" dirty="0" smtClean="0"/>
              <a:t>/</a:t>
            </a:r>
          </a:p>
          <a:p>
            <a:r>
              <a:rPr lang="ru-RU" sz="1600" b="1" dirty="0" smtClean="0"/>
              <a:t>- </a:t>
            </a:r>
            <a:r>
              <a:rPr lang="ru-RU" sz="1600" b="1" dirty="0"/>
              <a:t>Помни правила движенья, как таблицу умноженья.</a:t>
            </a:r>
            <a:endParaRPr lang="ru-RU" sz="1600" dirty="0"/>
          </a:p>
          <a:p>
            <a:r>
              <a:rPr lang="ru-RU" sz="1600" b="1" dirty="0"/>
              <a:t>  Всё время будь внимательным</a:t>
            </a:r>
            <a:endParaRPr lang="ru-RU" sz="1600" dirty="0"/>
          </a:p>
          <a:p>
            <a:r>
              <a:rPr lang="ru-RU" sz="1600" b="1" dirty="0"/>
              <a:t>  И помни наперёд:</a:t>
            </a:r>
            <a:endParaRPr lang="ru-RU" sz="1600" dirty="0"/>
          </a:p>
          <a:p>
            <a:r>
              <a:rPr lang="ru-RU" sz="1600" b="1" dirty="0"/>
              <a:t>  Свои имеют правила</a:t>
            </a:r>
            <a:endParaRPr lang="ru-RU" sz="1600" dirty="0"/>
          </a:p>
          <a:p>
            <a:r>
              <a:rPr lang="ru-RU" sz="1600" b="1" dirty="0"/>
              <a:t>  Шофёр и пешеход!</a:t>
            </a:r>
            <a:endParaRPr lang="ru-RU" sz="1600" dirty="0"/>
          </a:p>
        </p:txBody>
      </p:sp>
    </p:spTree>
    <p:extLst>
      <p:ext uri="{BB962C8B-B14F-4D97-AF65-F5344CB8AC3E}">
        <p14:creationId xmlns:p14="http://schemas.microsoft.com/office/powerpoint/2010/main" val="362148813"/>
      </p:ext>
    </p:extLst>
  </p:cSld>
  <p:clrMapOvr>
    <a:masterClrMapping/>
  </p:clrMapOvr>
  <mc:AlternateContent xmlns:mc="http://schemas.openxmlformats.org/markup-compatibility/2006" xmlns:p14="http://schemas.microsoft.com/office/powerpoint/2010/main">
    <mc:Choice Requires="p14">
      <p:transition spd="slow" p14:dur="1200" advTm="12450">
        <p:dissolve/>
      </p:transition>
    </mc:Choice>
    <mc:Fallback xmlns="">
      <p:transition spd="slow" advTm="12450">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615</TotalTime>
  <Words>799</Words>
  <Application>Microsoft Office PowerPoint</Application>
  <PresentationFormat>Экран (4:3)</PresentationFormat>
  <Paragraphs>51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Соседство</vt:lpstr>
      <vt:lpstr>Цель: Закрепить знание детей о правилах дорожного движения, учить четко выражать свои мысли, говорить верно. Задачи:  Закрепить знания детей о пешеходных переходах; назначении светофора, о видах транспорта. Воспитывать у детей культуру поведения на улице и в общественном транспорте. Материалы и оборудование:    картины с изображением дороги, транспорта, дорожных знаков перекрёстка, разных зданий; таблица с изображением различных дорожных знаков. Изображение Незнайки и Знайки, путешествующих по дороге; дорожные знаки, круги (красный, жёлтый, зелёный), разрезные картинки с изображением транспорта. Предварительная работа: Наблюдения во время прогулок и экскурсий за работой светофора, движением транспорта и пешеходов на дороге. Занятия по теме, беседы, ответы на вопросы, чтение произведений, заучивание стихов, загадок, пословиц. Рассматривание картин, иллюстраций, плакатов. </vt:lpstr>
      <vt:lpstr>Презентация PowerPoint</vt:lpstr>
      <vt:lpstr>Перекрёсток. А это что за огоньки? /Воспитатель показывает на светофор./ </vt:lpstr>
      <vt:lpstr>Презентация PowerPoint</vt:lpstr>
      <vt:lpstr>Незнайка, ты хочешь выучить правила дорожного движения, чтобы с тобой не случилась беда и ты не попал в аварию? Давайте, ребята, расскажем нашему сказочному герою о дорожных знаках. /Дети рассказывают и показывают Незнайке дорожные знаки:  предписывающие, запрещающие, предупреждающие./</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Конспект “Путешествие в страну дорожных знаков”</dc:title>
  <dc:creator>Татьяна</dc:creator>
  <cp:lastModifiedBy>Татьяна</cp:lastModifiedBy>
  <cp:revision>53</cp:revision>
  <dcterms:created xsi:type="dcterms:W3CDTF">2014-11-16T06:26:28Z</dcterms:created>
  <dcterms:modified xsi:type="dcterms:W3CDTF">2015-04-20T16:41:54Z</dcterms:modified>
</cp:coreProperties>
</file>