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61" r:id="rId4"/>
    <p:sldId id="259" r:id="rId5"/>
    <p:sldId id="273" r:id="rId6"/>
    <p:sldId id="262" r:id="rId7"/>
    <p:sldId id="264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0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917470-DDC4-415F-8CBB-C94DA4A5ED91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9DC18F5F-D98B-4146-9A86-D6BDC5AEC91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Начальная школа</a:t>
          </a:r>
          <a:endParaRPr lang="ru-RU" b="1" dirty="0">
            <a:solidFill>
              <a:schemeClr val="tx1"/>
            </a:solidFill>
          </a:endParaRPr>
        </a:p>
      </dgm:t>
    </dgm:pt>
    <dgm:pt modelId="{2B730286-1636-46D0-9FC9-23332A0B6FDA}" type="parTrans" cxnId="{0F2EE8B9-BFA8-4191-B70D-6B53BB862AF0}">
      <dgm:prSet/>
      <dgm:spPr/>
      <dgm:t>
        <a:bodyPr/>
        <a:lstStyle/>
        <a:p>
          <a:endParaRPr lang="ru-RU"/>
        </a:p>
      </dgm:t>
    </dgm:pt>
    <dgm:pt modelId="{8EFDD28F-589A-4707-BBE9-AF1A994B8D24}" type="sibTrans" cxnId="{0F2EE8B9-BFA8-4191-B70D-6B53BB862AF0}">
      <dgm:prSet/>
      <dgm:spPr/>
      <dgm:t>
        <a:bodyPr/>
        <a:lstStyle/>
        <a:p>
          <a:endParaRPr lang="ru-RU"/>
        </a:p>
      </dgm:t>
    </dgm:pt>
    <dgm:pt modelId="{B0574118-BE94-48C6-995D-4DA70E5156D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Основная школа</a:t>
          </a:r>
          <a:endParaRPr lang="ru-RU" b="1" dirty="0">
            <a:solidFill>
              <a:schemeClr val="tx1"/>
            </a:solidFill>
          </a:endParaRPr>
        </a:p>
      </dgm:t>
    </dgm:pt>
    <dgm:pt modelId="{EB0AA927-AD2F-417A-94B0-8AA858E418F5}" type="parTrans" cxnId="{0CC3AE8A-5BB7-4B47-B5DC-90C213E96C01}">
      <dgm:prSet/>
      <dgm:spPr/>
      <dgm:t>
        <a:bodyPr/>
        <a:lstStyle/>
        <a:p>
          <a:endParaRPr lang="ru-RU"/>
        </a:p>
      </dgm:t>
    </dgm:pt>
    <dgm:pt modelId="{C33D98FE-A850-4D73-A45E-5C056894EFBB}" type="sibTrans" cxnId="{0CC3AE8A-5BB7-4B47-B5DC-90C213E96C01}">
      <dgm:prSet/>
      <dgm:spPr/>
      <dgm:t>
        <a:bodyPr/>
        <a:lstStyle/>
        <a:p>
          <a:endParaRPr lang="ru-RU"/>
        </a:p>
      </dgm:t>
    </dgm:pt>
    <dgm:pt modelId="{1484F3EB-4AEE-4C15-A85F-7CE34273191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Старшая школа</a:t>
          </a:r>
          <a:endParaRPr lang="ru-RU" b="1" dirty="0">
            <a:solidFill>
              <a:schemeClr val="tx1"/>
            </a:solidFill>
          </a:endParaRPr>
        </a:p>
      </dgm:t>
    </dgm:pt>
    <dgm:pt modelId="{55DC996E-17FD-4426-9E86-B957B18CAD57}" type="parTrans" cxnId="{FB008112-92A0-4EDD-BCC4-3414975323B6}">
      <dgm:prSet/>
      <dgm:spPr/>
      <dgm:t>
        <a:bodyPr/>
        <a:lstStyle/>
        <a:p>
          <a:endParaRPr lang="ru-RU"/>
        </a:p>
      </dgm:t>
    </dgm:pt>
    <dgm:pt modelId="{AD2536EC-4CC2-452E-9F2F-F47B63A95620}" type="sibTrans" cxnId="{FB008112-92A0-4EDD-BCC4-3414975323B6}">
      <dgm:prSet/>
      <dgm:spPr/>
      <dgm:t>
        <a:bodyPr/>
        <a:lstStyle/>
        <a:p>
          <a:endParaRPr lang="ru-RU"/>
        </a:p>
      </dgm:t>
    </dgm:pt>
    <dgm:pt modelId="{907D636C-C099-40C3-9113-9C23E7987C34}" type="pres">
      <dgm:prSet presAssocID="{18917470-DDC4-415F-8CBB-C94DA4A5ED91}" presName="linearFlow" presStyleCnt="0">
        <dgm:presLayoutVars>
          <dgm:resizeHandles val="exact"/>
        </dgm:presLayoutVars>
      </dgm:prSet>
      <dgm:spPr/>
    </dgm:pt>
    <dgm:pt modelId="{FA570954-6699-401F-A0F6-39DA25C43B2B}" type="pres">
      <dgm:prSet presAssocID="{9DC18F5F-D98B-4146-9A86-D6BDC5AEC9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0861E-2159-4C70-9093-61FC58F9A765}" type="pres">
      <dgm:prSet presAssocID="{8EFDD28F-589A-4707-BBE9-AF1A994B8D2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4399944-41E2-4DCC-8D51-B88C3EFFE6BE}" type="pres">
      <dgm:prSet presAssocID="{8EFDD28F-589A-4707-BBE9-AF1A994B8D2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E2DD421-D8CB-4A9C-8E00-3CB4D91E8A0A}" type="pres">
      <dgm:prSet presAssocID="{B0574118-BE94-48C6-995D-4DA70E5156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009D6-CFB3-4227-9BAC-FF2AF72551ED}" type="pres">
      <dgm:prSet presAssocID="{C33D98FE-A850-4D73-A45E-5C056894EFB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7E858FF-907E-4EDF-ABCD-D5CD7811782A}" type="pres">
      <dgm:prSet presAssocID="{C33D98FE-A850-4D73-A45E-5C056894EFB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D62DED3-3CE4-4853-9ADC-FB60FB361E68}" type="pres">
      <dgm:prSet presAssocID="{1484F3EB-4AEE-4C15-A85F-7CE3427319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99D585-D3A8-428C-886D-B28052548224}" type="presOf" srcId="{9DC18F5F-D98B-4146-9A86-D6BDC5AEC91D}" destId="{FA570954-6699-401F-A0F6-39DA25C43B2B}" srcOrd="0" destOrd="0" presId="urn:microsoft.com/office/officeart/2005/8/layout/process2"/>
    <dgm:cxn modelId="{0CC3AE8A-5BB7-4B47-B5DC-90C213E96C01}" srcId="{18917470-DDC4-415F-8CBB-C94DA4A5ED91}" destId="{B0574118-BE94-48C6-995D-4DA70E5156D5}" srcOrd="1" destOrd="0" parTransId="{EB0AA927-AD2F-417A-94B0-8AA858E418F5}" sibTransId="{C33D98FE-A850-4D73-A45E-5C056894EFBB}"/>
    <dgm:cxn modelId="{58F5D7B5-775A-470B-9460-41C8D595D6F7}" type="presOf" srcId="{B0574118-BE94-48C6-995D-4DA70E5156D5}" destId="{DE2DD421-D8CB-4A9C-8E00-3CB4D91E8A0A}" srcOrd="0" destOrd="0" presId="urn:microsoft.com/office/officeart/2005/8/layout/process2"/>
    <dgm:cxn modelId="{FB008112-92A0-4EDD-BCC4-3414975323B6}" srcId="{18917470-DDC4-415F-8CBB-C94DA4A5ED91}" destId="{1484F3EB-4AEE-4C15-A85F-7CE34273191F}" srcOrd="2" destOrd="0" parTransId="{55DC996E-17FD-4426-9E86-B957B18CAD57}" sibTransId="{AD2536EC-4CC2-452E-9F2F-F47B63A95620}"/>
    <dgm:cxn modelId="{DA7CFF26-72EC-4BA5-B9E9-19A9A4679BB3}" type="presOf" srcId="{8EFDD28F-589A-4707-BBE9-AF1A994B8D24}" destId="{04399944-41E2-4DCC-8D51-B88C3EFFE6BE}" srcOrd="1" destOrd="0" presId="urn:microsoft.com/office/officeart/2005/8/layout/process2"/>
    <dgm:cxn modelId="{98196A67-3FE4-4745-A22C-F9B6470D0167}" type="presOf" srcId="{C33D98FE-A850-4D73-A45E-5C056894EFBB}" destId="{A7E858FF-907E-4EDF-ABCD-D5CD7811782A}" srcOrd="1" destOrd="0" presId="urn:microsoft.com/office/officeart/2005/8/layout/process2"/>
    <dgm:cxn modelId="{D822F3D5-52A1-4721-A175-2220E17ED26E}" type="presOf" srcId="{1484F3EB-4AEE-4C15-A85F-7CE34273191F}" destId="{2D62DED3-3CE4-4853-9ADC-FB60FB361E68}" srcOrd="0" destOrd="0" presId="urn:microsoft.com/office/officeart/2005/8/layout/process2"/>
    <dgm:cxn modelId="{ACE0AABB-A06A-434B-891E-EC3976413D77}" type="presOf" srcId="{8EFDD28F-589A-4707-BBE9-AF1A994B8D24}" destId="{A7D0861E-2159-4C70-9093-61FC58F9A765}" srcOrd="0" destOrd="0" presId="urn:microsoft.com/office/officeart/2005/8/layout/process2"/>
    <dgm:cxn modelId="{0F2EE8B9-BFA8-4191-B70D-6B53BB862AF0}" srcId="{18917470-DDC4-415F-8CBB-C94DA4A5ED91}" destId="{9DC18F5F-D98B-4146-9A86-D6BDC5AEC91D}" srcOrd="0" destOrd="0" parTransId="{2B730286-1636-46D0-9FC9-23332A0B6FDA}" sibTransId="{8EFDD28F-589A-4707-BBE9-AF1A994B8D24}"/>
    <dgm:cxn modelId="{BBD5B95B-D945-4016-A399-1BEE608F0542}" type="presOf" srcId="{18917470-DDC4-415F-8CBB-C94DA4A5ED91}" destId="{907D636C-C099-40C3-9113-9C23E7987C34}" srcOrd="0" destOrd="0" presId="urn:microsoft.com/office/officeart/2005/8/layout/process2"/>
    <dgm:cxn modelId="{8A83F66A-F618-4EB8-84BB-3B8EDD9E60A6}" type="presOf" srcId="{C33D98FE-A850-4D73-A45E-5C056894EFBB}" destId="{F1E009D6-CFB3-4227-9BAC-FF2AF72551ED}" srcOrd="0" destOrd="0" presId="urn:microsoft.com/office/officeart/2005/8/layout/process2"/>
    <dgm:cxn modelId="{75D02CE8-7F21-4432-BB23-A9558D71BF32}" type="presParOf" srcId="{907D636C-C099-40C3-9113-9C23E7987C34}" destId="{FA570954-6699-401F-A0F6-39DA25C43B2B}" srcOrd="0" destOrd="0" presId="urn:microsoft.com/office/officeart/2005/8/layout/process2"/>
    <dgm:cxn modelId="{AC761780-FCA4-4749-801C-72A2B8DFCDC6}" type="presParOf" srcId="{907D636C-C099-40C3-9113-9C23E7987C34}" destId="{A7D0861E-2159-4C70-9093-61FC58F9A765}" srcOrd="1" destOrd="0" presId="urn:microsoft.com/office/officeart/2005/8/layout/process2"/>
    <dgm:cxn modelId="{934372C8-3529-4F80-8B71-515394681880}" type="presParOf" srcId="{A7D0861E-2159-4C70-9093-61FC58F9A765}" destId="{04399944-41E2-4DCC-8D51-B88C3EFFE6BE}" srcOrd="0" destOrd="0" presId="urn:microsoft.com/office/officeart/2005/8/layout/process2"/>
    <dgm:cxn modelId="{F9FE3A5B-49D4-4244-9FC9-7E055CF57DC8}" type="presParOf" srcId="{907D636C-C099-40C3-9113-9C23E7987C34}" destId="{DE2DD421-D8CB-4A9C-8E00-3CB4D91E8A0A}" srcOrd="2" destOrd="0" presId="urn:microsoft.com/office/officeart/2005/8/layout/process2"/>
    <dgm:cxn modelId="{9162B3B9-03C8-4E5A-823B-FA4384F48991}" type="presParOf" srcId="{907D636C-C099-40C3-9113-9C23E7987C34}" destId="{F1E009D6-CFB3-4227-9BAC-FF2AF72551ED}" srcOrd="3" destOrd="0" presId="urn:microsoft.com/office/officeart/2005/8/layout/process2"/>
    <dgm:cxn modelId="{77FCBFCD-A6BE-46A7-9F16-7AA94BE3091B}" type="presParOf" srcId="{F1E009D6-CFB3-4227-9BAC-FF2AF72551ED}" destId="{A7E858FF-907E-4EDF-ABCD-D5CD7811782A}" srcOrd="0" destOrd="0" presId="urn:microsoft.com/office/officeart/2005/8/layout/process2"/>
    <dgm:cxn modelId="{972D210C-06B3-4CD0-95BF-8168014EBCD7}" type="presParOf" srcId="{907D636C-C099-40C3-9113-9C23E7987C34}" destId="{2D62DED3-3CE4-4853-9ADC-FB60FB361E6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917470-DDC4-415F-8CBB-C94DA4A5ED91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9DC18F5F-D98B-4146-9A86-D6BDC5AEC91D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Начальная школа</a:t>
          </a:r>
          <a:endParaRPr lang="ru-RU" b="1" dirty="0">
            <a:solidFill>
              <a:schemeClr val="tx1"/>
            </a:solidFill>
          </a:endParaRPr>
        </a:p>
      </dgm:t>
    </dgm:pt>
    <dgm:pt modelId="{2B730286-1636-46D0-9FC9-23332A0B6FDA}" type="parTrans" cxnId="{0F2EE8B9-BFA8-4191-B70D-6B53BB862AF0}">
      <dgm:prSet/>
      <dgm:spPr/>
      <dgm:t>
        <a:bodyPr/>
        <a:lstStyle/>
        <a:p>
          <a:endParaRPr lang="ru-RU"/>
        </a:p>
      </dgm:t>
    </dgm:pt>
    <dgm:pt modelId="{8EFDD28F-589A-4707-BBE9-AF1A994B8D24}" type="sibTrans" cxnId="{0F2EE8B9-BFA8-4191-B70D-6B53BB862AF0}">
      <dgm:prSet/>
      <dgm:spPr/>
      <dgm:t>
        <a:bodyPr/>
        <a:lstStyle/>
        <a:p>
          <a:endParaRPr lang="ru-RU"/>
        </a:p>
      </dgm:t>
    </dgm:pt>
    <dgm:pt modelId="{B0574118-BE94-48C6-995D-4DA70E5156D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Основная школа</a:t>
          </a:r>
          <a:endParaRPr lang="ru-RU" b="1" dirty="0">
            <a:solidFill>
              <a:schemeClr val="tx1"/>
            </a:solidFill>
          </a:endParaRPr>
        </a:p>
      </dgm:t>
    </dgm:pt>
    <dgm:pt modelId="{EB0AA927-AD2F-417A-94B0-8AA858E418F5}" type="parTrans" cxnId="{0CC3AE8A-5BB7-4B47-B5DC-90C213E96C01}">
      <dgm:prSet/>
      <dgm:spPr/>
      <dgm:t>
        <a:bodyPr/>
        <a:lstStyle/>
        <a:p>
          <a:endParaRPr lang="ru-RU"/>
        </a:p>
      </dgm:t>
    </dgm:pt>
    <dgm:pt modelId="{C33D98FE-A850-4D73-A45E-5C056894EFBB}" type="sibTrans" cxnId="{0CC3AE8A-5BB7-4B47-B5DC-90C213E96C01}">
      <dgm:prSet/>
      <dgm:spPr/>
      <dgm:t>
        <a:bodyPr/>
        <a:lstStyle/>
        <a:p>
          <a:endParaRPr lang="ru-RU"/>
        </a:p>
      </dgm:t>
    </dgm:pt>
    <dgm:pt modelId="{1484F3EB-4AEE-4C15-A85F-7CE34273191F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Старшая школа</a:t>
          </a:r>
          <a:endParaRPr lang="ru-RU" b="1" dirty="0">
            <a:solidFill>
              <a:schemeClr val="tx1"/>
            </a:solidFill>
          </a:endParaRPr>
        </a:p>
      </dgm:t>
    </dgm:pt>
    <dgm:pt modelId="{55DC996E-17FD-4426-9E86-B957B18CAD57}" type="parTrans" cxnId="{FB008112-92A0-4EDD-BCC4-3414975323B6}">
      <dgm:prSet/>
      <dgm:spPr/>
      <dgm:t>
        <a:bodyPr/>
        <a:lstStyle/>
        <a:p>
          <a:endParaRPr lang="ru-RU"/>
        </a:p>
      </dgm:t>
    </dgm:pt>
    <dgm:pt modelId="{AD2536EC-4CC2-452E-9F2F-F47B63A95620}" type="sibTrans" cxnId="{FB008112-92A0-4EDD-BCC4-3414975323B6}">
      <dgm:prSet/>
      <dgm:spPr/>
      <dgm:t>
        <a:bodyPr/>
        <a:lstStyle/>
        <a:p>
          <a:endParaRPr lang="ru-RU"/>
        </a:p>
      </dgm:t>
    </dgm:pt>
    <dgm:pt modelId="{907D636C-C099-40C3-9113-9C23E7987C34}" type="pres">
      <dgm:prSet presAssocID="{18917470-DDC4-415F-8CBB-C94DA4A5ED91}" presName="linearFlow" presStyleCnt="0">
        <dgm:presLayoutVars>
          <dgm:resizeHandles val="exact"/>
        </dgm:presLayoutVars>
      </dgm:prSet>
      <dgm:spPr/>
    </dgm:pt>
    <dgm:pt modelId="{FA570954-6699-401F-A0F6-39DA25C43B2B}" type="pres">
      <dgm:prSet presAssocID="{9DC18F5F-D98B-4146-9A86-D6BDC5AEC91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0861E-2159-4C70-9093-61FC58F9A765}" type="pres">
      <dgm:prSet presAssocID="{8EFDD28F-589A-4707-BBE9-AF1A994B8D2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4399944-41E2-4DCC-8D51-B88C3EFFE6BE}" type="pres">
      <dgm:prSet presAssocID="{8EFDD28F-589A-4707-BBE9-AF1A994B8D24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DE2DD421-D8CB-4A9C-8E00-3CB4D91E8A0A}" type="pres">
      <dgm:prSet presAssocID="{B0574118-BE94-48C6-995D-4DA70E5156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E009D6-CFB3-4227-9BAC-FF2AF72551ED}" type="pres">
      <dgm:prSet presAssocID="{C33D98FE-A850-4D73-A45E-5C056894EFB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A7E858FF-907E-4EDF-ABCD-D5CD7811782A}" type="pres">
      <dgm:prSet presAssocID="{C33D98FE-A850-4D73-A45E-5C056894EFB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D62DED3-3CE4-4853-9ADC-FB60FB361E68}" type="pres">
      <dgm:prSet presAssocID="{1484F3EB-4AEE-4C15-A85F-7CE34273191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E8EF13-621A-4EF5-AC0F-DEC2AE771AE2}" type="presOf" srcId="{18917470-DDC4-415F-8CBB-C94DA4A5ED91}" destId="{907D636C-C099-40C3-9113-9C23E7987C34}" srcOrd="0" destOrd="0" presId="urn:microsoft.com/office/officeart/2005/8/layout/process2"/>
    <dgm:cxn modelId="{0CC3AE8A-5BB7-4B47-B5DC-90C213E96C01}" srcId="{18917470-DDC4-415F-8CBB-C94DA4A5ED91}" destId="{B0574118-BE94-48C6-995D-4DA70E5156D5}" srcOrd="1" destOrd="0" parTransId="{EB0AA927-AD2F-417A-94B0-8AA858E418F5}" sibTransId="{C33D98FE-A850-4D73-A45E-5C056894EFBB}"/>
    <dgm:cxn modelId="{6A484F33-79A4-4023-96DA-2B8A7753E365}" type="presOf" srcId="{8EFDD28F-589A-4707-BBE9-AF1A994B8D24}" destId="{A7D0861E-2159-4C70-9093-61FC58F9A765}" srcOrd="0" destOrd="0" presId="urn:microsoft.com/office/officeart/2005/8/layout/process2"/>
    <dgm:cxn modelId="{42AEE105-97A2-41B1-B0F1-94D13DD9B5A7}" type="presOf" srcId="{C33D98FE-A850-4D73-A45E-5C056894EFBB}" destId="{F1E009D6-CFB3-4227-9BAC-FF2AF72551ED}" srcOrd="0" destOrd="0" presId="urn:microsoft.com/office/officeart/2005/8/layout/process2"/>
    <dgm:cxn modelId="{D1522B5E-87D4-4A89-98D1-13005A0FB8AC}" type="presOf" srcId="{B0574118-BE94-48C6-995D-4DA70E5156D5}" destId="{DE2DD421-D8CB-4A9C-8E00-3CB4D91E8A0A}" srcOrd="0" destOrd="0" presId="urn:microsoft.com/office/officeart/2005/8/layout/process2"/>
    <dgm:cxn modelId="{FB008112-92A0-4EDD-BCC4-3414975323B6}" srcId="{18917470-DDC4-415F-8CBB-C94DA4A5ED91}" destId="{1484F3EB-4AEE-4C15-A85F-7CE34273191F}" srcOrd="2" destOrd="0" parTransId="{55DC996E-17FD-4426-9E86-B957B18CAD57}" sibTransId="{AD2536EC-4CC2-452E-9F2F-F47B63A95620}"/>
    <dgm:cxn modelId="{B77B14FB-3D3A-4411-A898-0AEBC8D1300E}" type="presOf" srcId="{1484F3EB-4AEE-4C15-A85F-7CE34273191F}" destId="{2D62DED3-3CE4-4853-9ADC-FB60FB361E68}" srcOrd="0" destOrd="0" presId="urn:microsoft.com/office/officeart/2005/8/layout/process2"/>
    <dgm:cxn modelId="{5D48F41F-52B4-4F36-8A03-F9EFF053750A}" type="presOf" srcId="{8EFDD28F-589A-4707-BBE9-AF1A994B8D24}" destId="{04399944-41E2-4DCC-8D51-B88C3EFFE6BE}" srcOrd="1" destOrd="0" presId="urn:microsoft.com/office/officeart/2005/8/layout/process2"/>
    <dgm:cxn modelId="{75A0C5E6-1ADF-4227-B8A2-F5D35CFC2DCE}" type="presOf" srcId="{9DC18F5F-D98B-4146-9A86-D6BDC5AEC91D}" destId="{FA570954-6699-401F-A0F6-39DA25C43B2B}" srcOrd="0" destOrd="0" presId="urn:microsoft.com/office/officeart/2005/8/layout/process2"/>
    <dgm:cxn modelId="{B8D90252-F7F7-4B53-A3D2-00A3B5BB7B79}" type="presOf" srcId="{C33D98FE-A850-4D73-A45E-5C056894EFBB}" destId="{A7E858FF-907E-4EDF-ABCD-D5CD7811782A}" srcOrd="1" destOrd="0" presId="urn:microsoft.com/office/officeart/2005/8/layout/process2"/>
    <dgm:cxn modelId="{0F2EE8B9-BFA8-4191-B70D-6B53BB862AF0}" srcId="{18917470-DDC4-415F-8CBB-C94DA4A5ED91}" destId="{9DC18F5F-D98B-4146-9A86-D6BDC5AEC91D}" srcOrd="0" destOrd="0" parTransId="{2B730286-1636-46D0-9FC9-23332A0B6FDA}" sibTransId="{8EFDD28F-589A-4707-BBE9-AF1A994B8D24}"/>
    <dgm:cxn modelId="{D100D181-7BAB-4A42-9E6C-23A8C746BE07}" type="presParOf" srcId="{907D636C-C099-40C3-9113-9C23E7987C34}" destId="{FA570954-6699-401F-A0F6-39DA25C43B2B}" srcOrd="0" destOrd="0" presId="urn:microsoft.com/office/officeart/2005/8/layout/process2"/>
    <dgm:cxn modelId="{47BA724B-B22E-4A43-BE7C-C0B7D2529776}" type="presParOf" srcId="{907D636C-C099-40C3-9113-9C23E7987C34}" destId="{A7D0861E-2159-4C70-9093-61FC58F9A765}" srcOrd="1" destOrd="0" presId="urn:microsoft.com/office/officeart/2005/8/layout/process2"/>
    <dgm:cxn modelId="{D3609AD4-C167-4794-82F0-F42A48329A02}" type="presParOf" srcId="{A7D0861E-2159-4C70-9093-61FC58F9A765}" destId="{04399944-41E2-4DCC-8D51-B88C3EFFE6BE}" srcOrd="0" destOrd="0" presId="urn:microsoft.com/office/officeart/2005/8/layout/process2"/>
    <dgm:cxn modelId="{EA75FA5E-69F2-4D98-A9B7-A2736489B0F1}" type="presParOf" srcId="{907D636C-C099-40C3-9113-9C23E7987C34}" destId="{DE2DD421-D8CB-4A9C-8E00-3CB4D91E8A0A}" srcOrd="2" destOrd="0" presId="urn:microsoft.com/office/officeart/2005/8/layout/process2"/>
    <dgm:cxn modelId="{362A3C9C-A602-4AA2-A422-50FB47BC3C71}" type="presParOf" srcId="{907D636C-C099-40C3-9113-9C23E7987C34}" destId="{F1E009D6-CFB3-4227-9BAC-FF2AF72551ED}" srcOrd="3" destOrd="0" presId="urn:microsoft.com/office/officeart/2005/8/layout/process2"/>
    <dgm:cxn modelId="{8EB0572D-1D8A-490C-923B-193D416580A3}" type="presParOf" srcId="{F1E009D6-CFB3-4227-9BAC-FF2AF72551ED}" destId="{A7E858FF-907E-4EDF-ABCD-D5CD7811782A}" srcOrd="0" destOrd="0" presId="urn:microsoft.com/office/officeart/2005/8/layout/process2"/>
    <dgm:cxn modelId="{C2A6B221-B225-4BF0-931C-087EB5F1CA6D}" type="presParOf" srcId="{907D636C-C099-40C3-9113-9C23E7987C34}" destId="{2D62DED3-3CE4-4853-9ADC-FB60FB361E6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570954-6699-401F-A0F6-39DA25C43B2B}">
      <dsp:nvSpPr>
        <dsp:cNvPr id="0" name=""/>
        <dsp:cNvSpPr/>
      </dsp:nvSpPr>
      <dsp:spPr>
        <a:xfrm>
          <a:off x="1153723" y="0"/>
          <a:ext cx="2121708" cy="11787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Начальная школа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1153723" y="0"/>
        <a:ext cx="2121708" cy="1178726"/>
      </dsp:txXfrm>
    </dsp:sp>
    <dsp:sp modelId="{A7D0861E-2159-4C70-9093-61FC58F9A765}">
      <dsp:nvSpPr>
        <dsp:cNvPr id="0" name=""/>
        <dsp:cNvSpPr/>
      </dsp:nvSpPr>
      <dsp:spPr>
        <a:xfrm rot="5400000">
          <a:off x="1993566" y="1208195"/>
          <a:ext cx="442022" cy="530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1993566" y="1208195"/>
        <a:ext cx="442022" cy="530427"/>
      </dsp:txXfrm>
    </dsp:sp>
    <dsp:sp modelId="{DE2DD421-D8CB-4A9C-8E00-3CB4D91E8A0A}">
      <dsp:nvSpPr>
        <dsp:cNvPr id="0" name=""/>
        <dsp:cNvSpPr/>
      </dsp:nvSpPr>
      <dsp:spPr>
        <a:xfrm>
          <a:off x="1153723" y="1768090"/>
          <a:ext cx="2121708" cy="1178726"/>
        </a:xfrm>
        <a:prstGeom prst="roundRect">
          <a:avLst>
            <a:gd name="adj" fmla="val 10000"/>
          </a:avLst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Основная школа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1153723" y="1768090"/>
        <a:ext cx="2121708" cy="1178726"/>
      </dsp:txXfrm>
    </dsp:sp>
    <dsp:sp modelId="{F1E009D6-CFB3-4227-9BAC-FF2AF72551ED}">
      <dsp:nvSpPr>
        <dsp:cNvPr id="0" name=""/>
        <dsp:cNvSpPr/>
      </dsp:nvSpPr>
      <dsp:spPr>
        <a:xfrm rot="5400000">
          <a:off x="1993566" y="2976285"/>
          <a:ext cx="442022" cy="530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1993566" y="2976285"/>
        <a:ext cx="442022" cy="530427"/>
      </dsp:txXfrm>
    </dsp:sp>
    <dsp:sp modelId="{2D62DED3-3CE4-4853-9ADC-FB60FB361E68}">
      <dsp:nvSpPr>
        <dsp:cNvPr id="0" name=""/>
        <dsp:cNvSpPr/>
      </dsp:nvSpPr>
      <dsp:spPr>
        <a:xfrm>
          <a:off x="1153723" y="3536181"/>
          <a:ext cx="2121708" cy="1178726"/>
        </a:xfrm>
        <a:prstGeom prst="roundRect">
          <a:avLst>
            <a:gd name="adj" fmla="val 10000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Старшая школа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1153723" y="3536181"/>
        <a:ext cx="2121708" cy="11787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570954-6699-401F-A0F6-39DA25C43B2B}">
      <dsp:nvSpPr>
        <dsp:cNvPr id="0" name=""/>
        <dsp:cNvSpPr/>
      </dsp:nvSpPr>
      <dsp:spPr>
        <a:xfrm>
          <a:off x="1153723" y="0"/>
          <a:ext cx="2121708" cy="11787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Начальная школа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1153723" y="0"/>
        <a:ext cx="2121708" cy="1178726"/>
      </dsp:txXfrm>
    </dsp:sp>
    <dsp:sp modelId="{A7D0861E-2159-4C70-9093-61FC58F9A765}">
      <dsp:nvSpPr>
        <dsp:cNvPr id="0" name=""/>
        <dsp:cNvSpPr/>
      </dsp:nvSpPr>
      <dsp:spPr>
        <a:xfrm rot="5400000">
          <a:off x="1993566" y="1208195"/>
          <a:ext cx="442022" cy="530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1993566" y="1208195"/>
        <a:ext cx="442022" cy="530427"/>
      </dsp:txXfrm>
    </dsp:sp>
    <dsp:sp modelId="{DE2DD421-D8CB-4A9C-8E00-3CB4D91E8A0A}">
      <dsp:nvSpPr>
        <dsp:cNvPr id="0" name=""/>
        <dsp:cNvSpPr/>
      </dsp:nvSpPr>
      <dsp:spPr>
        <a:xfrm>
          <a:off x="1153723" y="1768090"/>
          <a:ext cx="2121708" cy="1178726"/>
        </a:xfrm>
        <a:prstGeom prst="roundRect">
          <a:avLst>
            <a:gd name="adj" fmla="val 10000"/>
          </a:avLst>
        </a:prstGeom>
        <a:solidFill>
          <a:schemeClr val="accent3">
            <a:hueOff val="4500961"/>
            <a:satOff val="407"/>
            <a:lumOff val="-43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Основная школа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1153723" y="1768090"/>
        <a:ext cx="2121708" cy="1178726"/>
      </dsp:txXfrm>
    </dsp:sp>
    <dsp:sp modelId="{F1E009D6-CFB3-4227-9BAC-FF2AF72551ED}">
      <dsp:nvSpPr>
        <dsp:cNvPr id="0" name=""/>
        <dsp:cNvSpPr/>
      </dsp:nvSpPr>
      <dsp:spPr>
        <a:xfrm rot="5400000">
          <a:off x="1993566" y="2976285"/>
          <a:ext cx="442022" cy="530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5400000">
        <a:off x="1993566" y="2976285"/>
        <a:ext cx="442022" cy="530427"/>
      </dsp:txXfrm>
    </dsp:sp>
    <dsp:sp modelId="{2D62DED3-3CE4-4853-9ADC-FB60FB361E68}">
      <dsp:nvSpPr>
        <dsp:cNvPr id="0" name=""/>
        <dsp:cNvSpPr/>
      </dsp:nvSpPr>
      <dsp:spPr>
        <a:xfrm>
          <a:off x="1153723" y="3536181"/>
          <a:ext cx="2121708" cy="1178726"/>
        </a:xfrm>
        <a:prstGeom prst="roundRect">
          <a:avLst>
            <a:gd name="adj" fmla="val 10000"/>
          </a:avLst>
        </a:prstGeom>
        <a:solidFill>
          <a:schemeClr val="accent3">
            <a:hueOff val="9001922"/>
            <a:satOff val="813"/>
            <a:lumOff val="-86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solidFill>
                <a:schemeClr val="tx1"/>
              </a:solidFill>
            </a:rPr>
            <a:t>Старшая школа</a:t>
          </a:r>
          <a:endParaRPr lang="ru-RU" sz="3000" b="1" kern="1200" dirty="0">
            <a:solidFill>
              <a:schemeClr val="tx1"/>
            </a:solidFill>
          </a:endParaRPr>
        </a:p>
      </dsp:txBody>
      <dsp:txXfrm>
        <a:off x="1153723" y="3536181"/>
        <a:ext cx="2121708" cy="1178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E3BD8-12E4-4E2B-BF59-589089E4CD62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2A861-BD7A-4DB8-98EA-52BE927F4C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2A861-BD7A-4DB8-98EA-52BE927F4C6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DEAFF-B716-4194-A86A-3B04A1A9E8F0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1F4B6-BA74-4444-850E-FB09E8EF6A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2928958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cap="none" dirty="0" err="1" smtClean="0"/>
              <a:t>Валеологическое</a:t>
            </a:r>
            <a:r>
              <a:rPr lang="ru-RU" sz="4000" b="1" cap="none" dirty="0" smtClean="0"/>
              <a:t> исследование младшего школьника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414" y="3429000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Ещенко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Юлия Владимировна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химии и биологии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МБОУ СОШ №84 г. Новосибирска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моя\классный руководитель\работа в коллективе\Новая папка\DCIM\100SSCAM\SN850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07727"/>
            <a:ext cx="3000364" cy="2250273"/>
          </a:xfrm>
          <a:prstGeom prst="rect">
            <a:avLst/>
          </a:prstGeom>
          <a:noFill/>
        </p:spPr>
      </p:pic>
      <p:pic>
        <p:nvPicPr>
          <p:cNvPr id="3075" name="Picture 3" descr="H:\моя\классный руководитель\работа в коллективе\Новая папка\DCIM\100SSCAM\SN850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607727"/>
            <a:ext cx="3000364" cy="2250273"/>
          </a:xfrm>
          <a:prstGeom prst="rect">
            <a:avLst/>
          </a:prstGeom>
          <a:noFill/>
        </p:spPr>
      </p:pic>
      <p:pic>
        <p:nvPicPr>
          <p:cNvPr id="3077" name="Picture 5" descr="H:\моя\классный руководитель\работа в коллективе\Новая папка\DCIM\100SSCAM\SN8506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572008"/>
            <a:ext cx="3143239" cy="2285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9296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II</a:t>
            </a:r>
            <a:r>
              <a:rPr lang="ru-RU" sz="3600" b="1" dirty="0" smtClean="0"/>
              <a:t> этап. Постановка цели и задач</a:t>
            </a:r>
            <a:endParaRPr lang="ru-RU" sz="3600" b="1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23528" y="836712"/>
            <a:ext cx="82867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2800" b="1" i="1" dirty="0" smtClean="0">
                <a:cs typeface="Arial" charset="0"/>
              </a:rPr>
              <a:t>изучение состава молока и выявление его полезных свойств, влияющих на здоровье человека. </a:t>
            </a:r>
            <a:endParaRPr lang="ru-RU" sz="2800" b="1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67544" y="2276872"/>
            <a:ext cx="828675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cs typeface="Arial" charset="0"/>
              </a:rPr>
              <a:t>изучить литературу по данной теме и найти информацию о полезных свойствах молока;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cs typeface="Arial" charset="0"/>
              </a:rPr>
              <a:t> выяснить мнение одноклассников о свойствах молока и их отношение к употреблению молока;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cs typeface="Arial" charset="0"/>
              </a:rPr>
              <a:t> исследовать состав молока и определить его качество;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/>
              <a:t>ознакомить одноклассников с результатами исследования в целях пропаганды здорового образа жизни;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i="1" dirty="0" smtClean="0">
                <a:cs typeface="Arial" charset="0"/>
              </a:rPr>
              <a:t>составить рекомендации по правильному потреблению молока.</a:t>
            </a:r>
            <a:endParaRPr lang="ru-RU" sz="2400" b="1" i="1" dirty="0">
              <a:cs typeface="Arial" charset="0"/>
            </a:endParaRPr>
          </a:p>
          <a:p>
            <a:pPr algn="just">
              <a:buFontTx/>
              <a:buBlip>
                <a:blip r:embed="rId2"/>
              </a:buBlip>
            </a:pPr>
            <a:endParaRPr lang="ru-RU" sz="2800" b="1" i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496944" cy="60939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b="1" u="sng" dirty="0" smtClean="0"/>
              <a:t>Личностные УУД:</a:t>
            </a:r>
            <a:endParaRPr lang="ru-RU" sz="3000" b="1" dirty="0" smtClean="0"/>
          </a:p>
          <a:p>
            <a:pPr lvl="0" algn="just"/>
            <a:r>
              <a:rPr lang="ru-RU" sz="3000" i="1" dirty="0" smtClean="0"/>
              <a:t>освоение новых видов деятельности, участие в творческом, созидательном процессе.</a:t>
            </a:r>
          </a:p>
          <a:p>
            <a:pPr algn="ctr"/>
            <a:r>
              <a:rPr lang="ru-RU" sz="3000" b="1" u="sng" dirty="0" smtClean="0"/>
              <a:t>Регулятивные УУД:</a:t>
            </a:r>
            <a:endParaRPr lang="ru-RU" sz="3000" b="1" dirty="0" smtClean="0"/>
          </a:p>
          <a:p>
            <a:pPr lvl="0" algn="just"/>
            <a:r>
              <a:rPr lang="ru-RU" sz="3000" i="1" dirty="0" smtClean="0"/>
              <a:t>проявление инициативы, </a:t>
            </a:r>
            <a:r>
              <a:rPr lang="ru-RU" sz="3000" i="1" dirty="0" err="1" smtClean="0"/>
              <a:t>целеполагание</a:t>
            </a:r>
            <a:r>
              <a:rPr lang="ru-RU" sz="3000" i="1" dirty="0" smtClean="0"/>
              <a:t>, планирование деятельности.</a:t>
            </a:r>
          </a:p>
          <a:p>
            <a:pPr algn="ctr"/>
            <a:r>
              <a:rPr lang="ru-RU" sz="3000" b="1" u="sng" dirty="0" smtClean="0"/>
              <a:t>Познавательные УУД:</a:t>
            </a:r>
            <a:endParaRPr lang="ru-RU" sz="3000" b="1" dirty="0" smtClean="0"/>
          </a:p>
          <a:p>
            <a:pPr lvl="0"/>
            <a:r>
              <a:rPr lang="ru-RU" sz="3000" i="1" dirty="0" smtClean="0"/>
              <a:t>построение логического рассуждения, осознание задач, выбор методов деятельности.</a:t>
            </a:r>
          </a:p>
          <a:p>
            <a:pPr algn="ctr"/>
            <a:r>
              <a:rPr lang="ru-RU" sz="3000" b="1" u="sng" dirty="0" smtClean="0"/>
              <a:t>Коммуникативные УУД:</a:t>
            </a:r>
            <a:endParaRPr lang="ru-RU" sz="3000" b="1" dirty="0" smtClean="0"/>
          </a:p>
          <a:p>
            <a:pPr lvl="0"/>
            <a:r>
              <a:rPr lang="ru-RU" sz="3000" i="1" dirty="0" smtClean="0"/>
              <a:t>формулирование собственных мыслей, вступать в учебный диалог с учителем, задавать вопросы, слушать и отвечать на вопросы других.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9296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III</a:t>
            </a:r>
            <a:r>
              <a:rPr lang="ru-RU" sz="3600" b="1" dirty="0" smtClean="0"/>
              <a:t> этап. Исследование</a:t>
            </a:r>
            <a:endParaRPr lang="ru-RU" sz="3600" b="1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9512" y="1196752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НКЕТИРОВАНИЕ</a:t>
            </a:r>
            <a:endParaRPr lang="ru-RU" sz="2800" b="1" dirty="0">
              <a:solidFill>
                <a:srgbClr val="006600"/>
              </a:solidFill>
              <a:cs typeface="Arial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68052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908720"/>
            <a:ext cx="475252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88640"/>
            <a:ext cx="8496944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Коммуникативные УУД:</a:t>
            </a:r>
            <a:endParaRPr lang="ru-RU" sz="3600" b="1" dirty="0" smtClean="0"/>
          </a:p>
          <a:p>
            <a:pPr lvl="0" algn="just"/>
            <a:r>
              <a:rPr lang="ru-RU" sz="3600" i="1" dirty="0" smtClean="0"/>
              <a:t>формулирование собственных мыслей, вступать в учебный диалог не только с учителем, но и другими детьми, задавать вопросы, слушать и отвечать на вопросы других.</a:t>
            </a:r>
          </a:p>
          <a:p>
            <a:pPr algn="ctr"/>
            <a:r>
              <a:rPr lang="ru-RU" sz="3600" b="1" u="sng" dirty="0" smtClean="0"/>
              <a:t>Познавательные УУД:</a:t>
            </a:r>
            <a:endParaRPr lang="ru-RU" sz="3600" b="1" dirty="0" smtClean="0"/>
          </a:p>
          <a:p>
            <a:pPr lvl="0" algn="just"/>
            <a:r>
              <a:rPr lang="ru-RU" sz="3600" i="1" dirty="0" smtClean="0"/>
              <a:t>построение логического рассуждения при составлении анкеты, осознание задач, выбор методов деятельности.</a:t>
            </a:r>
          </a:p>
          <a:p>
            <a:pPr algn="ctr"/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9296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III</a:t>
            </a:r>
            <a:r>
              <a:rPr lang="ru-RU" sz="3600" b="1" dirty="0" smtClean="0"/>
              <a:t> этап. Исследование</a:t>
            </a:r>
            <a:endParaRPr lang="ru-RU" sz="3600" b="1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9512" y="1196752"/>
            <a:ext cx="34563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АНАЛИЗ ЛИТЕРАТУРЫ</a:t>
            </a:r>
            <a:endParaRPr lang="ru-RU" sz="2800" b="1" dirty="0">
              <a:solidFill>
                <a:srgbClr val="006600"/>
              </a:solidFill>
              <a:cs typeface="Arial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052736"/>
            <a:ext cx="4392488" cy="299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4525773" cy="3384376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932040" y="4149080"/>
            <a:ext cx="345638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Вывод: </a:t>
            </a:r>
            <a:r>
              <a:rPr lang="ru-RU" sz="2800" b="1" dirty="0" smtClean="0"/>
              <a:t>молоко не напиток – это пища. Здоровая, полезная и питательная. </a:t>
            </a:r>
            <a:endParaRPr lang="ru-RU" sz="2800" b="1" dirty="0">
              <a:solidFill>
                <a:srgbClr val="00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640960" cy="637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Личностные УУД:</a:t>
            </a:r>
            <a:endParaRPr lang="ru-RU" sz="2400" b="1" dirty="0" smtClean="0"/>
          </a:p>
          <a:p>
            <a:pPr lvl="0" algn="just"/>
            <a:r>
              <a:rPr lang="ru-RU" sz="2400" i="1" dirty="0" smtClean="0"/>
              <a:t>освоение новых видов деятельности, участие в творческом, созидательном процессе → возникает желание получить новые знания,  осознание своих трудностей и стремление к их преодолению.</a:t>
            </a:r>
          </a:p>
          <a:p>
            <a:pPr algn="ctr"/>
            <a:r>
              <a:rPr lang="ru-RU" sz="2400" b="1" u="sng" dirty="0" smtClean="0"/>
              <a:t>Регулятивные УУД:</a:t>
            </a:r>
            <a:endParaRPr lang="ru-RU" sz="2400" b="1" dirty="0" smtClean="0"/>
          </a:p>
          <a:p>
            <a:pPr lvl="0" algn="just"/>
            <a:r>
              <a:rPr lang="ru-RU" sz="2400" i="1" dirty="0" smtClean="0"/>
              <a:t>планирование деятельности, самоконтроль, самооценка и коррекция деятельности </a:t>
            </a:r>
            <a:r>
              <a:rPr lang="ru-RU" sz="2400" i="1" dirty="0" err="1" smtClean="0"/>
              <a:t>целеполагание</a:t>
            </a:r>
            <a:r>
              <a:rPr lang="ru-RU" sz="2400" i="1" dirty="0" smtClean="0"/>
              <a:t>.</a:t>
            </a:r>
          </a:p>
          <a:p>
            <a:pPr algn="ctr"/>
            <a:r>
              <a:rPr lang="ru-RU" sz="2400" b="1" u="sng" dirty="0" smtClean="0"/>
              <a:t>Познавательные УУД:</a:t>
            </a:r>
            <a:endParaRPr lang="ru-RU" sz="2400" b="1" dirty="0" smtClean="0"/>
          </a:p>
          <a:p>
            <a:pPr lvl="0" algn="just"/>
            <a:r>
              <a:rPr lang="ru-RU" sz="2400" i="1" dirty="0" smtClean="0"/>
              <a:t>осознание познавательной задачи; работа с информацией, использование  знаково-символичных средств для решения различных учебных задач; осуществление логических  операций для решения учебных задач.</a:t>
            </a:r>
          </a:p>
          <a:p>
            <a:pPr algn="ctr"/>
            <a:r>
              <a:rPr lang="ru-RU" sz="2400" b="1" u="sng" dirty="0" smtClean="0"/>
              <a:t>Коммуникативные УУД:</a:t>
            </a:r>
            <a:endParaRPr lang="ru-RU" sz="2400" b="1" dirty="0" smtClean="0"/>
          </a:p>
          <a:p>
            <a:pPr lvl="0" algn="just"/>
            <a:r>
              <a:rPr lang="ru-RU" sz="2400" i="1" dirty="0" smtClean="0"/>
              <a:t>формулирование собственных мыслей, высказывание и обоснование своей точки зрения, выстраивание диалога с учителем.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9296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III</a:t>
            </a:r>
            <a:r>
              <a:rPr lang="ru-RU" sz="3600" b="1" dirty="0" smtClean="0"/>
              <a:t> этап. Исследование</a:t>
            </a:r>
            <a:endParaRPr lang="ru-RU" sz="3600" b="1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9512" y="1196752"/>
            <a:ext cx="34563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Эксперимент</a:t>
            </a:r>
            <a:endParaRPr lang="ru-RU" sz="2800" b="1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283968" y="980728"/>
            <a:ext cx="453650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Польза любой пищи зависит не только от её состава, но и от её качества.</a:t>
            </a:r>
            <a:endParaRPr lang="ru-RU" sz="2800" b="1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131840" y="1340768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300192" y="2420888"/>
            <a:ext cx="43204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220072" y="3573016"/>
            <a:ext cx="35283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Качество молока можно определить по его внешним показателям, используя известные методики.</a:t>
            </a:r>
            <a:endParaRPr lang="ru-RU" sz="2800" b="1" dirty="0">
              <a:solidFill>
                <a:srgbClr val="006600"/>
              </a:solidFill>
              <a:cs typeface="Arial" charset="0"/>
            </a:endParaRPr>
          </a:p>
        </p:txBody>
      </p:sp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788024" cy="3591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9296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III</a:t>
            </a:r>
            <a:r>
              <a:rPr lang="ru-RU" sz="3600" b="1" dirty="0" smtClean="0"/>
              <a:t> этап. Исследование</a:t>
            </a:r>
            <a:endParaRPr lang="ru-RU" sz="3600" b="1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07504" y="980728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Выводы:</a:t>
            </a:r>
            <a:endParaRPr lang="ru-RU" sz="2800" b="1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95536" y="1772816"/>
            <a:ext cx="856895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/>
              <a:t>1.</a:t>
            </a:r>
            <a:r>
              <a:rPr lang="ru-RU" sz="2000" dirty="0" smtClean="0"/>
              <a:t> Исследованные мною  образцы молока показали, что они соответствуют стандартам  качества, которые предъявляются к молоку.</a:t>
            </a:r>
          </a:p>
          <a:p>
            <a:pPr lvl="0"/>
            <a:r>
              <a:rPr lang="ru-RU" sz="2400" b="1" dirty="0" smtClean="0"/>
              <a:t>2.</a:t>
            </a:r>
            <a:r>
              <a:rPr lang="ru-RU" sz="2000" dirty="0" smtClean="0"/>
              <a:t> Молоко российских производителей  не сильно отличаются по показателям от цельного домашнего молока. Незначительное содержание крахмала допускается в пакетированном молоке (молоко Веселый молочник). Его добавляют для создания консистенции продукта.</a:t>
            </a:r>
          </a:p>
          <a:p>
            <a:pPr lvl="0"/>
            <a:r>
              <a:rPr lang="ru-RU" sz="2400" b="1" dirty="0" smtClean="0"/>
              <a:t>3.</a:t>
            </a:r>
            <a:r>
              <a:rPr lang="ru-RU" sz="2000" dirty="0" smtClean="0"/>
              <a:t> Если у вас нет возможности пить цельное домашнее молоко, вы смело можете употреблять молоко, которое продается в магазине.</a:t>
            </a:r>
          </a:p>
          <a:p>
            <a:pPr lvl="0"/>
            <a:r>
              <a:rPr lang="ru-RU" sz="2400" b="1" dirty="0" smtClean="0"/>
              <a:t>4.</a:t>
            </a:r>
            <a:r>
              <a:rPr lang="ru-RU" sz="2000" dirty="0" smtClean="0"/>
              <a:t> Мною был решен тот интригующий вопрос «Какое молоко употребить?». Я останавливаю свой выбор на магазинном молоке, так как на практике  убедилась в его отличных показателях по всем параметрам качества.  Но это мой выбор, теперь дело за вами.</a:t>
            </a:r>
          </a:p>
          <a:p>
            <a:pPr algn="just"/>
            <a:endParaRPr lang="ru-RU" sz="2800" b="1" dirty="0">
              <a:solidFill>
                <a:srgbClr val="0066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9296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IV</a:t>
            </a:r>
            <a:r>
              <a:rPr lang="ru-RU" sz="3600" b="1" dirty="0" smtClean="0"/>
              <a:t> этап. Защита проекта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980728"/>
            <a:ext cx="8640960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sz="3200" b="1" dirty="0" smtClean="0"/>
              <a:t> адекватная самооценка, сравнение себя с другими;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3200" b="1" dirty="0" smtClean="0"/>
              <a:t> чувство гордости, радости от узнавания нового, от внешней оценки результатов своей деятельности;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3200" b="1" dirty="0" smtClean="0"/>
              <a:t> позитивное отношение к себе;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3200" b="1" dirty="0" smtClean="0"/>
              <a:t> положительное отношение к познавательной деятельности мотивация позиция положительного отношения к школе.</a:t>
            </a:r>
          </a:p>
          <a:p>
            <a:pPr algn="ctr"/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     Проблема преемственности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571612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со стрелкой влево 5"/>
          <p:cNvSpPr/>
          <p:nvPr/>
        </p:nvSpPr>
        <p:spPr>
          <a:xfrm>
            <a:off x="3851920" y="1628800"/>
            <a:ext cx="4824536" cy="2160240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Изменение методов и содержания обучения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3851920" y="4005064"/>
            <a:ext cx="4824536" cy="2448272"/>
          </a:xfrm>
          <a:prstGeom prst="leftArrow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Отсутствие готовности к обучению на более сложном уровне. Есть компетенции, но нет компетентности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  Решение проблемы - ФГОС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85720" y="142873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283968" y="2780928"/>
            <a:ext cx="4429156" cy="1643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НОВЫЙ ОБРАЗОВАТЕЛЬНЫЙ РЕЗУЛЬТАТ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28600"/>
            <a:ext cx="3888432" cy="176024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        Цель образования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348880"/>
            <a:ext cx="3816424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Общекультурное</a:t>
            </a:r>
            <a:r>
              <a:rPr lang="ru-RU" sz="3200" b="1" dirty="0"/>
              <a:t>, личностное и познавательное развитие </a:t>
            </a:r>
            <a:r>
              <a:rPr lang="ru-RU" sz="3200" b="1" dirty="0" smtClean="0"/>
              <a:t>учащихся. </a:t>
            </a:r>
            <a:endParaRPr lang="ru-RU" sz="32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27984" y="260648"/>
            <a:ext cx="4463281" cy="17281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8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Образовательный </a:t>
            </a:r>
            <a:r>
              <a:rPr lang="ru-RU" sz="89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результат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276872"/>
            <a:ext cx="4176464" cy="35394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3200" b="1" dirty="0" smtClean="0"/>
              <a:t> Личностные качества;</a:t>
            </a:r>
          </a:p>
          <a:p>
            <a:pPr algn="ctr">
              <a:buFontTx/>
              <a:buChar char="-"/>
            </a:pPr>
            <a:r>
              <a:rPr lang="ru-RU" sz="3200" b="1" dirty="0" smtClean="0"/>
              <a:t> </a:t>
            </a:r>
            <a:r>
              <a:rPr lang="ru-RU" sz="3200" b="1" dirty="0" err="1" smtClean="0"/>
              <a:t>Метапредметные</a:t>
            </a:r>
            <a:r>
              <a:rPr lang="ru-RU" sz="3200" b="1" dirty="0" smtClean="0"/>
              <a:t> результаты (УУД/</a:t>
            </a:r>
          </a:p>
          <a:p>
            <a:pPr algn="ctr"/>
            <a:r>
              <a:rPr lang="ru-RU" sz="3200" b="1" dirty="0" smtClean="0"/>
              <a:t>компетентности);</a:t>
            </a:r>
          </a:p>
          <a:p>
            <a:pPr algn="ctr">
              <a:buFontTx/>
              <a:buChar char="-"/>
            </a:pPr>
            <a:r>
              <a:rPr lang="ru-RU" sz="3200" b="1" dirty="0" smtClean="0"/>
              <a:t> Познавательные (учебные) результаты.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7944" y="476672"/>
            <a:ext cx="4176464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Выбор педагогических технологий, форм и методов обучения.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789040"/>
            <a:ext cx="4176464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ИКТ</a:t>
            </a:r>
          </a:p>
          <a:p>
            <a:pPr algn="ctr"/>
            <a:r>
              <a:rPr lang="ru-RU" sz="3600" b="1" dirty="0" smtClean="0"/>
              <a:t>Проектно-исследовательское обучение</a:t>
            </a:r>
            <a:endParaRPr lang="ru-RU" sz="36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4572000" y="4509120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436096" y="3645024"/>
            <a:ext cx="3456384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УУД</a:t>
            </a:r>
          </a:p>
          <a:p>
            <a:pPr algn="ctr"/>
            <a:r>
              <a:rPr lang="ru-RU" sz="3600" b="1" dirty="0" err="1" smtClean="0"/>
              <a:t>↓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Компетенции и компетентности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1271574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   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Проекты </a:t>
            </a:r>
            <a:r>
              <a:rPr lang="ru-RU" b="1" dirty="0" err="1" smtClean="0">
                <a:solidFill>
                  <a:schemeClr val="bg1"/>
                </a:solidFill>
              </a:rPr>
              <a:t>валеологической</a:t>
            </a:r>
            <a:r>
              <a:rPr lang="ru-RU" b="1" dirty="0" smtClean="0">
                <a:solidFill>
                  <a:schemeClr val="bg1"/>
                </a:solidFill>
              </a:rPr>
              <a:t> направленности нацелены на: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643050"/>
            <a:ext cx="8143932" cy="30469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3200" b="1" dirty="0" smtClean="0"/>
              <a:t> овладение знаниями способов, средств и факторов, укрепляющих здоровье;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формирование потребности применять эти знания в жизни;</a:t>
            </a:r>
          </a:p>
          <a:p>
            <a:pPr algn="ctr">
              <a:buFont typeface="Arial" pitchFamily="34" charset="0"/>
              <a:buChar char="•"/>
            </a:pPr>
            <a:r>
              <a:rPr lang="ru-RU" sz="3200" b="1" dirty="0"/>
              <a:t> </a:t>
            </a:r>
            <a:r>
              <a:rPr lang="ru-RU" sz="3200" b="1" dirty="0" smtClean="0"/>
              <a:t>проявление заботы о своём здоровье и здоровье окружающих людей.</a:t>
            </a:r>
            <a:endParaRPr lang="ru-RU" sz="3200" b="1" dirty="0"/>
          </a:p>
        </p:txBody>
      </p:sp>
      <p:sp>
        <p:nvSpPr>
          <p:cNvPr id="6" name="Овал 5"/>
          <p:cNvSpPr/>
          <p:nvPr/>
        </p:nvSpPr>
        <p:spPr>
          <a:xfrm>
            <a:off x="1357290" y="4929198"/>
            <a:ext cx="7000924" cy="164307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КУЛЬТУРА ЗДОРОВОГО ОБРАЗА ЖИЗНИ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1700202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bg1"/>
                </a:solidFill>
              </a:rPr>
              <a:t>Валеологическое</a:t>
            </a:r>
            <a:r>
              <a:rPr lang="ru-RU" b="1" dirty="0" smtClean="0">
                <a:solidFill>
                  <a:schemeClr val="bg1"/>
                </a:solidFill>
              </a:rPr>
              <a:t> исследование младшего школьника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357430"/>
            <a:ext cx="79296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ЧЕМ ПОЛЕЗНО МОЛОКО</a:t>
            </a:r>
            <a:endParaRPr lang="ru-RU" sz="3600" b="1" dirty="0"/>
          </a:p>
        </p:txBody>
      </p:sp>
      <p:pic>
        <p:nvPicPr>
          <p:cNvPr id="4098" name="Picture 2" descr="H:\фото1\фото\103___02\IMG_1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32612"/>
            <a:ext cx="3571868" cy="2678901"/>
          </a:xfrm>
          <a:prstGeom prst="rect">
            <a:avLst/>
          </a:prstGeom>
          <a:noFill/>
        </p:spPr>
      </p:pic>
      <p:pic>
        <p:nvPicPr>
          <p:cNvPr id="7" name="Picture 3" descr="H:\фото1\фото\103___02\IMG_1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3143271" cy="2357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792961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</a:t>
            </a:r>
            <a:r>
              <a:rPr lang="ru-RU" sz="3600" b="1" dirty="0" smtClean="0"/>
              <a:t> этап. Определение темы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8208912" cy="53285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tx1"/>
                </a:solidFill>
              </a:rPr>
              <a:t>ПРОБЛЕМА 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Как сделать выбор?  Более вкусное, а может быть более полезное? Ведь она не раз слышала от тех же взрослых, что вкусное не всегда полезно. Да и по своему опыту она знает, чаще всего,  к сожалению то, что не вкусно, то и полезно.  А так ли  полезно молоко, как утверждают взрослые? От чего зависит вкус и польза молока? И можно ли в домашних условиях определить качество молока?</a:t>
            </a:r>
            <a:endParaRPr lang="ru-RU" sz="28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ctr"/>
            <a:endParaRPr lang="ru-RU" sz="3600" b="1" dirty="0" smtClean="0">
              <a:solidFill>
                <a:schemeClr val="tx1"/>
              </a:solidFill>
            </a:endParaRPr>
          </a:p>
          <a:p>
            <a:pPr algn="ctr"/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7929618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/>
              <a:t>Личностные УУД:</a:t>
            </a:r>
            <a:endParaRPr lang="ru-RU" sz="3600" b="1" dirty="0" smtClean="0"/>
          </a:p>
          <a:p>
            <a:pPr lvl="0" algn="just"/>
            <a:r>
              <a:rPr lang="ru-RU" sz="3600" i="1" dirty="0" smtClean="0"/>
              <a:t>формирование мотивационной основы деятельности.</a:t>
            </a:r>
          </a:p>
          <a:p>
            <a:pPr lvl="0" algn="just"/>
            <a:endParaRPr lang="ru-RU" sz="3600" i="1" dirty="0" smtClean="0"/>
          </a:p>
          <a:p>
            <a:pPr algn="ctr"/>
            <a:r>
              <a:rPr lang="ru-RU" sz="3600" b="1" u="sng" dirty="0" smtClean="0"/>
              <a:t>Регулятивные УУД:</a:t>
            </a:r>
            <a:endParaRPr lang="ru-RU" sz="3600" b="1" dirty="0" smtClean="0"/>
          </a:p>
          <a:p>
            <a:pPr lvl="0" algn="just"/>
            <a:r>
              <a:rPr lang="ru-RU" sz="3600" i="1" dirty="0" smtClean="0"/>
              <a:t>проявление познавательной инициативы.</a:t>
            </a:r>
          </a:p>
          <a:p>
            <a:pPr lvl="0" algn="just"/>
            <a:endParaRPr lang="ru-RU" sz="3600" i="1" dirty="0" smtClean="0"/>
          </a:p>
          <a:p>
            <a:pPr algn="ctr"/>
            <a:r>
              <a:rPr lang="ru-RU" sz="3600" b="1" u="sng" dirty="0" smtClean="0"/>
              <a:t>Познавательные УУД:</a:t>
            </a:r>
            <a:endParaRPr lang="ru-RU" sz="3600" b="1" dirty="0" smtClean="0"/>
          </a:p>
          <a:p>
            <a:pPr lvl="0" algn="ctr"/>
            <a:r>
              <a:rPr lang="ru-RU" sz="3600" dirty="0" smtClean="0"/>
              <a:t>построение логического рассуждения.</a:t>
            </a:r>
          </a:p>
          <a:p>
            <a:pPr algn="ctr"/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785</Words>
  <Application>Microsoft Office PowerPoint</Application>
  <PresentationFormat>Экран (4:3)</PresentationFormat>
  <Paragraphs>94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Валеологическое исследование младшего школьника</vt:lpstr>
      <vt:lpstr>             Проблема преемственности </vt:lpstr>
      <vt:lpstr>  Решение проблемы - ФГОС</vt:lpstr>
      <vt:lpstr>             Цель образования </vt:lpstr>
      <vt:lpstr>Слайд 5</vt:lpstr>
      <vt:lpstr>     Проекты валеологической направленности нацелены на: </vt:lpstr>
      <vt:lpstr>Валеологическое исследование младшего школьника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деятельность валеологической направленности в начальной школе.  «Мой первый проект»</dc:title>
  <dc:creator>володя</dc:creator>
  <cp:lastModifiedBy>Учитель</cp:lastModifiedBy>
  <cp:revision>33</cp:revision>
  <dcterms:created xsi:type="dcterms:W3CDTF">2011-04-17T10:40:41Z</dcterms:created>
  <dcterms:modified xsi:type="dcterms:W3CDTF">2012-01-27T02:48:20Z</dcterms:modified>
</cp:coreProperties>
</file>