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8" r:id="rId4"/>
    <p:sldId id="259" r:id="rId5"/>
    <p:sldId id="265" r:id="rId6"/>
    <p:sldId id="277" r:id="rId7"/>
    <p:sldId id="260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7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2364-178A-4BF9-B0BD-DE9D51B6D61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1939-5EA0-4E13-B8EC-6624E5EC37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2364-178A-4BF9-B0BD-DE9D51B6D61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1939-5EA0-4E13-B8EC-6624E5EC37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2364-178A-4BF9-B0BD-DE9D51B6D61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1939-5EA0-4E13-B8EC-6624E5EC37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2364-178A-4BF9-B0BD-DE9D51B6D61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281939-5EA0-4E13-B8EC-6624E5EC37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2364-178A-4BF9-B0BD-DE9D51B6D61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3281939-5EA0-4E13-B8EC-6624E5EC37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2364-178A-4BF9-B0BD-DE9D51B6D61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281939-5EA0-4E13-B8EC-6624E5EC372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39E2364-178A-4BF9-B0BD-DE9D51B6D61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1939-5EA0-4E13-B8EC-6624E5EC37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2364-178A-4BF9-B0BD-DE9D51B6D61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3281939-5EA0-4E13-B8EC-6624E5EC372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2364-178A-4BF9-B0BD-DE9D51B6D61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3281939-5EA0-4E13-B8EC-6624E5EC37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2364-178A-4BF9-B0BD-DE9D51B6D61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281939-5EA0-4E13-B8EC-6624E5EC37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281939-5EA0-4E13-B8EC-6624E5EC372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2364-178A-4BF9-B0BD-DE9D51B6D61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2364-178A-4BF9-B0BD-DE9D51B6D61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1939-5EA0-4E13-B8EC-6624E5EC37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3281939-5EA0-4E13-B8EC-6624E5EC372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39E2364-178A-4BF9-B0BD-DE9D51B6D61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2364-178A-4BF9-B0BD-DE9D51B6D61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1939-5EA0-4E13-B8EC-6624E5EC372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3281939-5EA0-4E13-B8EC-6624E5EC372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2364-178A-4BF9-B0BD-DE9D51B6D61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2364-178A-4BF9-B0BD-DE9D51B6D61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1939-5EA0-4E13-B8EC-6624E5EC37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2364-178A-4BF9-B0BD-DE9D51B6D61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1939-5EA0-4E13-B8EC-6624E5EC37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2364-178A-4BF9-B0BD-DE9D51B6D61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1939-5EA0-4E13-B8EC-6624E5EC37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2364-178A-4BF9-B0BD-DE9D51B6D61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1939-5EA0-4E13-B8EC-6624E5EC37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2364-178A-4BF9-B0BD-DE9D51B6D61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1939-5EA0-4E13-B8EC-6624E5EC37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2364-178A-4BF9-B0BD-DE9D51B6D61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1939-5EA0-4E13-B8EC-6624E5EC37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2364-178A-4BF9-B0BD-DE9D51B6D61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1939-5EA0-4E13-B8EC-6624E5EC37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2364-178A-4BF9-B0BD-DE9D51B6D61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81939-5EA0-4E13-B8EC-6624E5EC37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39E2364-178A-4BF9-B0BD-DE9D51B6D61D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281939-5EA0-4E13-B8EC-6624E5EC3722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l-55.ucoz.ru/index/organizacionnye_meroprijatija/0-11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lyaksa.net/htm/exam/answers/a22.htm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Тема урока: </a:t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dirty="0" smtClean="0">
                <a:solidFill>
                  <a:srgbClr val="FFFF00"/>
                </a:solidFill>
              </a:rPr>
              <a:t>Локальные </a:t>
            </a:r>
            <a:r>
              <a:rPr lang="ru-RU" sz="4800" b="1" dirty="0">
                <a:solidFill>
                  <a:srgbClr val="FFFF00"/>
                </a:solidFill>
              </a:rPr>
              <a:t>и глобальные компьютерные сети. Адресация в сетях</a:t>
            </a:r>
            <a:r>
              <a:rPr lang="ru-RU" sz="4800" b="1" dirty="0" smtClean="0">
                <a:solidFill>
                  <a:srgbClr val="FFFF00"/>
                </a:solidFill>
              </a:rPr>
              <a:t>.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509120"/>
            <a:ext cx="3240360" cy="175260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/>
              <a:t>Подготовила преподаватель информатики и ИКТ  ГОБУ НПО ВО ПЛ-55 г. Россоши</a:t>
            </a:r>
          </a:p>
          <a:p>
            <a:pPr algn="r"/>
            <a:r>
              <a:rPr lang="ru-RU" dirty="0" smtClean="0"/>
              <a:t>Пискунова Н.В.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sz="4000" u="sng" dirty="0"/>
              <a:t>Топология </a:t>
            </a:r>
            <a:r>
              <a:rPr lang="ru-RU" sz="4000" u="sng" dirty="0" smtClean="0"/>
              <a:t>сети 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(общая </a:t>
            </a:r>
            <a:r>
              <a:rPr lang="ru-RU" sz="3200" dirty="0"/>
              <a:t>схема соединения компьютеров в локальные сети</a:t>
            </a:r>
            <a:r>
              <a:rPr lang="ru-RU" sz="3200" dirty="0" smtClean="0"/>
              <a:t>):</a:t>
            </a:r>
            <a:endParaRPr lang="ru-RU" dirty="0"/>
          </a:p>
        </p:txBody>
      </p:sp>
      <p:pic>
        <p:nvPicPr>
          <p:cNvPr id="15362" name="Picture 2" descr="http://www.klyaksa.net/htm/exam/answers/images/a22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1809750" cy="971551"/>
          </a:xfrm>
          <a:prstGeom prst="rect">
            <a:avLst/>
          </a:prstGeom>
          <a:noFill/>
        </p:spPr>
      </p:pic>
      <p:pic>
        <p:nvPicPr>
          <p:cNvPr id="15364" name="Picture 4" descr="http://www.klyaksa.net/htm/exam/answers/images/a22_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564904"/>
            <a:ext cx="1495425" cy="1276350"/>
          </a:xfrm>
          <a:prstGeom prst="rect">
            <a:avLst/>
          </a:prstGeom>
          <a:noFill/>
        </p:spPr>
      </p:pic>
      <p:pic>
        <p:nvPicPr>
          <p:cNvPr id="15366" name="Picture 6" descr="http://www.klyaksa.net/htm/exam/answers/images/a22_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564904"/>
            <a:ext cx="1685925" cy="12001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4365104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«Общая шина</a:t>
            </a:r>
            <a:r>
              <a:rPr lang="ru-RU" sz="3200" dirty="0"/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72371" y="4365104"/>
            <a:ext cx="1975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«Звезда</a:t>
            </a:r>
            <a:r>
              <a:rPr lang="ru-RU" sz="3200" dirty="0"/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01430" y="4293096"/>
            <a:ext cx="2203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«Кольцо»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Региональные компьютерные </a:t>
            </a:r>
            <a:r>
              <a:rPr lang="ru-RU" b="1" dirty="0" smtClean="0"/>
              <a:t>сети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объединяют </a:t>
            </a:r>
            <a:r>
              <a:rPr lang="ru-RU" dirty="0"/>
              <a:t>компьютеры в пределах одного региона (города, страны, континента).</a:t>
            </a:r>
          </a:p>
        </p:txBody>
      </p:sp>
      <p:pic>
        <p:nvPicPr>
          <p:cNvPr id="58370" name="Picture 2" descr="Сеть - группа компьютеров и/или других устройств, каким-либо образом соединенных для обмена информацией и совместного использ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4391025" cy="3744416"/>
          </a:xfrm>
          <a:prstGeom prst="rect">
            <a:avLst/>
          </a:prstGeom>
          <a:noFill/>
        </p:spPr>
      </p:pic>
      <p:pic>
        <p:nvPicPr>
          <p:cNvPr id="58372" name="Picture 4" descr="Карта Воронежской области. Подробная карта Воронежской облас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92896"/>
            <a:ext cx="3849303" cy="37821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Autofit/>
          </a:bodyPr>
          <a:lstStyle/>
          <a:p>
            <a:r>
              <a:rPr lang="ru-RU" sz="4000" b="1" dirty="0"/>
              <a:t>Корпоративные компьютерные сети -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могут </a:t>
            </a:r>
            <a:r>
              <a:rPr lang="ru-RU" dirty="0"/>
              <a:t>объединять тысячи и десятки тысяч компьютеров, размещенных в различных странах и городах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Например:</a:t>
            </a:r>
            <a:endParaRPr lang="ru-RU" dirty="0"/>
          </a:p>
          <a:p>
            <a:pPr>
              <a:buNone/>
            </a:pPr>
            <a:r>
              <a:rPr lang="ru-RU" dirty="0"/>
              <a:t>с</a:t>
            </a:r>
            <a:r>
              <a:rPr lang="ru-RU" dirty="0" smtClean="0"/>
              <a:t>еть </a:t>
            </a:r>
            <a:r>
              <a:rPr lang="ru-RU" dirty="0"/>
              <a:t>корпорации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Microsoft</a:t>
            </a:r>
          </a:p>
        </p:txBody>
      </p:sp>
      <p:pic>
        <p:nvPicPr>
          <p:cNvPr id="57346" name="Picture 2" descr="Windows - Информационная безопасность, Windows, Microsoft, вредоносное ПО, уязвимости, трояны, обновл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700" y="2636912"/>
            <a:ext cx="5294704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9"/>
            <a:ext cx="8820472" cy="562074"/>
          </a:xfrm>
        </p:spPr>
        <p:txBody>
          <a:bodyPr>
            <a:noAutofit/>
          </a:bodyPr>
          <a:lstStyle/>
          <a:p>
            <a:r>
              <a:rPr lang="ru-RU" sz="2400" b="1" dirty="0"/>
              <a:t>Глобальная компьютерная сеть </a:t>
            </a:r>
            <a:r>
              <a:rPr lang="ru-RU" sz="2400" b="1" dirty="0" smtClean="0"/>
              <a:t>Интернет</a:t>
            </a:r>
            <a:r>
              <a:rPr lang="ru-RU" sz="3200" b="1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836712"/>
            <a:ext cx="9144000" cy="5472608"/>
          </a:xfrm>
        </p:spPr>
        <p:txBody>
          <a:bodyPr>
            <a:noAutofit/>
          </a:bodyPr>
          <a:lstStyle/>
          <a:p>
            <a:r>
              <a:rPr lang="ru-RU" sz="2000" dirty="0"/>
              <a:t>В 1969 году в США была создана компьютерная сеть </a:t>
            </a:r>
            <a:r>
              <a:rPr lang="ru-RU" sz="2000" dirty="0" err="1"/>
              <a:t>ARPAnet</a:t>
            </a:r>
            <a:r>
              <a:rPr lang="ru-RU" sz="2000" dirty="0"/>
              <a:t>, объединяющая компьютерные центры министерства обороны и ряда академических организаций. </a:t>
            </a:r>
            <a:endParaRPr lang="ru-RU" sz="2000" dirty="0" smtClean="0"/>
          </a:p>
          <a:p>
            <a:r>
              <a:rPr lang="ru-RU" sz="2000" dirty="0" smtClean="0"/>
              <a:t>Эта </a:t>
            </a:r>
            <a:r>
              <a:rPr lang="ru-RU" sz="2000" dirty="0"/>
              <a:t>сеть была предназначена для узкой цели: главным образом для изучения того, как поддерживать связь в случае ядерного нападения и для помощи исследователям в обмене информацией. По мере роста этой сети создавались и развивались многие другие сети. </a:t>
            </a:r>
            <a:endParaRPr lang="ru-RU" sz="2000" dirty="0" smtClean="0"/>
          </a:p>
          <a:p>
            <a:r>
              <a:rPr lang="ru-RU" sz="2000" dirty="0" smtClean="0"/>
              <a:t>Еще </a:t>
            </a:r>
            <a:r>
              <a:rPr lang="ru-RU" sz="2000" dirty="0"/>
              <a:t>до наступления эры персональных компьютеров создатели </a:t>
            </a:r>
            <a:r>
              <a:rPr lang="ru-RU" sz="2000" dirty="0" err="1"/>
              <a:t>ARPAnet</a:t>
            </a:r>
            <a:r>
              <a:rPr lang="ru-RU" sz="2000" dirty="0"/>
              <a:t> приступили к разработке программы </a:t>
            </a:r>
            <a:r>
              <a:rPr lang="ru-RU" sz="2000" dirty="0" err="1"/>
              <a:t>Internetting</a:t>
            </a:r>
            <a:r>
              <a:rPr lang="ru-RU" sz="2000" dirty="0"/>
              <a:t> </a:t>
            </a:r>
            <a:r>
              <a:rPr lang="ru-RU" sz="2000" dirty="0" err="1"/>
              <a:t>Project</a:t>
            </a:r>
            <a:r>
              <a:rPr lang="ru-RU" sz="2000" dirty="0"/>
              <a:t> ("Проект объединения сетей"). Успех этого проекта привел к следующим результатам. Во-первых, была создана крупнейшая в США сеть </a:t>
            </a:r>
            <a:r>
              <a:rPr lang="ru-RU" sz="2000" dirty="0" err="1"/>
              <a:t>internet</a:t>
            </a:r>
            <a:r>
              <a:rPr lang="ru-RU" sz="2000" dirty="0"/>
              <a:t> (со строчной буквы </a:t>
            </a:r>
            <a:r>
              <a:rPr lang="ru-RU" sz="2000" dirty="0" err="1"/>
              <a:t>i</a:t>
            </a:r>
            <a:r>
              <a:rPr lang="ru-RU" sz="2000" dirty="0"/>
              <a:t>). Во-вторых, были опробованы различные варианты взаимодействия этой сети с рядом других сетей США. Это создало предпосылки для успешной интеграции многих сетей в единую мировую сеть. </a:t>
            </a:r>
            <a:endParaRPr lang="ru-RU" sz="2000" dirty="0" smtClean="0"/>
          </a:p>
          <a:p>
            <a:r>
              <a:rPr lang="ru-RU" sz="2000" dirty="0" smtClean="0"/>
              <a:t>Такую </a:t>
            </a:r>
            <a:r>
              <a:rPr lang="ru-RU" sz="2000" dirty="0"/>
              <a:t>"сеть сетей" теперь всюду называют </a:t>
            </a:r>
            <a:r>
              <a:rPr lang="ru-RU" sz="2000" dirty="0" err="1"/>
              <a:t>Internet</a:t>
            </a:r>
            <a:r>
              <a:rPr lang="ru-RU" sz="2000" dirty="0"/>
              <a:t> (в отечественных публикациях </a:t>
            </a:r>
            <a:r>
              <a:rPr lang="ru-RU" sz="2000" dirty="0" smtClean="0"/>
              <a:t>-Интернет</a:t>
            </a:r>
            <a:r>
              <a:rPr lang="ru-RU" sz="2000" dirty="0"/>
              <a:t>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274638"/>
            <a:ext cx="8280920" cy="445050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Интернет</a:t>
            </a:r>
            <a:r>
              <a:rPr lang="ru-RU" dirty="0"/>
              <a:t> </a:t>
            </a:r>
            <a:r>
              <a:rPr lang="ru-RU" dirty="0" smtClean="0"/>
              <a:t>— </a:t>
            </a:r>
            <a:br>
              <a:rPr lang="ru-RU" dirty="0" smtClean="0"/>
            </a:br>
            <a:r>
              <a:rPr lang="ru-RU" dirty="0" smtClean="0"/>
              <a:t>это </a:t>
            </a:r>
            <a:r>
              <a:rPr lang="ru-RU" dirty="0"/>
              <a:t>глобальная компьютерная сеть, объединяющая многие локальные, региональные и корпоративные сети и включающая в себя десятки миллионов компьютеров.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Адресация в Интернет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400" dirty="0" smtClean="0"/>
              <a:t>Для </a:t>
            </a:r>
            <a:r>
              <a:rPr lang="ru-RU" sz="2400" dirty="0"/>
              <a:t>того, чтобы </a:t>
            </a:r>
            <a:r>
              <a:rPr lang="ru-RU" sz="2400" dirty="0" smtClean="0"/>
              <a:t>компьютеры в сети «могли найти друг друга» </a:t>
            </a:r>
            <a:r>
              <a:rPr lang="ru-RU" sz="2400" dirty="0"/>
              <a:t>надо знать </a:t>
            </a:r>
            <a:r>
              <a:rPr lang="ru-RU" sz="2400" dirty="0" smtClean="0"/>
              <a:t>их уникальный Интернет </a:t>
            </a:r>
            <a:r>
              <a:rPr lang="ru-RU" sz="2400" dirty="0"/>
              <a:t>- адрес. </a:t>
            </a:r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smtClean="0"/>
              <a:t>Существуют </a:t>
            </a:r>
            <a:r>
              <a:rPr lang="ru-RU" sz="2400" dirty="0"/>
              <a:t>два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равноценных</a:t>
            </a:r>
          </a:p>
          <a:p>
            <a:pPr>
              <a:buNone/>
            </a:pPr>
            <a:r>
              <a:rPr lang="ru-RU" sz="2400" dirty="0" smtClean="0"/>
              <a:t>формата адресов: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IP – адрес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DNS </a:t>
            </a:r>
            <a:r>
              <a:rPr lang="ru-RU" sz="2400" dirty="0"/>
              <a:t>- адрес.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4274" name="Picture 2" descr="Курс лекций по дисциплине &quot;Информационные сети&quot; - страница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750137"/>
            <a:ext cx="5369818" cy="3453318"/>
          </a:xfrm>
          <a:prstGeom prst="round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 fontScale="90000"/>
          </a:bodyPr>
          <a:lstStyle/>
          <a:p>
            <a:r>
              <a:rPr lang="ru-RU" sz="4900" b="1" dirty="0"/>
              <a:t>IP - адрес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IP - адрес состоит из четырех блоков цифр, разделенных точками. Он может иметь такой вид: </a:t>
            </a:r>
            <a:br>
              <a:rPr lang="ru-RU" dirty="0" smtClean="0"/>
            </a:br>
            <a:r>
              <a:rPr lang="ru-RU" dirty="0" smtClean="0"/>
              <a:t>84.42.63.1</a:t>
            </a:r>
          </a:p>
          <a:p>
            <a:endParaRPr lang="ru-RU" dirty="0" smtClean="0"/>
          </a:p>
          <a:p>
            <a:r>
              <a:rPr lang="ru-RU" dirty="0" smtClean="0"/>
              <a:t>Каждый блок может содержать число от 0 до 255. Благодаря такой организации можно получить свыше четырех миллиардов возможных адресов.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DNS - </a:t>
            </a:r>
            <a:r>
              <a:rPr lang="ru-RU" b="1" dirty="0"/>
              <a:t>адрес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IP - адрес имеет числовой вид, так как его используют в своей работе компьютеры. Но он весьма сложен для запоминания, поэтому была разработана доменная система имен: DNS. </a:t>
            </a:r>
            <a:endParaRPr lang="en-US" dirty="0" smtClean="0"/>
          </a:p>
          <a:p>
            <a:r>
              <a:rPr lang="ru-RU" dirty="0" smtClean="0"/>
              <a:t>DNS </a:t>
            </a:r>
            <a:r>
              <a:rPr lang="ru-RU" dirty="0"/>
              <a:t>- адрес включает более удобные для пользователя буквенные сокращения, которые также разделяются точками на отдельные информационные блоки (домены). Например:</a:t>
            </a:r>
            <a:br>
              <a:rPr lang="ru-RU" dirty="0"/>
            </a:br>
            <a:r>
              <a:rPr lang="en-US" dirty="0" smtClean="0">
                <a:hlinkClick r:id="rId2"/>
              </a:rPr>
              <a:t>www/pl-55.ucoz.ru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Если Вы вводите DNS - адрес, то он сначала направляется в так называемый сервер имен, который преобразует его в 32 - битный IP - адрес для машинного считывания. </a:t>
            </a:r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Доменные имена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82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    </a:t>
            </a:r>
            <a:r>
              <a:rPr lang="ru-RU" sz="2000" dirty="0" smtClean="0"/>
              <a:t>Доменная </a:t>
            </a:r>
            <a:r>
              <a:rPr lang="ru-RU" sz="2000" dirty="0"/>
              <a:t>система имён ставит в соответствие числовому IP-адресу компьютера уникальные доменное имя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/>
              <a:t>Доменная система имён имеет иерархическую структуру:</a:t>
            </a:r>
          </a:p>
          <a:p>
            <a:r>
              <a:rPr lang="ru-RU" sz="2000" dirty="0"/>
              <a:t>домены верхнего </a:t>
            </a:r>
            <a:r>
              <a:rPr lang="ru-RU" sz="2000" dirty="0" smtClean="0"/>
              <a:t>уровня</a:t>
            </a:r>
            <a:r>
              <a:rPr lang="en-US" sz="2000" dirty="0" smtClean="0"/>
              <a:t> (</a:t>
            </a:r>
            <a:r>
              <a:rPr lang="ru-RU" sz="2000" dirty="0" smtClean="0"/>
              <a:t>географические и административные.</a:t>
            </a:r>
            <a:r>
              <a:rPr lang="en-US" sz="2000" dirty="0" smtClean="0"/>
              <a:t>)</a:t>
            </a:r>
          </a:p>
          <a:p>
            <a:r>
              <a:rPr lang="ru-RU" sz="2000" dirty="0" smtClean="0"/>
              <a:t>домены </a:t>
            </a:r>
            <a:r>
              <a:rPr lang="ru-RU" sz="2000" dirty="0"/>
              <a:t>второго </a:t>
            </a:r>
            <a:r>
              <a:rPr lang="ru-RU" sz="2000" dirty="0" smtClean="0"/>
              <a:t>уровня</a:t>
            </a:r>
            <a:endParaRPr lang="en-US" sz="2000" dirty="0" smtClean="0"/>
          </a:p>
          <a:p>
            <a:r>
              <a:rPr lang="ru-RU" sz="2000" dirty="0" smtClean="0"/>
              <a:t> домены </a:t>
            </a:r>
            <a:r>
              <a:rPr lang="ru-RU" sz="2000" dirty="0"/>
              <a:t>третьего уровня.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ru-RU" sz="2000" dirty="0" smtClean="0"/>
              <a:t>Доменное </a:t>
            </a:r>
            <a:r>
              <a:rPr lang="ru-RU" sz="2000" dirty="0"/>
              <a:t>имя сервера Интернета состоит из последовательности имён домена верхнего уровня, домена второго уровня и собственно имени </a:t>
            </a:r>
            <a:r>
              <a:rPr lang="ru-RU" sz="2400" dirty="0"/>
              <a:t>компьютера.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Рефлексия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Сегодня на уроке познавательным для меня было….</a:t>
            </a:r>
          </a:p>
          <a:p>
            <a:r>
              <a:rPr lang="ru-RU" dirty="0" smtClean="0"/>
              <a:t>Меня удивило….</a:t>
            </a:r>
          </a:p>
          <a:p>
            <a:r>
              <a:rPr lang="ru-RU" dirty="0" smtClean="0"/>
              <a:t>Полученные сегодня на уроке знания я могу применить ….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чего нужна компьютерная сеть?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Создание компьютерных сетей вызвано практической потребностью пользователей удаленных друг от друга компьютеров в одной и той же информации. Сети предоставляют пользователям возможность не только быстрого обмена информацией, но и совместной работы на принтерах и других периферийных устройствах, и даже одновременной обработки документов.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http://www.klyaksa.net/htm/exam/answers/a22.htm</a:t>
            </a:r>
            <a:endParaRPr lang="ru-RU" dirty="0" smtClean="0"/>
          </a:p>
          <a:p>
            <a:r>
              <a:rPr lang="ru-RU" dirty="0" smtClean="0"/>
              <a:t>Учебник Информатики и ИКТ, профильный уровень, 11 </a:t>
            </a:r>
            <a:r>
              <a:rPr lang="ru-RU" dirty="0" err="1" smtClean="0"/>
              <a:t>кл</a:t>
            </a:r>
            <a:r>
              <a:rPr lang="ru-RU" dirty="0" smtClean="0"/>
              <a:t>, </a:t>
            </a:r>
            <a:r>
              <a:rPr lang="ru-RU" dirty="0" err="1" smtClean="0"/>
              <a:t>Угринович</a:t>
            </a:r>
            <a:r>
              <a:rPr lang="ru-RU" dirty="0" smtClean="0"/>
              <a:t> Н.Д.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6220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это </a:t>
            </a:r>
            <a:r>
              <a:rPr lang="ru-RU" dirty="0"/>
              <a:t>совокупность компьютеров и различных устройств, обеспечивающих информационный обмен между компьютерами в сети без использования каких-либо промежуточных </a:t>
            </a:r>
            <a:r>
              <a:rPr lang="ru-RU" dirty="0" smtClean="0"/>
              <a:t>носителей </a:t>
            </a:r>
            <a:r>
              <a:rPr lang="ru-RU" dirty="0"/>
              <a:t>информации.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48680"/>
            <a:ext cx="59766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Компьютерная </a:t>
            </a:r>
            <a:r>
              <a:rPr lang="ru-RU" sz="33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сеть -  </a:t>
            </a:r>
            <a:endParaRPr lang="ru-RU" sz="3300" dirty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 descr="Cамоучитель по созданию компьютерной сети 2008 - Скачать книгу бесплатно"/>
          <p:cNvPicPr>
            <a:picLocks noChangeAspect="1" noChangeArrowheads="1"/>
          </p:cNvPicPr>
          <p:nvPr/>
        </p:nvPicPr>
        <p:blipFill>
          <a:blip r:embed="rId2" cstate="print"/>
          <a:srcRect l="5815" t="15053" r="4629" b="19718"/>
          <a:stretch>
            <a:fillRect/>
          </a:stretch>
        </p:blipFill>
        <p:spPr bwMode="auto">
          <a:xfrm>
            <a:off x="2123728" y="3610422"/>
            <a:ext cx="5328592" cy="269889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27584" y="69269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Схема передачи информации:</a:t>
            </a:r>
            <a:endParaRPr lang="ru-RU" sz="32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539552" y="2132856"/>
            <a:ext cx="7776864" cy="1296144"/>
            <a:chOff x="539552" y="2132856"/>
            <a:chExt cx="7776864" cy="129614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39552" y="2132856"/>
              <a:ext cx="2952328" cy="1296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/>
                <a:t>отправитель</a:t>
              </a:r>
              <a:endParaRPr lang="ru-RU" sz="3200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076056" y="2132856"/>
              <a:ext cx="3240360" cy="1296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/>
                <a:t>получатель</a:t>
              </a: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3491880" y="2564904"/>
              <a:ext cx="1584176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H="1">
              <a:off x="3419872" y="2996952"/>
              <a:ext cx="1656184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347864" y="2636912"/>
              <a:ext cx="2376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КАНАЛЫ СВЯЗИ</a:t>
              </a:r>
              <a:endParaRPr lang="ru-RU" sz="16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67544" y="422108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Важнейшая характеристика канала связи – его пропускная способность (скорость передачи данных)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компьютерные сети делятся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dirty="0"/>
              <a:t>По скорости передачи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Низко-</a:t>
            </a:r>
          </a:p>
          <a:p>
            <a:r>
              <a:rPr lang="ru-RU" dirty="0" smtClean="0"/>
              <a:t>Средне-</a:t>
            </a:r>
          </a:p>
          <a:p>
            <a:r>
              <a:rPr lang="ru-RU" dirty="0" smtClean="0"/>
              <a:t>Высоко-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u="sng" dirty="0" smtClean="0"/>
              <a:t>По типу каналов связи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коаксиальные</a:t>
            </a:r>
          </a:p>
          <a:p>
            <a:r>
              <a:rPr lang="ru-RU" dirty="0" smtClean="0"/>
              <a:t>на витой паре</a:t>
            </a:r>
          </a:p>
          <a:p>
            <a:r>
              <a:rPr lang="ru-RU" dirty="0" smtClean="0"/>
              <a:t>оптоволоконные</a:t>
            </a:r>
          </a:p>
          <a:p>
            <a:r>
              <a:rPr lang="ru-RU" dirty="0" smtClean="0"/>
              <a:t>с передачей информации по радиоканалам</a:t>
            </a:r>
          </a:p>
          <a:p>
            <a:r>
              <a:rPr lang="ru-RU" dirty="0" smtClean="0"/>
              <a:t>с передачей информации в инфракрасном диапазоне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2967335"/>
            <a:ext cx="21602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скоростные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u="sng" dirty="0"/>
              <a:t>По территориальной распространенности 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dirty="0" smtClean="0"/>
              <a:t>сети </a:t>
            </a:r>
            <a:r>
              <a:rPr lang="ru-RU" dirty="0"/>
              <a:t>могут </a:t>
            </a:r>
            <a:r>
              <a:rPr lang="ru-RU" dirty="0" smtClean="0"/>
              <a:t>быть: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dirty="0" smtClean="0"/>
              <a:t>локальными </a:t>
            </a:r>
          </a:p>
          <a:p>
            <a:r>
              <a:rPr lang="ru-RU" dirty="0"/>
              <a:t>р</a:t>
            </a:r>
            <a:r>
              <a:rPr lang="ru-RU" dirty="0" smtClean="0"/>
              <a:t>егиональными</a:t>
            </a:r>
          </a:p>
          <a:p>
            <a:r>
              <a:rPr lang="ru-RU" dirty="0" smtClean="0"/>
              <a:t>корпоративными</a:t>
            </a:r>
          </a:p>
          <a:p>
            <a:r>
              <a:rPr lang="ru-RU" dirty="0" smtClean="0"/>
              <a:t>Глобальными</a:t>
            </a:r>
            <a:endParaRPr lang="ru-RU" dirty="0"/>
          </a:p>
        </p:txBody>
      </p:sp>
      <p:pic>
        <p:nvPicPr>
          <p:cNvPr id="22530" name="Picture 2" descr="Глобальная компьютерная сеть; иллюстрация 3696842, иллюстратор Sergey Nivens. Фотобанк Лори - Продажа фотографий, иллюстраций 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988840"/>
            <a:ext cx="4524375" cy="33909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Локальная сеть -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2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объединяет </a:t>
            </a:r>
            <a:r>
              <a:rPr lang="ru-RU" sz="3200" dirty="0"/>
              <a:t>компьютеры, установленные в одном помещении </a:t>
            </a:r>
            <a:r>
              <a:rPr lang="ru-RU" sz="3200" dirty="0" smtClean="0"/>
              <a:t>или </a:t>
            </a:r>
            <a:r>
              <a:rPr lang="ru-RU" sz="3200" dirty="0"/>
              <a:t>в одном </a:t>
            </a:r>
            <a:r>
              <a:rPr lang="ru-RU" sz="3200" dirty="0" smtClean="0"/>
              <a:t>здании</a:t>
            </a:r>
            <a:endParaRPr lang="ru-RU" sz="3200" dirty="0"/>
          </a:p>
        </p:txBody>
      </p:sp>
      <p:pic>
        <p:nvPicPr>
          <p:cNvPr id="20482" name="Picture 2" descr="Настройка локальных с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80928"/>
            <a:ext cx="6772275" cy="340995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 w="15875"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Локальные сети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5" name="Прямая со стрелкой 4"/>
          <p:cNvCxnSpPr>
            <a:stCxn id="2" idx="2"/>
          </p:cNvCxnSpPr>
          <p:nvPr/>
        </p:nvCxnSpPr>
        <p:spPr>
          <a:xfrm flipH="1">
            <a:off x="2483768" y="1417638"/>
            <a:ext cx="2088232" cy="787226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>
            <a:off x="4572000" y="1417638"/>
            <a:ext cx="2448272" cy="787226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27584" y="2276872"/>
            <a:ext cx="30243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одноранговые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2276872"/>
            <a:ext cx="302433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сети на основе серверов</a:t>
            </a:r>
            <a:endParaRPr lang="ru-RU" sz="2800" dirty="0"/>
          </a:p>
        </p:txBody>
      </p:sp>
      <p:cxnSp>
        <p:nvCxnSpPr>
          <p:cNvPr id="16" name="Прямая со стрелкой 15"/>
          <p:cNvCxnSpPr>
            <a:stCxn id="9" idx="2"/>
          </p:cNvCxnSpPr>
          <p:nvPr/>
        </p:nvCxnSpPr>
        <p:spPr>
          <a:xfrm>
            <a:off x="2339752" y="3284984"/>
            <a:ext cx="0" cy="64807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804248" y="3284984"/>
            <a:ext cx="0" cy="64807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364088" y="3933056"/>
            <a:ext cx="3024336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сети более 10 компьютеров, некоторые </a:t>
            </a:r>
            <a:r>
              <a:rPr lang="ru-RU" dirty="0"/>
              <a:t>компьютеры специально выделяются для хранения файлов или программ-приложений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99592" y="3933056"/>
            <a:ext cx="3024336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небольшие сети, в которых все компьютеры равноправны</a:t>
            </a:r>
            <a:endParaRPr lang="ru-RU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Каждый компьютер, подключенный к локальной сети, должен иметь специальную плату (сетевой адаптер). Между собой компьютеры (сетевые адаптеры) соединяются с помощью кабелей.</a:t>
            </a:r>
          </a:p>
        </p:txBody>
      </p:sp>
      <p:pic>
        <p:nvPicPr>
          <p:cNvPr id="16388" name="Picture 4" descr="Сетевые адапте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5461447" cy="2915048"/>
          </a:xfrm>
          <a:prstGeom prst="rect">
            <a:avLst/>
          </a:prstGeom>
          <a:noFill/>
        </p:spPr>
      </p:pic>
      <p:pic>
        <p:nvPicPr>
          <p:cNvPr id="16386" name="Picture 2" descr="Сборка, обслуживание и модернизация компьютеров Заказать услуги из раздела &quot;Сборка, обслуживание и модернизация компьютеров Бак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645024"/>
            <a:ext cx="4536503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653</Words>
  <Application>Microsoft Office PowerPoint</Application>
  <PresentationFormat>Экран (4:3)</PresentationFormat>
  <Paragraphs>89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Официальная</vt:lpstr>
      <vt:lpstr>Тема урока:  Локальные и глобальные компьютерные сети. Адресация в сетях.</vt:lpstr>
      <vt:lpstr>Для чего нужна компьютерная сеть?</vt:lpstr>
      <vt:lpstr>Слайд 3</vt:lpstr>
      <vt:lpstr>Слайд 4</vt:lpstr>
      <vt:lpstr>компьютерные сети делятся</vt:lpstr>
      <vt:lpstr>По территориальной распространенности  сети могут быть:</vt:lpstr>
      <vt:lpstr>Локальная сеть - </vt:lpstr>
      <vt:lpstr>Локальные сети</vt:lpstr>
      <vt:lpstr>Слайд 9</vt:lpstr>
      <vt:lpstr>Топология сети    (общая схема соединения компьютеров в локальные сети):</vt:lpstr>
      <vt:lpstr>Региональные компьютерные сети -</vt:lpstr>
      <vt:lpstr>Корпоративные компьютерные сети -</vt:lpstr>
      <vt:lpstr>Глобальная компьютерная сеть Интернет </vt:lpstr>
      <vt:lpstr>Интернет —  это глобальная компьютерная сеть, объединяющая многие локальные, региональные и корпоративные сети и включающая в себя десятки миллионов компьютеров.</vt:lpstr>
      <vt:lpstr>Адресация в Интернет</vt:lpstr>
      <vt:lpstr>IP - адрес </vt:lpstr>
      <vt:lpstr>DNS - адрес</vt:lpstr>
      <vt:lpstr>Доменные имена</vt:lpstr>
      <vt:lpstr>Рефлексия</vt:lpstr>
      <vt:lpstr>Использованная литература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«Глобальная компьютерная среда Интернет. Адресация в Интернете»</dc:title>
  <dc:creator>Семья</dc:creator>
  <cp:lastModifiedBy>Семья</cp:lastModifiedBy>
  <cp:revision>11</cp:revision>
  <dcterms:created xsi:type="dcterms:W3CDTF">2014-11-19T18:55:30Z</dcterms:created>
  <dcterms:modified xsi:type="dcterms:W3CDTF">2014-11-19T20:42:39Z</dcterms:modified>
</cp:coreProperties>
</file>