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63" r:id="rId3"/>
    <p:sldId id="264" r:id="rId4"/>
    <p:sldId id="262" r:id="rId5"/>
    <p:sldId id="261" r:id="rId6"/>
    <p:sldId id="268" r:id="rId7"/>
    <p:sldId id="257" r:id="rId8"/>
    <p:sldId id="259" r:id="rId9"/>
    <p:sldId id="258" r:id="rId10"/>
    <p:sldId id="260" r:id="rId11"/>
    <p:sldId id="265" r:id="rId12"/>
    <p:sldId id="266" r:id="rId13"/>
    <p:sldId id="267" r:id="rId14"/>
    <p:sldId id="256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404"/>
    <a:srgbClr val="F963B9"/>
    <a:srgbClr val="B90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63CEC36-A5F9-460F-A6D9-77FA1318D19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2675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553998"/>
          </a:xfrm>
        </p:spPr>
        <p:txBody>
          <a:bodyPr/>
          <a:lstStyle/>
          <a:p>
            <a:pPr algn="ctr"/>
            <a:r>
              <a:rPr lang="ru-RU" altLang="ru-RU" sz="4000" dirty="0">
                <a:solidFill>
                  <a:srgbClr val="FF0000"/>
                </a:solidFill>
              </a:rPr>
              <a:t>Вычисли недостающую величину</a:t>
            </a:r>
          </a:p>
        </p:txBody>
      </p:sp>
      <p:graphicFrame>
        <p:nvGraphicFramePr>
          <p:cNvPr id="36909" name="Group 45"/>
          <p:cNvGraphicFramePr>
            <a:graphicFrameLocks noGrp="1"/>
          </p:cNvGraphicFramePr>
          <p:nvPr>
            <p:ph type="tbl" idx="1"/>
          </p:nvPr>
        </p:nvGraphicFramePr>
        <p:xfrm>
          <a:off x="457200" y="1981200"/>
          <a:ext cx="8229600" cy="3886200"/>
        </p:xfrm>
        <a:graphic>
          <a:graphicData uri="http://schemas.openxmlformats.org/drawingml/2006/table">
            <a:tbl>
              <a:tblPr/>
              <a:tblGrid>
                <a:gridCol w="1882775"/>
                <a:gridCol w="1584325"/>
                <a:gridCol w="1584325"/>
                <a:gridCol w="1727200"/>
                <a:gridCol w="1450975"/>
              </a:tblGrid>
              <a:tr h="971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длина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 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</a:t>
                      </a:r>
                      <a:r>
                        <a:rPr kumimoji="0" lang="ru-RU" alt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дм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 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ширина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 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 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периметр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 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площадь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 см</a:t>
                      </a:r>
                      <a:r>
                        <a:rPr kumimoji="0" lang="ru-RU" altLang="ru-RU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9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78"/>
            <a:ext cx="5652120" cy="132959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Практическое задание № 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924425"/>
          </a:xfrm>
        </p:spPr>
        <p:txBody>
          <a:bodyPr/>
          <a:lstStyle/>
          <a:p>
            <a:r>
              <a:rPr lang="ru-RU" dirty="0" smtClean="0"/>
              <a:t>Вырежьте из плотной бумаги прямоугольник. Разрежьте его на две части по диагонали. Совместите полученные треугольники. </a:t>
            </a:r>
            <a:endParaRPr lang="ru-RU" dirty="0"/>
          </a:p>
          <a:p>
            <a:r>
              <a:rPr lang="ru-RU" dirty="0" smtClean="0"/>
              <a:t>Ответьте на вопросы:</a:t>
            </a:r>
          </a:p>
          <a:p>
            <a:r>
              <a:rPr lang="ru-RU" dirty="0" smtClean="0"/>
              <a:t>Какие треугольники получились?</a:t>
            </a:r>
          </a:p>
          <a:p>
            <a:r>
              <a:rPr lang="ru-RU" dirty="0" smtClean="0"/>
              <a:t>Что можно сказать про площади этих треугольников?</a:t>
            </a:r>
          </a:p>
          <a:p>
            <a:r>
              <a:rPr lang="ru-RU" dirty="0" smtClean="0"/>
              <a:t>По какой формуле можно найти площадь прямоугольного треугольника?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156176" y="57850"/>
            <a:ext cx="2729904" cy="1400966"/>
          </a:xfrm>
          <a:prstGeom prst="rect">
            <a:avLst/>
          </a:prstGeom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6156176" y="57850"/>
            <a:ext cx="2729904" cy="140096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486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0361" y="0"/>
            <a:ext cx="8382000" cy="66479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Решите задачу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79512" y="908720"/>
            <a:ext cx="8382000" cy="2068259"/>
          </a:xfrm>
        </p:spPr>
        <p:txBody>
          <a:bodyPr/>
          <a:lstStyle/>
          <a:p>
            <a:r>
              <a:rPr lang="en-US" i="1" dirty="0" smtClean="0"/>
              <a:t>ABCD</a:t>
            </a:r>
            <a:r>
              <a:rPr lang="ru-RU" dirty="0" smtClean="0"/>
              <a:t> – прямоугольник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i="1" dirty="0" smtClean="0"/>
              <a:t>AD</a:t>
            </a:r>
            <a:r>
              <a:rPr lang="en-US" dirty="0" smtClean="0"/>
              <a:t> = </a:t>
            </a:r>
            <a:r>
              <a:rPr lang="ru-RU" dirty="0" smtClean="0"/>
              <a:t>4 м 80 см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i="1" dirty="0" smtClean="0"/>
              <a:t>CD</a:t>
            </a:r>
            <a:r>
              <a:rPr lang="en-US" dirty="0" smtClean="0"/>
              <a:t> = 1 </a:t>
            </a:r>
            <a:r>
              <a:rPr lang="ru-RU" dirty="0" smtClean="0"/>
              <a:t>м</a:t>
            </a:r>
          </a:p>
          <a:p>
            <a:pPr marL="0" indent="0">
              <a:buNone/>
            </a:pPr>
            <a:r>
              <a:rPr lang="ru-RU" dirty="0" smtClean="0"/>
              <a:t>Найти: </a:t>
            </a:r>
            <a:r>
              <a:rPr lang="en-US" dirty="0" smtClean="0"/>
              <a:t>S </a:t>
            </a:r>
            <a:r>
              <a:rPr lang="en-US" i="1" baseline="-25000" dirty="0" smtClean="0"/>
              <a:t>AMKCD</a:t>
            </a:r>
            <a:endParaRPr lang="ru-RU" i="1" baseline="-25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31" y="836712"/>
            <a:ext cx="457876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748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151632"/>
          </a:xfrm>
        </p:spPr>
        <p:txBody>
          <a:bodyPr/>
          <a:lstStyle/>
          <a:p>
            <a:r>
              <a:rPr lang="en-US" i="1" dirty="0" smtClean="0"/>
              <a:t>ABCD</a:t>
            </a:r>
            <a:r>
              <a:rPr lang="ru-RU" dirty="0" smtClean="0"/>
              <a:t>- прямоугольник</a:t>
            </a:r>
          </a:p>
          <a:p>
            <a:pPr marL="0" indent="0">
              <a:buNone/>
            </a:pPr>
            <a:r>
              <a:rPr lang="ru-RU" i="1" dirty="0" smtClean="0"/>
              <a:t>    </a:t>
            </a:r>
            <a:r>
              <a:rPr lang="en-US" i="1" dirty="0" smtClean="0"/>
              <a:t>S</a:t>
            </a:r>
            <a:r>
              <a:rPr lang="ru-RU" dirty="0" smtClean="0"/>
              <a:t> </a:t>
            </a:r>
            <a:r>
              <a:rPr lang="en-US" i="1" baseline="-25000" dirty="0" smtClean="0"/>
              <a:t>KEFD</a:t>
            </a:r>
            <a:r>
              <a:rPr lang="en-US" dirty="0" smtClean="0"/>
              <a:t> = 25 c</a:t>
            </a:r>
            <a:r>
              <a:rPr lang="ru-RU" dirty="0" smtClean="0"/>
              <a:t>м2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en-US" i="1" dirty="0" smtClean="0"/>
              <a:t>S </a:t>
            </a:r>
            <a:r>
              <a:rPr lang="en-US" i="1" baseline="-25000" dirty="0" smtClean="0"/>
              <a:t>ABCD</a:t>
            </a:r>
            <a:r>
              <a:rPr lang="en-US" i="1" dirty="0" smtClean="0"/>
              <a:t> </a:t>
            </a:r>
            <a:r>
              <a:rPr lang="en-US" dirty="0" smtClean="0"/>
              <a:t>= 35 </a:t>
            </a:r>
            <a:r>
              <a:rPr lang="ru-RU" dirty="0" smtClean="0"/>
              <a:t>см2</a:t>
            </a:r>
          </a:p>
          <a:p>
            <a:pPr marL="0" indent="0">
              <a:buNone/>
            </a:pPr>
            <a:r>
              <a:rPr lang="ru-RU" dirty="0" smtClean="0"/>
              <a:t>Найти: 1) </a:t>
            </a:r>
            <a:r>
              <a:rPr lang="ru-RU" i="1" dirty="0" smtClean="0"/>
              <a:t>АВ</a:t>
            </a:r>
            <a:r>
              <a:rPr lang="ru-RU" dirty="0" smtClean="0"/>
              <a:t> - ?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2) </a:t>
            </a:r>
            <a:r>
              <a:rPr lang="ru-RU" i="1" dirty="0" smtClean="0"/>
              <a:t>Р</a:t>
            </a:r>
            <a:r>
              <a:rPr lang="ru-RU" dirty="0" smtClean="0"/>
              <a:t> </a:t>
            </a:r>
            <a:r>
              <a:rPr lang="en-US" i="1" baseline="-25000" dirty="0" smtClean="0"/>
              <a:t>ABCKEF</a:t>
            </a:r>
            <a:r>
              <a:rPr lang="en-US" dirty="0" smtClean="0"/>
              <a:t> - </a:t>
            </a:r>
            <a:r>
              <a:rPr lang="ru-RU" dirty="0" smtClean="0"/>
              <a:t>?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3) </a:t>
            </a:r>
            <a:r>
              <a:rPr lang="en-US" i="1" dirty="0" smtClean="0"/>
              <a:t>S </a:t>
            </a:r>
            <a:r>
              <a:rPr lang="en-US" i="1" baseline="-25000" dirty="0" smtClean="0"/>
              <a:t>CKE</a:t>
            </a:r>
            <a:r>
              <a:rPr lang="en-US" i="1" dirty="0" smtClean="0"/>
              <a:t> </a:t>
            </a:r>
            <a:r>
              <a:rPr lang="ru-RU" dirty="0" smtClean="0"/>
              <a:t>- ?</a:t>
            </a:r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323528" y="18071"/>
            <a:ext cx="8382000" cy="66479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Решите задачу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191" y="1124744"/>
            <a:ext cx="412970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565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1000" contras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1" y="1772816"/>
            <a:ext cx="9022739" cy="492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2340"/>
            <a:ext cx="8382000" cy="66479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Домашнее задание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2" y="836712"/>
            <a:ext cx="8382000" cy="1871282"/>
          </a:xfrm>
        </p:spPr>
        <p:txBody>
          <a:bodyPr/>
          <a:lstStyle/>
          <a:p>
            <a:r>
              <a:rPr lang="ru-RU" dirty="0"/>
              <a:t>Используя треугольники из полученного набора (все или только некоторые), создайте фигуры с указанными площадями: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091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&amp;Scy;&amp;Mcy;&amp;Acy;&amp;Jcy;&amp;Lcy;&amp;Icy;&amp;Kcy;&amp;Icy; &amp;Vcy;&amp;IEcy;&amp;Scy;&amp;IEcy;&amp;Lcy;&amp;Ycy;&amp;IEcy; &amp;Pcy;&amp;Rcy;&amp;Icy;&amp;Kcy;&amp;Ocy;&amp;Lcy;&amp;SOFTcy;&amp;Ncy;&amp;Ycy;&amp;IEcy; &amp;Kcy;&amp;Lcy;&amp;Acy;&amp;Scy;&amp;Scy;&amp;Ncy;&amp;Ycy;&amp;IEcy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78288"/>
            <a:ext cx="12636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15888"/>
            <a:ext cx="77724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Подведем итоги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575" y="1349375"/>
            <a:ext cx="8520113" cy="457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Назовите тему урока.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Расскажите, чему вы научились.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какими трудностями вы столкнулись?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 преодолеть эти трудности?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Оцените свою деятельность на уроке: нарисуйте в своей тетради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 всё понятно- 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 некоторые задания вызвали трудности–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 ничего не понял –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42" name="Picture 2" descr="C:\Users\User\Pictures\grust-22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921375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:\Users\User\Pictures\smailiki-8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4548188"/>
            <a:ext cx="158591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1984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92919" y="188640"/>
            <a:ext cx="8229600" cy="553998"/>
          </a:xfrm>
        </p:spPr>
        <p:txBody>
          <a:bodyPr/>
          <a:lstStyle/>
          <a:p>
            <a:pPr algn="ctr"/>
            <a:r>
              <a:rPr lang="ru-RU" altLang="ru-RU" sz="4000" dirty="0">
                <a:solidFill>
                  <a:srgbClr val="FF0000"/>
                </a:solidFill>
              </a:rPr>
              <a:t>Найти площади изображенных фигур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altLang="ru-RU"/>
          </a:p>
        </p:txBody>
      </p:sp>
      <p:pic>
        <p:nvPicPr>
          <p:cNvPr id="79876" name="Picture 4" descr="елка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8135938" cy="46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068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095625" y="5445125"/>
            <a:ext cx="36022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altLang="ru-RU" sz="6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Площади</a:t>
            </a:r>
            <a:endParaRPr lang="ru-RU" altLang="ru-RU" sz="6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&amp;IEcy;&amp;dcy;&amp;icy;&amp;ncy;&amp;icy;&amp;tscy;&amp;ycy; &amp;dcy;&amp;lcy;&amp;icy;&amp;ncy;&amp;ycy; &amp;icy; &amp;pcy;&amp;lcy;&amp;ocy;&amp;shchcy;&amp;acy;&amp;dcy;&amp;icy;&amp;Pcy;&amp;lcy;&amp;acy;&amp;ncy;-&amp;kcy;&amp;ocy;&amp;ncy;&amp;scy;&amp;pcy;&amp;iecy;&amp;kcy;&amp;tcy; &amp;ucy;&amp;rcy;&amp;o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780097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853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Площадь. Площадь прямоугольника.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</a:t>
            </a:r>
          </a:p>
          <a:p>
            <a:r>
              <a:rPr lang="ru-RU" dirty="0" smtClean="0"/>
              <a:t>Сидорова А.В.</a:t>
            </a:r>
          </a:p>
          <a:p>
            <a:r>
              <a:rPr lang="ru-RU" dirty="0" smtClean="0"/>
              <a:t>учитель математики</a:t>
            </a:r>
          </a:p>
          <a:p>
            <a:r>
              <a:rPr lang="ru-RU" dirty="0" smtClean="0"/>
              <a:t>МБОУ СОШ № 31</a:t>
            </a:r>
          </a:p>
          <a:p>
            <a:r>
              <a:rPr lang="ru-RU" dirty="0" smtClean="0"/>
              <a:t>г. Мурманска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019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82000" cy="66479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Цели урока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860066"/>
          </a:xfrm>
        </p:spPr>
        <p:txBody>
          <a:bodyPr/>
          <a:lstStyle/>
          <a:p>
            <a:r>
              <a:rPr lang="ru-RU" dirty="0" smtClean="0"/>
              <a:t>Научиться:</a:t>
            </a:r>
          </a:p>
          <a:p>
            <a:pPr marL="514350" indent="-514350">
              <a:buAutoNum type="arabicParenR"/>
            </a:pPr>
            <a:r>
              <a:rPr lang="ru-RU" dirty="0" smtClean="0"/>
              <a:t>Находить площади фигур, составленных из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частей прямоугольника.</a:t>
            </a:r>
          </a:p>
          <a:p>
            <a:pPr marL="514350" indent="-514350">
              <a:buAutoNum type="arabicParenR" startAt="2"/>
            </a:pPr>
            <a:r>
              <a:rPr lang="ru-RU" dirty="0" smtClean="0"/>
              <a:t>Применять формулу площади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прямоугольника для решения задач.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Добывать новые знания на ответы </a:t>
            </a:r>
            <a:r>
              <a:rPr lang="ru-RU" dirty="0" smtClean="0"/>
              <a:t>на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вопросы</a:t>
            </a:r>
            <a:r>
              <a:rPr lang="ru-RU" dirty="0"/>
              <a:t>, используя учебник, </a:t>
            </a:r>
            <a:r>
              <a:rPr lang="ru-RU" dirty="0" smtClean="0"/>
              <a:t>свой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mtClean="0"/>
              <a:t>жизненный опыт.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4) Воспитывать культуру поведения.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352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2000" cy="664797"/>
          </a:xfrm>
        </p:spPr>
        <p:txBody>
          <a:bodyPr/>
          <a:lstStyle/>
          <a:p>
            <a:r>
              <a:rPr lang="ru-RU" dirty="0" smtClean="0">
                <a:solidFill>
                  <a:srgbClr val="DE0404"/>
                </a:solidFill>
              </a:rPr>
              <a:t>Практическое задание № 1</a:t>
            </a:r>
            <a:endParaRPr lang="ru-RU" dirty="0">
              <a:solidFill>
                <a:srgbClr val="DE0404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771800" y="908720"/>
            <a:ext cx="6207224" cy="5416868"/>
          </a:xfrm>
        </p:spPr>
        <p:txBody>
          <a:bodyPr/>
          <a:lstStyle/>
          <a:p>
            <a:r>
              <a:rPr lang="ru-RU" dirty="0" smtClean="0"/>
              <a:t>Вырежьте из бумаги два квадрата со стороной 6 см. Один из них разрежьте на две части по диагонали. Совместите полученные треугольники. Фигуры, которые при наложении совпадают, называются ________.</a:t>
            </a:r>
          </a:p>
          <a:p>
            <a:r>
              <a:rPr lang="ru-RU" dirty="0" smtClean="0"/>
              <a:t>Значит, треугольники __________. У равных фигур – равные площади. Значит, площадь каждого равна ___ см</a:t>
            </a:r>
            <a:r>
              <a:rPr lang="ru-RU" baseline="30000" dirty="0" smtClean="0"/>
              <a:t>2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67544" y="1268760"/>
            <a:ext cx="2232248" cy="20882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7544" y="1268760"/>
            <a:ext cx="2232248" cy="208823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832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75856" y="1412875"/>
            <a:ext cx="5487144" cy="2215991"/>
          </a:xfrm>
        </p:spPr>
        <p:txBody>
          <a:bodyPr/>
          <a:lstStyle/>
          <a:p>
            <a:r>
              <a:rPr lang="ru-RU" dirty="0" smtClean="0"/>
              <a:t>Во втором квадрате проведите две диагонали и разрежьте его на части. Совместите полученные треугольники. Так ка треугольники получились __________, то их площади _________ по _____ см</a:t>
            </a:r>
            <a:r>
              <a:rPr lang="ru-RU" baseline="30000" dirty="0" smtClean="0"/>
              <a:t>2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395536" y="18071"/>
            <a:ext cx="8382000" cy="66479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Практическое задание № 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67544" y="1268760"/>
            <a:ext cx="2232248" cy="20882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57939" y="1268760"/>
            <a:ext cx="2232248" cy="208823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57939" y="1268760"/>
            <a:ext cx="2232248" cy="2088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45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329595"/>
          </a:xfrm>
        </p:spPr>
        <p:txBody>
          <a:bodyPr/>
          <a:lstStyle/>
          <a:p>
            <a:r>
              <a:rPr lang="ru-RU" dirty="0" smtClean="0"/>
              <a:t>Используя треугольники из полученного набора (все или только некоторые), создайте фигуры с указанными площадями:</a:t>
            </a:r>
            <a:endParaRPr lang="ru-RU" dirty="0"/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381000" y="116632"/>
            <a:ext cx="8382000" cy="66479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Практическое задание № 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51520" y="2826005"/>
            <a:ext cx="2088232" cy="12727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176311" y="2935739"/>
            <a:ext cx="1679942" cy="9237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987" y="3208620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72 см</a:t>
            </a:r>
            <a:r>
              <a:rPr lang="ru-RU" sz="3200" baseline="30000" dirty="0" smtClean="0"/>
              <a:t> 2</a:t>
            </a:r>
            <a:endParaRPr lang="ru-RU" sz="32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3342860" y="3105221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36 см</a:t>
            </a:r>
            <a:r>
              <a:rPr lang="ru-RU" sz="3200" baseline="30000" dirty="0" smtClean="0"/>
              <a:t> 2</a:t>
            </a:r>
            <a:endParaRPr lang="ru-RU" sz="3200" baseline="30000" dirty="0"/>
          </a:p>
        </p:txBody>
      </p:sp>
      <p:sp>
        <p:nvSpPr>
          <p:cNvPr id="8" name="Параллелограмм 7"/>
          <p:cNvSpPr/>
          <p:nvPr/>
        </p:nvSpPr>
        <p:spPr bwMode="auto">
          <a:xfrm>
            <a:off x="860816" y="4569145"/>
            <a:ext cx="1478936" cy="1418456"/>
          </a:xfrm>
          <a:prstGeom prst="parallelogram">
            <a:avLst>
              <a:gd name="adj" fmla="val 467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9" name="Параллелограмм 8"/>
          <p:cNvSpPr/>
          <p:nvPr/>
        </p:nvSpPr>
        <p:spPr bwMode="auto">
          <a:xfrm>
            <a:off x="3275856" y="4904770"/>
            <a:ext cx="2448272" cy="1260533"/>
          </a:xfrm>
          <a:prstGeom prst="parallelogram">
            <a:avLst>
              <a:gd name="adj" fmla="val 57505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4" name="Параллелограмм 13"/>
          <p:cNvSpPr/>
          <p:nvPr/>
        </p:nvSpPr>
        <p:spPr bwMode="auto">
          <a:xfrm>
            <a:off x="5508104" y="2852147"/>
            <a:ext cx="2232248" cy="1007334"/>
          </a:xfrm>
          <a:prstGeom prst="parallelogram">
            <a:avLst>
              <a:gd name="adj" fmla="val 74009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36296" y="4812319"/>
            <a:ext cx="1562472" cy="14904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ый треугольник 20"/>
          <p:cNvSpPr/>
          <p:nvPr/>
        </p:nvSpPr>
        <p:spPr>
          <a:xfrm rot="16200000">
            <a:off x="7186303" y="3981090"/>
            <a:ext cx="881222" cy="781235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/>
        </p:nvSpPr>
        <p:spPr>
          <a:xfrm>
            <a:off x="7978080" y="3931096"/>
            <a:ext cx="820688" cy="914399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950806" y="3169974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36 см</a:t>
            </a:r>
            <a:r>
              <a:rPr lang="ru-RU" sz="3200" baseline="30000" dirty="0" smtClean="0"/>
              <a:t> 2</a:t>
            </a:r>
            <a:endParaRPr lang="ru-RU" sz="3200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4904771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18 см</a:t>
            </a:r>
            <a:r>
              <a:rPr lang="ru-RU" sz="3200" baseline="30000" dirty="0" smtClean="0"/>
              <a:t> 2</a:t>
            </a:r>
            <a:endParaRPr lang="ru-RU" sz="3200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3849533" y="5178676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72 см</a:t>
            </a:r>
            <a:r>
              <a:rPr lang="ru-RU" sz="3200" baseline="30000" dirty="0" smtClean="0"/>
              <a:t> 2</a:t>
            </a:r>
            <a:endParaRPr lang="ru-RU" sz="3200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7370128" y="5108774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54 см</a:t>
            </a:r>
            <a:r>
              <a:rPr lang="ru-RU" sz="3200" baseline="30000" dirty="0" smtClean="0"/>
              <a:t> 2</a:t>
            </a:r>
            <a:endParaRPr lang="ru-RU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441239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/>
          <p:cNvSpPr/>
          <p:nvPr/>
        </p:nvSpPr>
        <p:spPr>
          <a:xfrm>
            <a:off x="323528" y="1080009"/>
            <a:ext cx="1562472" cy="1466123"/>
          </a:xfrm>
          <a:prstGeom prst="rt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10800000">
            <a:off x="365451" y="1080009"/>
            <a:ext cx="1562472" cy="1466123"/>
          </a:xfrm>
          <a:prstGeom prst="rt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8821853">
            <a:off x="2162390" y="530782"/>
            <a:ext cx="1068068" cy="1105297"/>
          </a:xfrm>
          <a:prstGeom prst="rtTriangl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8019786">
            <a:off x="2185827" y="2041550"/>
            <a:ext cx="1104629" cy="1105166"/>
          </a:xfrm>
          <a:prstGeom prst="rtTriangl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13466503">
            <a:off x="1393888" y="1304987"/>
            <a:ext cx="1068068" cy="1041430"/>
          </a:xfrm>
          <a:prstGeom prst="rtTriangl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2670183">
            <a:off x="2985548" y="1286517"/>
            <a:ext cx="1024322" cy="1048974"/>
          </a:xfrm>
          <a:prstGeom prst="rtTriangl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5400000">
            <a:off x="5001459" y="1071104"/>
            <a:ext cx="1024322" cy="1048974"/>
          </a:xfrm>
          <a:prstGeom prst="rtTriangl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 rot="16200000">
            <a:off x="3952485" y="1065609"/>
            <a:ext cx="1024322" cy="1048974"/>
          </a:xfrm>
          <a:prstGeom prst="rtTriangl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 rot="5400000">
            <a:off x="3952485" y="1071104"/>
            <a:ext cx="1024322" cy="1048974"/>
          </a:xfrm>
          <a:prstGeom prst="rtTriangl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 rot="16200000">
            <a:off x="5001459" y="1083304"/>
            <a:ext cx="1024322" cy="1048974"/>
          </a:xfrm>
          <a:prstGeom prst="rtTriangl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 rot="16200000">
            <a:off x="1188158" y="3221885"/>
            <a:ext cx="1024322" cy="1048974"/>
          </a:xfrm>
          <a:prstGeom prst="rtTriangl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ый треугольник 17"/>
          <p:cNvSpPr/>
          <p:nvPr/>
        </p:nvSpPr>
        <p:spPr>
          <a:xfrm rot="5400000">
            <a:off x="1177008" y="3231572"/>
            <a:ext cx="1024322" cy="1048974"/>
          </a:xfrm>
          <a:prstGeom prst="rtTriangl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/>
          <p:cNvSpPr/>
          <p:nvPr/>
        </p:nvSpPr>
        <p:spPr>
          <a:xfrm rot="5400000">
            <a:off x="2225982" y="3231572"/>
            <a:ext cx="1024322" cy="1048974"/>
          </a:xfrm>
          <a:prstGeom prst="rtTriangl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/>
          <p:cNvSpPr/>
          <p:nvPr/>
        </p:nvSpPr>
        <p:spPr>
          <a:xfrm rot="16200000">
            <a:off x="128034" y="3231572"/>
            <a:ext cx="1024322" cy="1048974"/>
          </a:xfrm>
          <a:prstGeom prst="rtTriangl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ый треугольник 20"/>
          <p:cNvSpPr/>
          <p:nvPr/>
        </p:nvSpPr>
        <p:spPr>
          <a:xfrm rot="5400000">
            <a:off x="7690040" y="1092558"/>
            <a:ext cx="1024322" cy="1048974"/>
          </a:xfrm>
          <a:prstGeom prst="rtTriangl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/>
        </p:nvSpPr>
        <p:spPr>
          <a:xfrm rot="16200000">
            <a:off x="6638798" y="1092558"/>
            <a:ext cx="1024322" cy="1048974"/>
          </a:xfrm>
          <a:prstGeom prst="rtTriangl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ый треугольник 24"/>
          <p:cNvSpPr/>
          <p:nvPr/>
        </p:nvSpPr>
        <p:spPr>
          <a:xfrm rot="2693253">
            <a:off x="7141548" y="3509019"/>
            <a:ext cx="1024322" cy="1048974"/>
          </a:xfrm>
          <a:prstGeom prst="rtTriangl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ый треугольник 25"/>
          <p:cNvSpPr/>
          <p:nvPr/>
        </p:nvSpPr>
        <p:spPr>
          <a:xfrm rot="18933671">
            <a:off x="6430384" y="2727783"/>
            <a:ext cx="1024322" cy="1048974"/>
          </a:xfrm>
          <a:prstGeom prst="rtTriangl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ый треугольник 26"/>
          <p:cNvSpPr/>
          <p:nvPr/>
        </p:nvSpPr>
        <p:spPr>
          <a:xfrm rot="8109678">
            <a:off x="6430291" y="4233748"/>
            <a:ext cx="1024322" cy="1048974"/>
          </a:xfrm>
          <a:prstGeom prst="rtTriangl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13530549">
            <a:off x="5697316" y="3508897"/>
            <a:ext cx="1024322" cy="1048974"/>
          </a:xfrm>
          <a:prstGeom prst="rtTriangl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5400000">
            <a:off x="7627271" y="3300445"/>
            <a:ext cx="1562472" cy="1466123"/>
          </a:xfrm>
          <a:prstGeom prst="rt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ый треугольник 29"/>
          <p:cNvSpPr/>
          <p:nvPr/>
        </p:nvSpPr>
        <p:spPr>
          <a:xfrm rot="16200000">
            <a:off x="4695161" y="3243937"/>
            <a:ext cx="1562472" cy="1466123"/>
          </a:xfrm>
          <a:prstGeom prst="rt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ый треугольник 34"/>
          <p:cNvSpPr/>
          <p:nvPr/>
        </p:nvSpPr>
        <p:spPr>
          <a:xfrm rot="16200000">
            <a:off x="2875034" y="4313765"/>
            <a:ext cx="881222" cy="781235"/>
          </a:xfrm>
          <a:prstGeom prst="rt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925027" y="5157192"/>
            <a:ext cx="1562472" cy="14904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ый треугольник 36"/>
          <p:cNvSpPr/>
          <p:nvPr/>
        </p:nvSpPr>
        <p:spPr>
          <a:xfrm>
            <a:off x="3706263" y="4239023"/>
            <a:ext cx="820688" cy="914399"/>
          </a:xfrm>
          <a:prstGeom prst="rtTriangl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>
            <a:stCxn id="35" idx="0"/>
          </p:cNvCxnSpPr>
          <p:nvPr/>
        </p:nvCxnSpPr>
        <p:spPr>
          <a:xfrm>
            <a:off x="2925028" y="5144994"/>
            <a:ext cx="1539618" cy="15026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51" y="18827"/>
            <a:ext cx="8382000" cy="66479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Проверка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39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hite Template with blue-green Segoe_TP1028678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Макет 10</Template>
  <TotalTime>311</TotalTime>
  <Words>397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1_White Template with blue-green Segoe_TP10286786</vt:lpstr>
      <vt:lpstr>Белый текст и шрифт Courier для слайдов с кодом</vt:lpstr>
      <vt:lpstr>Вычисли недостающую величину</vt:lpstr>
      <vt:lpstr>Найти площади изображенных фигур</vt:lpstr>
      <vt:lpstr>Презентация PowerPoint</vt:lpstr>
      <vt:lpstr>Площадь. Площадь прямоугольника.</vt:lpstr>
      <vt:lpstr>Цели урока</vt:lpstr>
      <vt:lpstr>Практическое задание № 1</vt:lpstr>
      <vt:lpstr>Практическое задание № 2</vt:lpstr>
      <vt:lpstr>Практическое задание № 3</vt:lpstr>
      <vt:lpstr>Проверка </vt:lpstr>
      <vt:lpstr>Практическое задание № 4</vt:lpstr>
      <vt:lpstr>Решите задачу</vt:lpstr>
      <vt:lpstr>Решите задачу</vt:lpstr>
      <vt:lpstr>Домашнее задание</vt:lpstr>
      <vt:lpstr>Подведем итоги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Практическое задание</dc:title>
  <dc:creator>Анна</dc:creator>
  <cp:lastModifiedBy>Анна</cp:lastModifiedBy>
  <cp:revision>21</cp:revision>
  <dcterms:created xsi:type="dcterms:W3CDTF">2014-12-05T17:27:22Z</dcterms:created>
  <dcterms:modified xsi:type="dcterms:W3CDTF">2015-05-03T10:14:37Z</dcterms:modified>
</cp:coreProperties>
</file>