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69" r:id="rId3"/>
    <p:sldId id="270" r:id="rId4"/>
    <p:sldId id="271" r:id="rId5"/>
    <p:sldId id="272" r:id="rId6"/>
    <p:sldId id="273" r:id="rId7"/>
    <p:sldId id="274" r:id="rId8"/>
    <p:sldId id="275" r:id="rId9"/>
    <p:sldId id="276" r:id="rId10"/>
    <p:sldId id="277" r:id="rId11"/>
    <p:sldId id="278" r:id="rId12"/>
    <p:sldId id="279" r:id="rId13"/>
    <p:sldId id="262" r:id="rId14"/>
  </p:sldIdLst>
  <p:sldSz cx="9144000" cy="6858000" type="screen4x3"/>
  <p:notesSz cx="6858000" cy="9144000"/>
  <p:custDataLst>
    <p:tags r:id="rId16"/>
  </p:custDataLst>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7000"/>
    <a:srgbClr val="004200"/>
    <a:srgbClr val="B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AAFC2E-6FCE-421E-B984-D1CB6BE6E3DF}" type="datetimeFigureOut">
              <a:rPr lang="ru-RU" smtClean="0"/>
              <a:t>09.03.2015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ED894-F186-416A-AF7E-ADC7BFA656CC}"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68F6ABA-D2FB-45E1-94F1-A3EC59F775B1}"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EFFB10B-F0EF-448C-9D42-C506F53FD357}"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6D2227A-A770-42F6-8036-FC78F4C59FB0}"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E8404EA-760D-4EB7-AF60-6F669A332A2F}" type="slidenum">
              <a:rPr lang="ru-RU"/>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F8D8F21-66BB-4490-A4B7-E1B8C4FE42CA}"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56947D0-81C8-4A3E-B766-1154BC98033F}"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1239E92B-14C4-4735-8316-213F669626C2}"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9BFEEC54-AA05-48F2-A4F7-E04E4584C500}"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F5508CAF-3B8F-417F-94B8-79E517437A3F}" type="slidenum">
              <a:rPr lang="ru-RU"/>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7060853-F03B-4800-8A77-54AC4D2C3AF3}"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64CCC6B-8DC5-4D0C-883A-DFBEC776CA5D}"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12D7EE2-2FF6-40E3-8CC4-09E6D85FEF2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214810" y="1785926"/>
            <a:ext cx="464340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Не откладывайте на завтра то,</a:t>
            </a:r>
            <a:endParaRPr kumimoji="0" lang="ru-RU"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что можно узнать из</a:t>
            </a:r>
            <a:endParaRPr kumimoji="0" lang="ru-RU"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истории семьи сегодня,</a:t>
            </a:r>
            <a:endParaRPr kumimoji="0" lang="ru-RU"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особенно, если эту</a:t>
            </a:r>
            <a:endParaRPr kumimoji="0" lang="ru-RU"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информацию хранят люди</a:t>
            </a:r>
            <a:endParaRPr kumimoji="0" lang="ru-RU"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преклонного возраста…</a:t>
            </a:r>
            <a:endParaRPr kumimoji="0" lang="ru-RU"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1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(из книги В.С. Мартышина</a:t>
            </a:r>
            <a:endParaRPr kumimoji="0" lang="ru-RU" sz="1100" b="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1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«Твоя родословная»)</a:t>
            </a:r>
            <a:endParaRPr kumimoji="0" lang="ru-RU" sz="1100" b="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42844" y="3714752"/>
            <a:ext cx="8786874" cy="954107"/>
          </a:xfrm>
          <a:prstGeom prst="rect">
            <a:avLst/>
          </a:prstGeom>
        </p:spPr>
        <p:txBody>
          <a:bodyPr wrap="square">
            <a:spAutoFit/>
          </a:bodyPr>
          <a:lstStyle/>
          <a:p>
            <a:pPr lvl="0" algn="ctr">
              <a:defRPr/>
            </a:pPr>
            <a:r>
              <a:rPr lang="ru-RU" sz="2800" b="1" kern="0" dirty="0" smtClean="0">
                <a:solidFill>
                  <a:srgbClr val="820000"/>
                </a:solidFill>
              </a:rPr>
              <a:t>Фестиваль  «70 лет Победе в Великой Отечественной войне</a:t>
            </a:r>
            <a:endParaRPr lang="ru-RU" sz="2800" b="1" kern="0" dirty="0">
              <a:solidFill>
                <a:srgbClr val="820000"/>
              </a:solidFill>
            </a:endParaRPr>
          </a:p>
        </p:txBody>
      </p:sp>
      <p:sp>
        <p:nvSpPr>
          <p:cNvPr id="5" name="Прямоугольник 4"/>
          <p:cNvSpPr/>
          <p:nvPr/>
        </p:nvSpPr>
        <p:spPr>
          <a:xfrm>
            <a:off x="714348" y="4572008"/>
            <a:ext cx="7773282" cy="400110"/>
          </a:xfrm>
          <a:prstGeom prst="rect">
            <a:avLst/>
          </a:prstGeom>
        </p:spPr>
        <p:txBody>
          <a:bodyPr wrap="none">
            <a:spAutoFit/>
          </a:bodyPr>
          <a:lstStyle/>
          <a:p>
            <a:pPr lvl="0" algn="ctr">
              <a:defRPr/>
            </a:pPr>
            <a:r>
              <a:rPr lang="ru-RU" sz="2000" kern="0" dirty="0" smtClean="0">
                <a:solidFill>
                  <a:srgbClr val="820000"/>
                </a:solidFill>
              </a:rPr>
              <a:t>Номинация: «Мой предок – участник Великой Отечественной войны</a:t>
            </a:r>
            <a:endParaRPr lang="ru-RU" sz="2000" kern="0" dirty="0">
              <a:solidFill>
                <a:srgbClr val="820000"/>
              </a:solidFill>
            </a:endParaRPr>
          </a:p>
        </p:txBody>
      </p:sp>
      <p:pic>
        <p:nvPicPr>
          <p:cNvPr id="3076" name="Picture 4" descr="Новости учереждений"/>
          <p:cNvPicPr>
            <a:picLocks noChangeAspect="1" noChangeArrowheads="1"/>
          </p:cNvPicPr>
          <p:nvPr/>
        </p:nvPicPr>
        <p:blipFill>
          <a:blip r:embed="rId2"/>
          <a:srcRect/>
          <a:stretch>
            <a:fillRect/>
          </a:stretch>
        </p:blipFill>
        <p:spPr bwMode="auto">
          <a:xfrm>
            <a:off x="285720" y="1785926"/>
            <a:ext cx="2381250" cy="186690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078" name="Picture 6" descr="Принят план празднования 70-летия Победы в Великой Отечественной войне Информационный портал - Русь молодая - РУМОЛ"/>
          <p:cNvPicPr>
            <a:picLocks noChangeAspect="1" noChangeArrowheads="1"/>
          </p:cNvPicPr>
          <p:nvPr/>
        </p:nvPicPr>
        <p:blipFill>
          <a:blip r:embed="rId3"/>
          <a:srcRect/>
          <a:stretch>
            <a:fillRect/>
          </a:stretch>
        </p:blipFill>
        <p:spPr bwMode="auto">
          <a:xfrm>
            <a:off x="3428992" y="4929198"/>
            <a:ext cx="2857520" cy="16319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2143116"/>
            <a:ext cx="4572000" cy="4062651"/>
          </a:xfrm>
          <a:prstGeom prst="rect">
            <a:avLst/>
          </a:prstGeom>
        </p:spPr>
        <p:txBody>
          <a:bodyPr>
            <a:spAutoFit/>
          </a:bodyPr>
          <a:lstStyle/>
          <a:p>
            <a:pPr lvl="0" indent="495300" algn="just">
              <a:tabLst>
                <a:tab pos="5376863" algn="r"/>
              </a:tabLst>
            </a:pPr>
            <a:r>
              <a:rPr lang="ru-RU" dirty="0" smtClean="0">
                <a:solidFill>
                  <a:srgbClr val="000000"/>
                </a:solidFill>
                <a:latin typeface="Arial" pitchFamily="34" charset="0"/>
                <a:ea typeface="Times New Roman" pitchFamily="18" charset="0"/>
                <a:cs typeface="Arial" pitchFamily="34" charset="0"/>
              </a:rPr>
              <a:t>После десант, в котором воевал Артёмов А.А., участвовал в прорыве осады г. Керчи. Тогда же он был дважды ранен и попал в Одесский госпиталь.</a:t>
            </a:r>
            <a:endParaRPr lang="ru-RU" sz="800" dirty="0" smtClean="0">
              <a:latin typeface="Arial" pitchFamily="34" charset="0"/>
              <a:cs typeface="Arial" pitchFamily="34" charset="0"/>
            </a:endParaRPr>
          </a:p>
          <a:p>
            <a:pPr lvl="0" indent="495300" algn="just" eaLnBrk="0" hangingPunct="0">
              <a:tabLst>
                <a:tab pos="5376863" algn="r"/>
              </a:tabLst>
            </a:pPr>
            <a:r>
              <a:rPr lang="ru-RU" dirty="0" smtClean="0">
                <a:solidFill>
                  <a:srgbClr val="000000"/>
                </a:solidFill>
                <a:latin typeface="Arial" pitchFamily="34" charset="0"/>
                <a:ea typeface="Times New Roman" pitchFamily="18" charset="0"/>
                <a:cs typeface="Arial" pitchFamily="34" charset="0"/>
              </a:rPr>
              <a:t>Через год начались бои за Польшу, где он также был связистом на переднем крае. Затем Германия, форсирование реки Одер. И вновь за боевые заслуги он получил очередную награду - орден «Слава III степени». В Берлине участвовал в штурме Рейхстага. За штурм получил медали «За взятие Берлина», «За победу над Германией».</a:t>
            </a:r>
            <a:endParaRPr lang="ru-RU" sz="2400" dirty="0" smtClean="0">
              <a:latin typeface="Arial" pitchFamily="34" charset="0"/>
              <a:cs typeface="Arial" pitchFamily="34" charset="0"/>
            </a:endParaRPr>
          </a:p>
        </p:txBody>
      </p:sp>
      <p:pic>
        <p:nvPicPr>
          <p:cNvPr id="5" name="Picture 3" descr="Орден Славы 3 степени. : Коллекционирование"/>
          <p:cNvPicPr>
            <a:picLocks noChangeAspect="1" noChangeArrowheads="1"/>
          </p:cNvPicPr>
          <p:nvPr/>
        </p:nvPicPr>
        <p:blipFill>
          <a:blip r:embed="rId2" cstate="print"/>
          <a:srcRect/>
          <a:stretch>
            <a:fillRect/>
          </a:stretch>
        </p:blipFill>
        <p:spPr bwMode="auto">
          <a:xfrm>
            <a:off x="5000628" y="1785926"/>
            <a:ext cx="1836712" cy="2480637"/>
          </a:xfrm>
          <a:prstGeom prst="rect">
            <a:avLst/>
          </a:prstGeom>
          <a:noFill/>
        </p:spPr>
      </p:pic>
      <p:pic>
        <p:nvPicPr>
          <p:cNvPr id="27653" name="Picture 5" descr="Медаль &quot;За победу над Германией."/>
          <p:cNvPicPr>
            <a:picLocks noChangeAspect="1" noChangeArrowheads="1"/>
          </p:cNvPicPr>
          <p:nvPr/>
        </p:nvPicPr>
        <p:blipFill>
          <a:blip r:embed="rId3"/>
          <a:srcRect/>
          <a:stretch>
            <a:fillRect/>
          </a:stretch>
        </p:blipFill>
        <p:spPr bwMode="auto">
          <a:xfrm>
            <a:off x="6858016" y="3929066"/>
            <a:ext cx="2381250" cy="23812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85852" y="2500306"/>
            <a:ext cx="6572296" cy="2308324"/>
          </a:xfrm>
          <a:prstGeom prst="rect">
            <a:avLst/>
          </a:prstGeom>
        </p:spPr>
        <p:txBody>
          <a:bodyPr wrap="square">
            <a:spAutoFit/>
          </a:bodyPr>
          <a:lstStyle/>
          <a:p>
            <a:pPr lvl="0" algn="just"/>
            <a:r>
              <a:rPr lang="ru-RU" sz="2000" dirty="0" smtClean="0">
                <a:solidFill>
                  <a:srgbClr val="000000"/>
                </a:solidFill>
                <a:latin typeface="Arial" pitchFamily="34" charset="0"/>
                <a:ea typeface="Times New Roman" pitchFamily="18" charset="0"/>
                <a:cs typeface="Arial" pitchFamily="34" charset="0"/>
              </a:rPr>
              <a:t>За свой боевой путь мой дедушка был награждён 9 медалями и орденами.</a:t>
            </a:r>
            <a:endParaRPr lang="ru-RU" sz="2000" dirty="0" smtClean="0">
              <a:latin typeface="Arial" pitchFamily="34" charset="0"/>
              <a:cs typeface="Arial" pitchFamily="34" charset="0"/>
            </a:endParaRPr>
          </a:p>
          <a:p>
            <a:pPr lvl="0" algn="just" eaLnBrk="0" hangingPunct="0"/>
            <a:r>
              <a:rPr lang="ru-RU" sz="2000" dirty="0" smtClean="0">
                <a:solidFill>
                  <a:srgbClr val="000000"/>
                </a:solidFill>
                <a:latin typeface="Arial" pitchFamily="34" charset="0"/>
                <a:ea typeface="Times New Roman" pitchFamily="18" charset="0"/>
                <a:cs typeface="Arial" pitchFamily="34" charset="0"/>
              </a:rPr>
              <a:t>Вот он какой, солдат Великой Отечественной Войны. Ветер времени, ветер десятилетий кружит по кольцу, словно страницы истории листает языки Вечных огней и, согретый их пламенем, влетает в наши сердца</a:t>
            </a:r>
            <a:r>
              <a:rPr lang="ru-RU" dirty="0" smtClean="0">
                <a:solidFill>
                  <a:srgbClr val="000000"/>
                </a:solidFill>
                <a:latin typeface="Arial" pitchFamily="34" charset="0"/>
                <a:ea typeface="Times New Roman" pitchFamily="18" charset="0"/>
                <a:cs typeface="Arial" pitchFamily="34" charset="0"/>
              </a:rPr>
              <a:t>.</a:t>
            </a:r>
            <a:endParaRPr lang="ru-RU"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48" y="2285992"/>
            <a:ext cx="7858180" cy="3785652"/>
          </a:xfrm>
          <a:prstGeom prst="rect">
            <a:avLst/>
          </a:prstGeom>
        </p:spPr>
        <p:txBody>
          <a:bodyPr wrap="square">
            <a:spAutoFit/>
          </a:bodyPr>
          <a:lstStyle/>
          <a:p>
            <a:pPr lvl="0" indent="266700" algn="just"/>
            <a:r>
              <a:rPr lang="ru-RU" sz="2000" dirty="0" smtClean="0">
                <a:solidFill>
                  <a:srgbClr val="000000"/>
                </a:solidFill>
                <a:latin typeface="Arial" pitchFamily="34" charset="0"/>
                <a:ea typeface="Times New Roman" pitchFamily="18" charset="0"/>
                <a:cs typeface="Arial" pitchFamily="34" charset="0"/>
              </a:rPr>
              <a:t>Я обращаюсь к моим сверстникам. Пусть каждый из нас помнит имена ветеранов войны. Этим необыкновенным людям мы обязаны своей свободой, жизнью.</a:t>
            </a:r>
            <a:endParaRPr lang="ru-RU" sz="2000" dirty="0" smtClean="0">
              <a:latin typeface="Arial" pitchFamily="34" charset="0"/>
              <a:cs typeface="Arial" pitchFamily="34" charset="0"/>
            </a:endParaRPr>
          </a:p>
          <a:p>
            <a:pPr lvl="0" indent="266700" algn="just" eaLnBrk="0" hangingPunct="0"/>
            <a:r>
              <a:rPr lang="ru-RU" sz="2000" dirty="0" smtClean="0">
                <a:solidFill>
                  <a:srgbClr val="000000"/>
                </a:solidFill>
                <a:latin typeface="Arial" pitchFamily="34" charset="0"/>
                <a:ea typeface="Times New Roman" pitchFamily="18" charset="0"/>
                <a:cs typeface="Arial" pitchFamily="34" charset="0"/>
              </a:rPr>
              <a:t>Пусть каждый, кому приходится трудно, не забывает, что на фронте было намного труднее.</a:t>
            </a:r>
            <a:endParaRPr lang="ru-RU" sz="2000" dirty="0" smtClean="0">
              <a:latin typeface="Arial" pitchFamily="34" charset="0"/>
              <a:cs typeface="Arial" pitchFamily="34" charset="0"/>
            </a:endParaRPr>
          </a:p>
          <a:p>
            <a:pPr lvl="0" indent="266700" algn="just" eaLnBrk="0" hangingPunct="0"/>
            <a:r>
              <a:rPr lang="ru-RU" sz="2000" dirty="0" smtClean="0">
                <a:solidFill>
                  <a:srgbClr val="000000"/>
                </a:solidFill>
                <a:latin typeface="Arial" pitchFamily="34" charset="0"/>
                <a:ea typeface="Times New Roman" pitchFamily="18" charset="0"/>
                <a:cs typeface="Arial" pitchFamily="34" charset="0"/>
              </a:rPr>
              <a:t>Пусть никогда не померкнет в нашей памяти величие солдатского подвига.</a:t>
            </a:r>
            <a:endParaRPr lang="ru-RU" sz="2000" dirty="0" smtClean="0">
              <a:latin typeface="Arial" pitchFamily="34" charset="0"/>
              <a:cs typeface="Arial" pitchFamily="34" charset="0"/>
            </a:endParaRPr>
          </a:p>
          <a:p>
            <a:pPr lvl="0" indent="355600" algn="just" eaLnBrk="0" hangingPunct="0"/>
            <a:r>
              <a:rPr lang="ru-RU" sz="2000" dirty="0" smtClean="0">
                <a:solidFill>
                  <a:srgbClr val="000000"/>
                </a:solidFill>
                <a:latin typeface="Arial" pitchFamily="34" charset="0"/>
                <a:ea typeface="Times New Roman" pitchFamily="18" charset="0"/>
                <a:cs typeface="Arial" pitchFamily="34" charset="0"/>
              </a:rPr>
              <a:t>Будем же благодарными потомками. Всегда, всегда будем помнить о солдатах, которые отстояли Свободу, добыли Победу, принесли Счастье.</a:t>
            </a:r>
            <a:endParaRPr lang="ru-RU" sz="2000" dirty="0" smtClean="0">
              <a:latin typeface="Arial" pitchFamily="34" charset="0"/>
              <a:cs typeface="Arial" pitchFamily="34" charset="0"/>
            </a:endParaRPr>
          </a:p>
          <a:p>
            <a:pPr lvl="0" indent="355600" algn="just" eaLnBrk="0" hangingPunct="0"/>
            <a:r>
              <a:rPr lang="ru-RU" sz="2000" dirty="0" smtClean="0">
                <a:solidFill>
                  <a:srgbClr val="000000"/>
                </a:solidFill>
                <a:latin typeface="Arial" pitchFamily="34" charset="0"/>
                <a:ea typeface="Times New Roman" pitchFamily="18" charset="0"/>
                <a:cs typeface="Arial" pitchFamily="34" charset="0"/>
              </a:rPr>
              <a:t>Надо помнить прошлое! Беречь настоящее! Думать о будущем!</a:t>
            </a:r>
            <a:endParaRPr lang="ru-RU"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95536" y="1988840"/>
            <a:ext cx="8496944" cy="3539430"/>
          </a:xfrm>
          <a:prstGeom prst="rect">
            <a:avLst/>
          </a:prstGeom>
          <a:noFill/>
          <a:ln w="9525">
            <a:noFill/>
            <a:miter lim="800000"/>
            <a:headEnd/>
            <a:tailEnd/>
          </a:ln>
          <a:effectLst/>
        </p:spPr>
        <p:txBody>
          <a:bodyPr wrap="square">
            <a:spAutoFit/>
          </a:bodyPr>
          <a:lstStyle/>
          <a:p>
            <a:pPr algn="ctr"/>
            <a:r>
              <a:rPr lang="ru-RU" sz="2400" dirty="0" smtClean="0"/>
              <a:t>В работе использованы материалы семейного архива  семьи Артёмовых</a:t>
            </a:r>
            <a:r>
              <a:rPr lang="ru-RU" sz="2400" dirty="0" smtClean="0"/>
              <a:t> </a:t>
            </a:r>
          </a:p>
          <a:p>
            <a:pPr algn="ctr"/>
            <a:endParaRPr lang="ru-RU" sz="2400" dirty="0" smtClean="0"/>
          </a:p>
          <a:p>
            <a:pPr algn="ctr"/>
            <a:endParaRPr lang="ru-RU" dirty="0"/>
          </a:p>
          <a:p>
            <a:pPr algn="ctr"/>
            <a:r>
              <a:rPr lang="ru-RU" dirty="0" smtClean="0"/>
              <a:t>источник </a:t>
            </a:r>
            <a:r>
              <a:rPr lang="ru-RU" dirty="0" smtClean="0"/>
              <a:t>шаблона</a:t>
            </a:r>
            <a:r>
              <a:rPr lang="ru-RU" sz="2000" dirty="0" smtClean="0"/>
              <a:t>: </a:t>
            </a:r>
          </a:p>
          <a:p>
            <a:pPr algn="ctr"/>
            <a:r>
              <a:rPr lang="ru-RU" sz="2400" b="1" i="1" dirty="0" err="1" smtClean="0"/>
              <a:t>Ранько</a:t>
            </a:r>
            <a:r>
              <a:rPr lang="ru-RU" sz="2400" b="1" i="1" dirty="0" smtClean="0"/>
              <a:t> </a:t>
            </a:r>
            <a:r>
              <a:rPr lang="ru-RU" sz="2400" b="1" i="1" dirty="0"/>
              <a:t>Елена Алексеевна </a:t>
            </a:r>
          </a:p>
          <a:p>
            <a:pPr algn="ctr"/>
            <a:r>
              <a:rPr lang="ru-RU" sz="2400" b="1" i="1" dirty="0"/>
              <a:t>учитель начальных классов  </a:t>
            </a:r>
          </a:p>
          <a:p>
            <a:pPr algn="ctr"/>
            <a:r>
              <a:rPr lang="ru-RU" sz="2400" b="1" i="1" dirty="0"/>
              <a:t>МАОУ </a:t>
            </a:r>
            <a:r>
              <a:rPr lang="ru-RU" sz="2400" b="1" i="1" dirty="0" smtClean="0"/>
              <a:t>лицея </a:t>
            </a:r>
            <a:r>
              <a:rPr lang="ru-RU" sz="2400" b="1" i="1" dirty="0"/>
              <a:t>№</a:t>
            </a:r>
            <a:r>
              <a:rPr lang="ru-RU" sz="2400" b="1" i="1" dirty="0" smtClean="0"/>
              <a:t>21 г</a:t>
            </a:r>
            <a:r>
              <a:rPr lang="ru-RU" sz="2400" b="1" i="1" dirty="0"/>
              <a:t>. </a:t>
            </a:r>
            <a:r>
              <a:rPr lang="ru-RU" sz="2400" b="1" i="1" dirty="0" smtClean="0"/>
              <a:t>Иванова</a:t>
            </a:r>
            <a:endParaRPr lang="ru-RU" sz="2400" b="1" i="1" dirty="0"/>
          </a:p>
          <a:p>
            <a:pPr algn="ctr"/>
            <a:endParaRPr lang="ru-RU" b="1" i="1" dirty="0"/>
          </a:p>
          <a:p>
            <a:pPr algn="ctr"/>
            <a:endParaRPr lang="ru-RU" sz="24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500306"/>
            <a:ext cx="8143932" cy="2554545"/>
          </a:xfrm>
          <a:prstGeom prst="rect">
            <a:avLst/>
          </a:prstGeom>
        </p:spPr>
        <p:txBody>
          <a:bodyPr wrap="square">
            <a:spAutoFit/>
          </a:bodyPr>
          <a:lstStyle/>
          <a:p>
            <a:pPr lvl="0" algn="ctr">
              <a:defRPr/>
            </a:pPr>
            <a:r>
              <a:rPr lang="ru-RU" sz="2000" b="1" i="1" kern="0" dirty="0" smtClean="0">
                <a:solidFill>
                  <a:srgbClr val="002060"/>
                </a:solidFill>
              </a:rPr>
              <a:t>Работа выполнена обучающимся 10  класса </a:t>
            </a:r>
          </a:p>
          <a:p>
            <a:pPr lvl="0" algn="ctr">
              <a:defRPr/>
            </a:pPr>
            <a:r>
              <a:rPr lang="ru-RU" sz="2000" b="1" i="1" kern="0" dirty="0" smtClean="0">
                <a:solidFill>
                  <a:srgbClr val="002060"/>
                </a:solidFill>
              </a:rPr>
              <a:t>МКОУ СОШ № 10 пос. Большевик Ипатовского района Ставропольского края</a:t>
            </a:r>
          </a:p>
          <a:p>
            <a:pPr lvl="0" algn="ctr">
              <a:defRPr/>
            </a:pPr>
            <a:r>
              <a:rPr lang="ru-RU" sz="2000" b="1" i="1" kern="0" dirty="0" smtClean="0">
                <a:solidFill>
                  <a:srgbClr val="820000"/>
                </a:solidFill>
              </a:rPr>
              <a:t>Артёмовым Алексеем</a:t>
            </a:r>
          </a:p>
          <a:p>
            <a:pPr lvl="0" algn="ctr">
              <a:defRPr/>
            </a:pPr>
            <a:r>
              <a:rPr lang="ru-RU" sz="2000" b="1" i="1" kern="0" dirty="0" smtClean="0">
                <a:solidFill>
                  <a:srgbClr val="820000"/>
                </a:solidFill>
              </a:rPr>
              <a:t>Руководитель: </a:t>
            </a:r>
            <a:r>
              <a:rPr lang="ru-RU" sz="2000" b="1" i="1" kern="0" dirty="0" err="1" smtClean="0">
                <a:solidFill>
                  <a:srgbClr val="820000"/>
                </a:solidFill>
              </a:rPr>
              <a:t>Зинович</a:t>
            </a:r>
            <a:r>
              <a:rPr lang="ru-RU" sz="2000" b="1" i="1" kern="0" dirty="0" smtClean="0">
                <a:solidFill>
                  <a:srgbClr val="820000"/>
                </a:solidFill>
              </a:rPr>
              <a:t> Наталья Викторовна,</a:t>
            </a:r>
          </a:p>
          <a:p>
            <a:pPr lvl="0" algn="ctr">
              <a:defRPr/>
            </a:pPr>
            <a:r>
              <a:rPr lang="ru-RU" sz="2000" b="1" i="1" kern="0" dirty="0" smtClean="0">
                <a:solidFill>
                  <a:srgbClr val="002060"/>
                </a:solidFill>
              </a:rPr>
              <a:t>з</a:t>
            </a:r>
            <a:r>
              <a:rPr lang="ru-RU" sz="2000" b="1" i="1" kern="0" dirty="0" smtClean="0">
                <a:solidFill>
                  <a:srgbClr val="002060"/>
                </a:solidFill>
              </a:rPr>
              <a:t>аместитель директора по УВР, </a:t>
            </a:r>
          </a:p>
          <a:p>
            <a:pPr lvl="0" algn="ctr">
              <a:defRPr/>
            </a:pPr>
            <a:r>
              <a:rPr lang="ru-RU" sz="2000" b="1" i="1" kern="0" dirty="0" smtClean="0">
                <a:solidFill>
                  <a:srgbClr val="002060"/>
                </a:solidFill>
              </a:rPr>
              <a:t>учитель истории и обществознания МКОУ СОШ №10</a:t>
            </a:r>
          </a:p>
          <a:p>
            <a:pPr lvl="0" algn="ctr">
              <a:defRPr/>
            </a:pPr>
            <a:r>
              <a:rPr lang="ru-RU" sz="2000" b="1" i="1" kern="0" dirty="0" smtClean="0">
                <a:solidFill>
                  <a:srgbClr val="002060"/>
                </a:solidFill>
              </a:rPr>
              <a:t> </a:t>
            </a:r>
            <a:endParaRPr lang="ru-RU" sz="2000" b="1" i="1" kern="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71472" y="3500438"/>
            <a:ext cx="821537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Войну я видел в кино и читал в книгах. Но самыми яркими и правдивыми в моей памяти на всю жизнь стали рассказы о войне моего дедушки- Алексея Антоновича</a:t>
            </a:r>
            <a:r>
              <a:rPr kumimoji="0" lang="ru-RU"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Артёмова.</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Ведь Великая Отечественная война оставила неизгладимый след в истории нашей семьи.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357158" y="1857364"/>
            <a:ext cx="8358246" cy="1631216"/>
          </a:xfrm>
          <a:prstGeom prst="rect">
            <a:avLst/>
          </a:prstGeom>
        </p:spPr>
        <p:txBody>
          <a:bodyPr wrap="square">
            <a:spAutoFit/>
          </a:bodyPr>
          <a:lstStyle/>
          <a:p>
            <a:pPr lvl="0" indent="436563" algn="just"/>
            <a:r>
              <a:rPr lang="ru-RU" sz="2000" dirty="0" smtClean="0">
                <a:solidFill>
                  <a:srgbClr val="000000"/>
                </a:solidFill>
                <a:latin typeface="Arial" pitchFamily="34" charset="0"/>
                <a:ea typeface="Times New Roman" pitchFamily="18" charset="0"/>
                <a:cs typeface="Arial" pitchFamily="34" charset="0"/>
              </a:rPr>
              <a:t>Близится </a:t>
            </a:r>
            <a:r>
              <a:rPr lang="ru-RU" sz="2000" dirty="0" smtClean="0">
                <a:solidFill>
                  <a:srgbClr val="000000"/>
                </a:solidFill>
                <a:latin typeface="Arial" pitchFamily="34" charset="0"/>
                <a:ea typeface="Times New Roman" pitchFamily="18" charset="0"/>
                <a:cs typeface="Arial" pitchFamily="34" charset="0"/>
              </a:rPr>
              <a:t> 70-я годовщина </a:t>
            </a:r>
            <a:r>
              <a:rPr lang="ru-RU" sz="2000" dirty="0" smtClean="0">
                <a:solidFill>
                  <a:srgbClr val="000000"/>
                </a:solidFill>
                <a:latin typeface="Arial" pitchFamily="34" charset="0"/>
                <a:ea typeface="Times New Roman" pitchFamily="18" charset="0"/>
                <a:cs typeface="Arial" pitchFamily="34" charset="0"/>
              </a:rPr>
              <a:t>Великой Победы. Ценой огромных жертв и испытаний далась нашей Родине победа над гитлеровским фашизмом. Проявив великую стойкость духа и мужества, сплочённость и волю, наш народ отстоял свободу и независимость Отечества.</a:t>
            </a:r>
            <a:endParaRPr lang="ru-RU" sz="2000" dirty="0" smtClean="0">
              <a:latin typeface="Arial" pitchFamily="34" charset="0"/>
              <a:cs typeface="Arial" pitchFamily="34" charset="0"/>
            </a:endParaRPr>
          </a:p>
        </p:txBody>
      </p:sp>
      <p:pic>
        <p:nvPicPr>
          <p:cNvPr id="17412" name="Picture 4" descr="День победы (9 мая) Агентство Праздникофф - Красноярск. Оформление воздушными шарами, воздушные шары с гелием, фигуры из шариков"/>
          <p:cNvPicPr>
            <a:picLocks noChangeAspect="1" noChangeArrowheads="1"/>
          </p:cNvPicPr>
          <p:nvPr/>
        </p:nvPicPr>
        <p:blipFill>
          <a:blip r:embed="rId2"/>
          <a:srcRect/>
          <a:stretch>
            <a:fillRect/>
          </a:stretch>
        </p:blipFill>
        <p:spPr bwMode="auto">
          <a:xfrm>
            <a:off x="3286116" y="4857760"/>
            <a:ext cx="2571768" cy="180774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2357430"/>
            <a:ext cx="8072494" cy="3785652"/>
          </a:xfrm>
          <a:prstGeom prst="rect">
            <a:avLst/>
          </a:prstGeom>
        </p:spPr>
        <p:txBody>
          <a:bodyPr wrap="square">
            <a:spAutoFit/>
          </a:bodyPr>
          <a:lstStyle/>
          <a:p>
            <a:pPr lvl="0" indent="469900" algn="just"/>
            <a:r>
              <a:rPr lang="ru-RU" sz="2000" dirty="0" smtClean="0">
                <a:solidFill>
                  <a:srgbClr val="000000"/>
                </a:solidFill>
                <a:latin typeface="Arial" pitchFamily="34" charset="0"/>
                <a:ea typeface="Times New Roman" pitchFamily="18" charset="0"/>
                <a:cs typeface="Arial" pitchFamily="34" charset="0"/>
              </a:rPr>
              <a:t>Идут годы, складываясь в десятилетия, не меркнет свет завоёванной ими Великой Победы, не тускнеет блеск совершенных ими подвигов. В облике этих удивительных простых и мужественных людей безупречное служение Родине сливается с несгибаемой волей и нравственной чистотой. Легендарный подвиг ветеранов - наше духовное богатство. Их героизм стал воздухом нашей жизни. Они снискали безмерное уважение и почет. Их дела и подвиги переходят в легенды, становятся частью памяти народной и души народа. Чем больше я узнаю о войне из разных книг, фильмов, тем больше мне хочется рассказать о своем дедушке. Он тоже приближал День Победы, как и миллионы наших </a:t>
            </a:r>
            <a:r>
              <a:rPr lang="ru-RU" sz="2000" dirty="0" smtClean="0">
                <a:solidFill>
                  <a:srgbClr val="000000"/>
                </a:solidFill>
                <a:latin typeface="Arial" pitchFamily="34" charset="0"/>
                <a:ea typeface="Times New Roman" pitchFamily="18" charset="0"/>
                <a:cs typeface="Arial" pitchFamily="34" charset="0"/>
              </a:rPr>
              <a:t>соотечественников.</a:t>
            </a:r>
            <a:endParaRPr lang="ru-RU"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1"/>
          <p:cNvPicPr/>
          <p:nvPr/>
        </p:nvPicPr>
        <p:blipFill>
          <a:blip r:embed="rId2">
            <a:duotone>
              <a:prstClr val="black"/>
              <a:schemeClr val="tx2">
                <a:tint val="45000"/>
                <a:satMod val="400000"/>
              </a:schemeClr>
            </a:duotone>
          </a:blip>
          <a:srcRect/>
          <a:stretch>
            <a:fillRect/>
          </a:stretch>
        </p:blipFill>
        <p:spPr bwMode="auto">
          <a:xfrm>
            <a:off x="214282" y="2000240"/>
            <a:ext cx="3050721" cy="42127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3357554" y="1928802"/>
            <a:ext cx="5500726" cy="4339650"/>
          </a:xfrm>
          <a:prstGeom prst="rect">
            <a:avLst/>
          </a:prstGeom>
        </p:spPr>
        <p:txBody>
          <a:bodyPr wrap="square">
            <a:spAutoFit/>
          </a:bodyPr>
          <a:lstStyle/>
          <a:p>
            <a:pPr lvl="0" indent="368300" algn="just"/>
            <a:r>
              <a:rPr lang="ru-RU" dirty="0" smtClean="0">
                <a:solidFill>
                  <a:srgbClr val="000000"/>
                </a:solidFill>
                <a:latin typeface="Arial" pitchFamily="34" charset="0"/>
                <a:ea typeface="Times New Roman" pitchFamily="18" charset="0"/>
                <a:cs typeface="Arial" pitchFamily="34" charset="0"/>
              </a:rPr>
              <a:t>Нет уже моего дедушки. Но я и мои родители бережно храним память о нем: воспоминания о войне, его награды, переписку с однополчанами, фотографии с фронта. Что оставляет человек, надевая серую шинель? Отца, мать, любимую, покой, уют своего дома, старые привычки, и размеренную жизнь. Что он обретает, надев серую шинель? Строгих командиров, беспрекословное повиновение, непреклонность, постоянную готовность мужественно защищать Родину, пролить за нее свою кровь, а если потребуется отдать и жизнь, как велит присяга.</a:t>
            </a:r>
            <a:endParaRPr lang="ru-RU" sz="800" dirty="0" smtClean="0">
              <a:latin typeface="Arial" pitchFamily="34" charset="0"/>
              <a:cs typeface="Arial" pitchFamily="34" charset="0"/>
            </a:endParaRPr>
          </a:p>
          <a:p>
            <a:pPr lvl="0" indent="368300" algn="just" eaLnBrk="0" hangingPunct="0"/>
            <a:r>
              <a:rPr lang="ru-RU" dirty="0" smtClean="0">
                <a:solidFill>
                  <a:srgbClr val="000000"/>
                </a:solidFill>
                <a:latin typeface="Arial" pitchFamily="34" charset="0"/>
                <a:ea typeface="Times New Roman" pitchFamily="18" charset="0"/>
                <a:cs typeface="Arial" pitchFamily="34" charset="0"/>
              </a:rPr>
              <a:t>Так поступил и мой дедушка Артёмов Алексей Антонович. Он был одним из защитников Малой Земли.</a:t>
            </a:r>
            <a:endParaRPr lang="ru-RU"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0" y="0"/>
            <a:ext cx="9144000" cy="1643050"/>
          </a:xfrm>
          <a:prstGeom prst="roundRect">
            <a:avLst/>
          </a:prstGeom>
          <a:solidFill>
            <a:srgbClr val="800000"/>
          </a:solidFill>
          <a:ln>
            <a:solidFill>
              <a:schemeClr val="tx1"/>
            </a:solidFill>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Артёмов Алексей Антонович</a:t>
            </a:r>
            <a:endPar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p:txBody>
      </p:sp>
      <p:pic>
        <p:nvPicPr>
          <p:cNvPr id="3" name="Рисунок 2" descr="image1"/>
          <p:cNvPicPr/>
          <p:nvPr/>
        </p:nvPicPr>
        <p:blipFill>
          <a:blip r:embed="rId2">
            <a:duotone>
              <a:prstClr val="black"/>
              <a:srgbClr val="D9C3A5">
                <a:tint val="50000"/>
                <a:satMod val="180000"/>
              </a:srgbClr>
            </a:duotone>
          </a:blip>
          <a:srcRect/>
          <a:stretch>
            <a:fillRect/>
          </a:stretch>
        </p:blipFill>
        <p:spPr bwMode="auto">
          <a:xfrm>
            <a:off x="5786446" y="2071678"/>
            <a:ext cx="3050721" cy="42127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571472" y="2643182"/>
            <a:ext cx="4572000" cy="2246769"/>
          </a:xfrm>
          <a:prstGeom prst="rect">
            <a:avLst/>
          </a:prstGeom>
        </p:spPr>
        <p:txBody>
          <a:bodyPr>
            <a:spAutoFit/>
          </a:bodyPr>
          <a:lstStyle/>
          <a:p>
            <a:pPr algn="just"/>
            <a:r>
              <a:rPr lang="ru-RU" sz="2000" dirty="0" smtClean="0"/>
              <a:t>Родился в 1923 году в посёлке Петровском, затем переехал в с. Ипатово. Поступил в Батайское училище. В 19 лет после окончания училища поступил на работу в п. Большевик. В 1942 он был призван в ряды Советской армии. </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2071678"/>
            <a:ext cx="4643438" cy="3477875"/>
          </a:xfrm>
          <a:prstGeom prst="rect">
            <a:avLst/>
          </a:prstGeom>
        </p:spPr>
        <p:txBody>
          <a:bodyPr wrap="square">
            <a:spAutoFit/>
          </a:bodyPr>
          <a:lstStyle/>
          <a:p>
            <a:pPr lvl="0" algn="just"/>
            <a:r>
              <a:rPr lang="ru-RU" sz="2000" dirty="0" smtClean="0">
                <a:solidFill>
                  <a:srgbClr val="000000"/>
                </a:solidFill>
                <a:latin typeface="Arial" pitchFamily="34" charset="0"/>
                <a:ea typeface="Times New Roman" pitchFamily="18" charset="0"/>
                <a:cs typeface="Arial" pitchFamily="34" charset="0"/>
              </a:rPr>
              <a:t>Часть в которой он служил дошла до Малого Малгабека, тогда он был связистом в пехоте. Находясь в разведке, был легко ранен, но с поля боя не ушёл и ещё привёл двух «языков». За это был награждён медалью «За отвагу». Освободив Большой Малгабек, начали освобождать Краснодарский край. За взятие Новороссийска получил орден «Красной Звезды».</a:t>
            </a:r>
            <a:endParaRPr lang="ru-RU" sz="2000" dirty="0" smtClean="0">
              <a:latin typeface="Arial" pitchFamily="34" charset="0"/>
              <a:cs typeface="Arial" pitchFamily="34" charset="0"/>
            </a:endParaRPr>
          </a:p>
        </p:txBody>
      </p:sp>
      <p:pic>
        <p:nvPicPr>
          <p:cNvPr id="21507" name="Picture 3" descr="Entries feed for routir"/>
          <p:cNvPicPr>
            <a:picLocks noChangeAspect="1" noChangeArrowheads="1"/>
          </p:cNvPicPr>
          <p:nvPr/>
        </p:nvPicPr>
        <p:blipFill>
          <a:blip r:embed="rId2"/>
          <a:srcRect/>
          <a:stretch>
            <a:fillRect/>
          </a:stretch>
        </p:blipFill>
        <p:spPr bwMode="auto">
          <a:xfrm>
            <a:off x="5365772" y="1928803"/>
            <a:ext cx="3563945" cy="2000264"/>
          </a:xfrm>
          <a:prstGeom prst="rect">
            <a:avLst/>
          </a:prstGeom>
          <a:ln>
            <a:noFill/>
          </a:ln>
          <a:effectLst>
            <a:softEdge rad="112500"/>
          </a:effectLst>
        </p:spPr>
      </p:pic>
      <p:pic>
        <p:nvPicPr>
          <p:cNvPr id="21513" name="Picture 9" descr="Медаль, &quot;За Отвагу&quot;. 17.000 : Коллекционирование"/>
          <p:cNvPicPr>
            <a:picLocks noChangeAspect="1" noChangeArrowheads="1"/>
          </p:cNvPicPr>
          <p:nvPr/>
        </p:nvPicPr>
        <p:blipFill>
          <a:blip r:embed="rId3" cstate="print"/>
          <a:srcRect/>
          <a:stretch>
            <a:fillRect/>
          </a:stretch>
        </p:blipFill>
        <p:spPr bwMode="auto">
          <a:xfrm>
            <a:off x="5214942" y="4143380"/>
            <a:ext cx="3429024" cy="21945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785926"/>
            <a:ext cx="8715436" cy="2031325"/>
          </a:xfrm>
          <a:prstGeom prst="rect">
            <a:avLst/>
          </a:prstGeom>
        </p:spPr>
        <p:txBody>
          <a:bodyPr wrap="square">
            <a:spAutoFit/>
          </a:bodyPr>
          <a:lstStyle/>
          <a:p>
            <a:pPr algn="just"/>
            <a:r>
              <a:rPr lang="ru-RU" dirty="0" smtClean="0"/>
              <a:t>После взятия Новороссийска десант начал высадку в районе электростанции, в бухте </a:t>
            </a:r>
            <a:r>
              <a:rPr lang="ru-RU" dirty="0" err="1" smtClean="0"/>
              <a:t>Цемская</a:t>
            </a:r>
            <a:r>
              <a:rPr lang="ru-RU" dirty="0" smtClean="0"/>
              <a:t>. На основании переписки с однополчанами и по материалу газета «Правда» от 3 ноября 1968 года была восстановлена картина самоотверженного подвига. В ночь на 1 ноября от Таманского побережья отошли суда с солдатами и матросами 318 стрелковой дивизии, два отдельных морских батальона 142 и 386, а так же 335 стрелковый полк. Всего около 15 тыс. человек. Мотоботы, сейнеры и катера, переполненные людьми, оружием, боеприпасами, устремились в бушующий пролив.</a:t>
            </a:r>
            <a:endParaRPr lang="ru-RU" dirty="0"/>
          </a:p>
        </p:txBody>
      </p:sp>
      <p:sp>
        <p:nvSpPr>
          <p:cNvPr id="3" name="Прямоугольник 2"/>
          <p:cNvSpPr/>
          <p:nvPr/>
        </p:nvSpPr>
        <p:spPr>
          <a:xfrm>
            <a:off x="357158" y="3786190"/>
            <a:ext cx="8286808" cy="1477328"/>
          </a:xfrm>
          <a:prstGeom prst="rect">
            <a:avLst/>
          </a:prstGeom>
        </p:spPr>
        <p:txBody>
          <a:bodyPr wrap="square">
            <a:spAutoFit/>
          </a:bodyPr>
          <a:lstStyle/>
          <a:p>
            <a:pPr algn="just"/>
            <a:r>
              <a:rPr lang="ru-RU" dirty="0" smtClean="0"/>
              <a:t>На середине пролива лучи вражеских прожекторов обнаружили десант. С берега, занятого врагом, обрушился ураган огня на корабли. Загорелись катера, мотоботы, бойцы бросились в бушующий пролив, вплавь добираясь до берега, до которого оставалось 1.5 км. Уцелеть удалось только 5 тыс. бойцов и среди них был Алексей Антонович.</a:t>
            </a:r>
            <a:endParaRPr lang="ru-RU" dirty="0"/>
          </a:p>
        </p:txBody>
      </p:sp>
      <p:sp>
        <p:nvSpPr>
          <p:cNvPr id="4" name="Прямоугольник 3"/>
          <p:cNvSpPr/>
          <p:nvPr/>
        </p:nvSpPr>
        <p:spPr>
          <a:xfrm>
            <a:off x="357158" y="5214950"/>
            <a:ext cx="8143932" cy="646331"/>
          </a:xfrm>
          <a:prstGeom prst="rect">
            <a:avLst/>
          </a:prstGeom>
        </p:spPr>
        <p:txBody>
          <a:bodyPr wrap="square">
            <a:spAutoFit/>
          </a:bodyPr>
          <a:lstStyle/>
          <a:p>
            <a:pPr algn="just"/>
            <a:r>
              <a:rPr lang="ru-RU" dirty="0" smtClean="0"/>
              <a:t>Он находился на мотоботе, который нарвался на мины, и он, сбросив военное снаряжение, зацепился за бревно, доплыл до берега.</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1928802"/>
            <a:ext cx="4572000" cy="4247317"/>
          </a:xfrm>
          <a:prstGeom prst="rect">
            <a:avLst/>
          </a:prstGeom>
        </p:spPr>
        <p:txBody>
          <a:bodyPr>
            <a:spAutoFit/>
          </a:bodyPr>
          <a:lstStyle/>
          <a:p>
            <a:pPr algn="just"/>
            <a:r>
              <a:rPr lang="ru-RU" dirty="0" smtClean="0"/>
              <a:t>В этот день было отбито 19 контр - атак, в том числе и танковых. Алексей Антонович лично подбил 3 танка и уничтожил 11 фашистов ,при этом поддерживал связь. 40 дней и ночей, приковав к себе крупные силы врага, десантники удерживали небольшой клочок прокалённой огнём земли. Две усиленные дивизии фашистов не прекращали атаковать со всех сторон, но солдаты выполняли свой долг. Все участники боев на Огненной земле были награждены правительственными наградами. За свой героизм	и самоотверженность дедушка был награждён «Орденом Ленина». </a:t>
            </a:r>
            <a:endParaRPr lang="ru-RU" dirty="0"/>
          </a:p>
        </p:txBody>
      </p:sp>
      <p:pic>
        <p:nvPicPr>
          <p:cNvPr id="26626" name="Picture 2" descr="Факты о России : wiki : Орден Ленина"/>
          <p:cNvPicPr>
            <a:picLocks noChangeAspect="1" noChangeArrowheads="1"/>
          </p:cNvPicPr>
          <p:nvPr/>
        </p:nvPicPr>
        <p:blipFill>
          <a:blip r:embed="rId2"/>
          <a:srcRect/>
          <a:stretch>
            <a:fillRect/>
          </a:stretch>
        </p:blipFill>
        <p:spPr bwMode="auto">
          <a:xfrm>
            <a:off x="5786446" y="2143116"/>
            <a:ext cx="2643206" cy="4081601"/>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0df24e23899190902e8487e468501b929fe819"/>
</p:tagLst>
</file>

<file path=ppt/theme/theme1.xml><?xml version="1.0" encoding="utf-8"?>
<a:theme xmlns:a="http://schemas.openxmlformats.org/drawingml/2006/main" name="9 maya_08">
  <a:themeElements>
    <a:clrScheme name="9 мая_07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9 мая_07">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 мая_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 мая_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 мая_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 мая_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 мая_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 мая_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 мая_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 мая_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 мая_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 мая_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 мая_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 мая_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 мая_0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9 мая_07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 maya_08</Template>
  <TotalTime>69</TotalTime>
  <Words>1020</Words>
  <Application>Microsoft Office PowerPoint</Application>
  <PresentationFormat>Экран (4:3)</PresentationFormat>
  <Paragraphs>45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9 maya_08</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User</cp:lastModifiedBy>
  <cp:revision>9</cp:revision>
  <dcterms:created xsi:type="dcterms:W3CDTF">2014-03-08T12:23:02Z</dcterms:created>
  <dcterms:modified xsi:type="dcterms:W3CDTF">2015-03-09T11:47:51Z</dcterms:modified>
</cp:coreProperties>
</file>