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0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remlin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Внешняя политика России в </a:t>
            </a:r>
            <a:r>
              <a:rPr lang="en-US" dirty="0" smtClean="0"/>
              <a:t>XXI</a:t>
            </a:r>
            <a:r>
              <a:rPr lang="ru-RU" dirty="0" smtClean="0"/>
              <a:t>веке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Постоянный член </a:t>
            </a:r>
            <a:r>
              <a:rPr lang="ru-RU" dirty="0" smtClean="0"/>
              <a:t>Совета Безопасности </a:t>
            </a:r>
            <a:r>
              <a:rPr lang="ru-RU" dirty="0" smtClean="0"/>
              <a:t>ООН</a:t>
            </a:r>
          </a:p>
          <a:p>
            <a:r>
              <a:rPr lang="ru-RU" dirty="0" smtClean="0"/>
              <a:t> участница </a:t>
            </a:r>
            <a:r>
              <a:rPr lang="ru-RU" dirty="0" smtClean="0"/>
              <a:t>«Группы восьми»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hlinkClick r:id="rId2"/>
              </a:rPr>
              <a:t>kremlin</a:t>
            </a:r>
            <a:r>
              <a:rPr lang="en-US" dirty="0" smtClean="0">
                <a:hlinkClick r:id="rId2"/>
              </a:rPr>
              <a:t>.</a:t>
            </a:r>
            <a:r>
              <a:rPr lang="en-US" b="1" dirty="0" smtClean="0">
                <a:hlinkClick r:id="rId2"/>
              </a:rPr>
              <a:t>ru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Концепция внешней политики Российской </a:t>
            </a:r>
            <a:r>
              <a:rPr lang="ru-RU" dirty="0" smtClean="0"/>
              <a:t>Федерации</a:t>
            </a:r>
            <a:r>
              <a:rPr lang="ru-RU" dirty="0" smtClean="0"/>
              <a:t> — система взглядов на содержание, принципы и основные направления внешнеполитической деятельности России.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087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u="sng" dirty="0" smtClean="0"/>
              <a:t>Новые вызовы и угрозы </a:t>
            </a:r>
            <a:r>
              <a:rPr lang="ru-RU" dirty="0" smtClean="0"/>
              <a:t>(прежде всего </a:t>
            </a:r>
            <a:r>
              <a:rPr lang="ru-RU" u="sng" dirty="0" smtClean="0"/>
              <a:t>международный терроризм</a:t>
            </a:r>
            <a:r>
              <a:rPr lang="ru-RU" dirty="0" smtClean="0"/>
              <a:t>, </a:t>
            </a:r>
            <a:r>
              <a:rPr lang="ru-RU" u="sng" dirty="0" err="1" smtClean="0"/>
              <a:t>наркотрафик</a:t>
            </a:r>
            <a:r>
              <a:rPr lang="ru-RU" dirty="0" smtClean="0"/>
              <a:t>, </a:t>
            </a:r>
            <a:r>
              <a:rPr lang="ru-RU" u="sng" dirty="0" smtClean="0"/>
              <a:t>организованная преступность</a:t>
            </a:r>
            <a:r>
              <a:rPr lang="ru-RU" dirty="0" smtClean="0"/>
              <a:t>, опасность </a:t>
            </a:r>
            <a:r>
              <a:rPr lang="ru-RU" u="sng" dirty="0" smtClean="0"/>
              <a:t>распространения оружия массового</a:t>
            </a:r>
            <a:r>
              <a:rPr lang="ru-RU" dirty="0" smtClean="0"/>
              <a:t> уничтожения и средств его доставки, региональные конфликты, </a:t>
            </a:r>
            <a:r>
              <a:rPr lang="ru-RU" u="sng" dirty="0" smtClean="0"/>
              <a:t>демографические проблемы</a:t>
            </a:r>
            <a:r>
              <a:rPr lang="ru-RU" dirty="0" smtClean="0"/>
              <a:t>, глобальная бедность, в том числе </a:t>
            </a:r>
            <a:r>
              <a:rPr lang="ru-RU" u="sng" dirty="0" smtClean="0"/>
              <a:t>энергетическая,</a:t>
            </a:r>
            <a:r>
              <a:rPr lang="ru-RU" dirty="0" smtClean="0"/>
              <a:t> а также нелегальная </a:t>
            </a:r>
            <a:r>
              <a:rPr lang="ru-RU" u="sng" dirty="0" smtClean="0"/>
              <a:t>миграция, изменение климата</a:t>
            </a:r>
            <a:r>
              <a:rPr lang="ru-RU" dirty="0" smtClean="0"/>
              <a:t>) носят </a:t>
            </a:r>
            <a:r>
              <a:rPr lang="ru-RU" i="1" dirty="0" smtClean="0"/>
              <a:t>глобальный характер</a:t>
            </a:r>
            <a:r>
              <a:rPr lang="ru-RU" dirty="0" smtClean="0"/>
              <a:t> и требуют адекватного ответа со стороны всего международного сообщества и солидарных усилий для их преодоления. Существенно возрастает роль экологического фактора, все более актуальной становится </a:t>
            </a:r>
            <a:r>
              <a:rPr lang="ru-RU" u="sng" dirty="0" smtClean="0"/>
              <a:t>проблема профилактики и борьбы с инфекционными заболеваниями. </a:t>
            </a:r>
            <a:r>
              <a:rPr lang="ru-RU" dirty="0" smtClean="0"/>
              <a:t>Сложность стоящих перед международным сообществом задач требует выработки сбалансированной стратегии их решения, исходящей из взаимосвязанности проблем безопасности, социально-экономического развития и защиты прав человека.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Интересы России непосредственно связаны </a:t>
            </a:r>
            <a:r>
              <a:rPr lang="ru-RU" dirty="0" smtClean="0"/>
              <a:t>с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smtClean="0"/>
              <a:t>мировыми тенденциями, среди которых:</a:t>
            </a:r>
          </a:p>
          <a:p>
            <a:r>
              <a:rPr lang="ru-RU" dirty="0" smtClean="0"/>
              <a:t>глобализация мировой экономики. </a:t>
            </a:r>
            <a:endParaRPr lang="ru-RU" dirty="0" smtClean="0"/>
          </a:p>
          <a:p>
            <a:r>
              <a:rPr lang="ru-RU" dirty="0" smtClean="0"/>
              <a:t>объективное повышение роли многосторонней дипломатии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развитие региональной и субрегиональной интеграции на пространстве Содружества Независимых Государств (СНГ), в </a:t>
            </a:r>
            <a:r>
              <a:rPr lang="ru-RU" dirty="0" err="1" smtClean="0"/>
              <a:t>Евро-Атлантическом</a:t>
            </a:r>
            <a:r>
              <a:rPr lang="ru-RU" dirty="0" smtClean="0"/>
              <a:t> и Азиатско-Тихоокеанском регионах, Африке и Латинской </a:t>
            </a:r>
            <a:r>
              <a:rPr lang="ru-RU" dirty="0" smtClean="0"/>
              <a:t>Америке</a:t>
            </a:r>
          </a:p>
          <a:p>
            <a:r>
              <a:rPr lang="ru-RU" dirty="0" smtClean="0"/>
              <a:t> Россия выступает за то, чтобы общепризнанные нормы международного права были подлинно универсальными с точки зрения их понимания и применения.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408712"/>
          </a:xfrm>
        </p:spPr>
        <p:txBody>
          <a:bodyPr>
            <a:normAutofit fontScale="92500" lnSpcReduction="10000"/>
          </a:bodyPr>
          <a:lstStyle/>
          <a:p>
            <a:r>
              <a:rPr lang="ru-RU" u="sng" dirty="0" smtClean="0"/>
              <a:t>Россия</a:t>
            </a:r>
            <a:r>
              <a:rPr lang="ru-RU" dirty="0" smtClean="0"/>
              <a:t> всецело </a:t>
            </a:r>
            <a:r>
              <a:rPr lang="ru-RU" u="sng" dirty="0" smtClean="0"/>
              <a:t>осознает свою ответственность за поддержание безопасности </a:t>
            </a:r>
            <a:r>
              <a:rPr lang="ru-RU" dirty="0" smtClean="0"/>
              <a:t>в мире как на глобальном, так и на региональном уровне и готова к совместным действиям со всеми другими заинтересованными государствами в целях решения общих задач. Если партнеры не будут готовы к совместным действиям, </a:t>
            </a:r>
            <a:r>
              <a:rPr lang="ru-RU" u="sng" dirty="0" smtClean="0"/>
              <a:t>Россия для защиты своих национальных интересов будет вынуждена действовать самостоятельно, но всегда на основе международного права.</a:t>
            </a:r>
          </a:p>
          <a:p>
            <a:r>
              <a:rPr lang="ru-RU" dirty="0" smtClean="0"/>
              <a:t>Россия не даст вовлечь себя в затратную конфронтацию, в том числе в новую гонку вооружений, разрушительную для экономики и пагубную для внутреннего развития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Концепция </a:t>
            </a:r>
            <a:r>
              <a:rPr lang="ru-RU" dirty="0" smtClean="0"/>
              <a:t>2008-го </a:t>
            </a:r>
            <a:r>
              <a:rPr lang="ru-RU" dirty="0" smtClean="0"/>
              <a:t>года официально закрепляла идею </a:t>
            </a:r>
            <a:r>
              <a:rPr lang="ru-RU" u="sng" dirty="0" smtClean="0"/>
              <a:t>великодержавности</a:t>
            </a:r>
            <a:r>
              <a:rPr lang="ru-RU" dirty="0" smtClean="0"/>
              <a:t> России в сочетании с трезвой оценкой мировой ситуации, а также возможностей самой России. В число </a:t>
            </a:r>
            <a:r>
              <a:rPr lang="ru-RU" u="sng" dirty="0" smtClean="0"/>
              <a:t>основных целей </a:t>
            </a:r>
            <a:r>
              <a:rPr lang="ru-RU" dirty="0" smtClean="0"/>
              <a:t>внешней политика вошли: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обеспечение надёжной безопасности страны, сохранение и укрепление её суверенитета и территориальной целостности;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формирование стабильного, справедливого и демократического миропорядка, строящегося на нормах международного права;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создание благоприятных внешних условий для поступательного развития России, подъёма её экономики;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формирование пояса добрососедства по периметру российских границ;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защита прав и интересов российских граждан и соотечественников за рубежом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- содействие </a:t>
            </a:r>
            <a:r>
              <a:rPr lang="ru-RU" dirty="0" smtClean="0"/>
              <a:t>объективному восприятию Российской Федерации в мире как демократического государства с социально ориентированной рыночной экономикой и независимой внешней политикой;</a:t>
            </a:r>
          </a:p>
          <a:p>
            <a:pPr>
              <a:buNone/>
            </a:pPr>
            <a:r>
              <a:rPr lang="ru-RU" dirty="0" smtClean="0"/>
              <a:t> - поддержка </a:t>
            </a:r>
            <a:r>
              <a:rPr lang="ru-RU" dirty="0" smtClean="0"/>
              <a:t>и популяризация в иностранных государствах русского языка и культуры народов России, вносящих уникальный вклад в </a:t>
            </a:r>
            <a:r>
              <a:rPr lang="ru-RU" dirty="0" err="1" smtClean="0"/>
              <a:t>культурно-цивилизационное</a:t>
            </a:r>
            <a:r>
              <a:rPr lang="ru-RU" dirty="0" smtClean="0"/>
              <a:t> многообразие современного мира и в развитие партнерства цивилизаций.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Приоритеты Российской Федерации в решении глобальных проблем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smtClean="0"/>
              <a:t>Формирование нового </a:t>
            </a:r>
            <a:r>
              <a:rPr lang="ru-RU" dirty="0" smtClean="0"/>
              <a:t>мироустройства</a:t>
            </a:r>
          </a:p>
          <a:p>
            <a:r>
              <a:rPr lang="ru-RU" dirty="0" smtClean="0"/>
              <a:t>2. Верховенство права в международных </a:t>
            </a:r>
            <a:r>
              <a:rPr lang="ru-RU" dirty="0" smtClean="0"/>
              <a:t>отношениях</a:t>
            </a:r>
          </a:p>
          <a:p>
            <a:r>
              <a:rPr lang="ru-RU" dirty="0" smtClean="0"/>
              <a:t>3. Укрепление международной </a:t>
            </a:r>
            <a:r>
              <a:rPr lang="ru-RU" dirty="0" smtClean="0"/>
              <a:t>безопасности</a:t>
            </a:r>
          </a:p>
          <a:p>
            <a:r>
              <a:rPr lang="ru-RU" dirty="0" smtClean="0"/>
              <a:t>4. Международное экономическое и </a:t>
            </a:r>
            <a:r>
              <a:rPr lang="ru-RU" dirty="0" smtClean="0"/>
              <a:t>экологическое сотрудничество</a:t>
            </a:r>
          </a:p>
          <a:p>
            <a:r>
              <a:rPr lang="ru-RU" dirty="0" smtClean="0"/>
              <a:t>5. Международное гуманитарное сотрудничество и права </a:t>
            </a:r>
            <a:r>
              <a:rPr lang="ru-RU" dirty="0" smtClean="0"/>
              <a:t>человека</a:t>
            </a:r>
          </a:p>
          <a:p>
            <a:r>
              <a:rPr lang="ru-RU" dirty="0" smtClean="0"/>
              <a:t>6. Информационное сопровождение внешнеполитической деятельности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Внешняя политика России в XXIвеке</vt:lpstr>
      <vt:lpstr>Слайд 2</vt:lpstr>
      <vt:lpstr>kremlin.ru</vt:lpstr>
      <vt:lpstr>Слайд 4</vt:lpstr>
      <vt:lpstr>Слайд 5</vt:lpstr>
      <vt:lpstr>Слайд 6</vt:lpstr>
      <vt:lpstr>Слайд 7</vt:lpstr>
      <vt:lpstr>Приоритеты Российской Федерации в решении глобальных проблем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политика России в XXIвеке</dc:title>
  <cp:lastModifiedBy>User</cp:lastModifiedBy>
  <cp:revision>3</cp:revision>
  <dcterms:modified xsi:type="dcterms:W3CDTF">2015-05-05T14:03:13Z</dcterms:modified>
</cp:coreProperties>
</file>