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slideshow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3" r:id="rId6"/>
    <p:sldId id="260" r:id="rId7"/>
    <p:sldId id="262" r:id="rId8"/>
    <p:sldId id="264" r:id="rId9"/>
    <p:sldId id="261" r:id="rId10"/>
    <p:sldId id="265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00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43" d="100"/>
          <a:sy n="43" d="100"/>
        </p:scale>
        <p:origin x="-68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49DC7B-1DA0-4AE5-845D-295BD49E1CD8}" type="datetimeFigureOut">
              <a:rPr lang="ru-RU" smtClean="0"/>
              <a:pPr/>
              <a:t>05.05.2015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043EEA-657F-401E-8C2B-ECC5B6A18D7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49DC7B-1DA0-4AE5-845D-295BD49E1CD8}" type="datetimeFigureOut">
              <a:rPr lang="ru-RU" smtClean="0"/>
              <a:pPr/>
              <a:t>05.05.2015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043EEA-657F-401E-8C2B-ECC5B6A18D7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49DC7B-1DA0-4AE5-845D-295BD49E1CD8}" type="datetimeFigureOut">
              <a:rPr lang="ru-RU" smtClean="0"/>
              <a:pPr/>
              <a:t>05.05.2015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043EEA-657F-401E-8C2B-ECC5B6A18D7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49DC7B-1DA0-4AE5-845D-295BD49E1CD8}" type="datetimeFigureOut">
              <a:rPr lang="ru-RU" smtClean="0"/>
              <a:pPr/>
              <a:t>05.05.2015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043EEA-657F-401E-8C2B-ECC5B6A18D7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49DC7B-1DA0-4AE5-845D-295BD49E1CD8}" type="datetimeFigureOut">
              <a:rPr lang="ru-RU" smtClean="0"/>
              <a:pPr/>
              <a:t>05.05.2015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043EEA-657F-401E-8C2B-ECC5B6A18D7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49DC7B-1DA0-4AE5-845D-295BD49E1CD8}" type="datetimeFigureOut">
              <a:rPr lang="ru-RU" smtClean="0"/>
              <a:pPr/>
              <a:t>05.05.2015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043EEA-657F-401E-8C2B-ECC5B6A18D7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49DC7B-1DA0-4AE5-845D-295BD49E1CD8}" type="datetimeFigureOut">
              <a:rPr lang="ru-RU" smtClean="0"/>
              <a:pPr/>
              <a:t>05.05.2015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043EEA-657F-401E-8C2B-ECC5B6A18D7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49DC7B-1DA0-4AE5-845D-295BD49E1CD8}" type="datetimeFigureOut">
              <a:rPr lang="ru-RU" smtClean="0"/>
              <a:pPr/>
              <a:t>05.05.2015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043EEA-657F-401E-8C2B-ECC5B6A18D7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49DC7B-1DA0-4AE5-845D-295BD49E1CD8}" type="datetimeFigureOut">
              <a:rPr lang="ru-RU" smtClean="0"/>
              <a:pPr/>
              <a:t>05.05.2015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043EEA-657F-401E-8C2B-ECC5B6A18D7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49DC7B-1DA0-4AE5-845D-295BD49E1CD8}" type="datetimeFigureOut">
              <a:rPr lang="ru-RU" smtClean="0"/>
              <a:pPr/>
              <a:t>05.05.2015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043EEA-657F-401E-8C2B-ECC5B6A18D7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49DC7B-1DA0-4AE5-845D-295BD49E1CD8}" type="datetimeFigureOut">
              <a:rPr lang="ru-RU" smtClean="0"/>
              <a:pPr/>
              <a:t>05.05.2015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043EEA-657F-401E-8C2B-ECC5B6A18D7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49DC7B-1DA0-4AE5-845D-295BD49E1CD8}" type="datetimeFigureOut">
              <a:rPr lang="ru-RU" smtClean="0"/>
              <a:pPr/>
              <a:t>05.05.2015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043EEA-657F-401E-8C2B-ECC5B6A18D7F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wipe dir="r"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G:\Шаблоны для презентаций\81702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9144000" cy="6857999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259632" y="116633"/>
            <a:ext cx="7772400" cy="576063"/>
          </a:xfrm>
        </p:spPr>
        <p:txBody>
          <a:bodyPr>
            <a:normAutofit fontScale="90000"/>
          </a:bodyPr>
          <a:lstStyle/>
          <a:p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МУНИЦИПАЛЬНОЕ БЮДЖЕТНОЕ ДОШКОЛЬНОЕ ОБРАЗОВАТЕЛЬНОЕ УЧРЕЖДЕНИЕ</a:t>
            </a:r>
            <a:br>
              <a:rPr lang="ru-RU" sz="14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«Детский сад общеразвивающего вида №75»</a:t>
            </a:r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979712" y="2204864"/>
            <a:ext cx="6400800" cy="4464496"/>
          </a:xfrm>
        </p:spPr>
        <p:txBody>
          <a:bodyPr>
            <a:normAutofit fontScale="92500" lnSpcReduction="10000"/>
          </a:bodyPr>
          <a:lstStyle/>
          <a:p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Обеспечение эмоционального благополучия в группах детского сада посредством компонентов развивающей предметно-пространственной среды</a:t>
            </a:r>
          </a:p>
          <a:p>
            <a:endParaRPr lang="ru-RU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  <a:p>
            <a:endParaRPr lang="ru-RU" b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  <a:p>
            <a:pPr algn="r"/>
            <a:r>
              <a:rPr lang="ru-RU" sz="1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1"/>
                </a:solidFill>
              </a:rPr>
              <a:t>Подготовил:</a:t>
            </a:r>
          </a:p>
          <a:p>
            <a:pPr algn="r"/>
            <a:r>
              <a:rPr lang="ru-RU" sz="1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1"/>
                </a:solidFill>
              </a:rPr>
              <a:t>педагог-психолог</a:t>
            </a:r>
          </a:p>
          <a:p>
            <a:pPr algn="r"/>
            <a:r>
              <a:rPr lang="ru-RU" sz="1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1"/>
                </a:solidFill>
              </a:rPr>
              <a:t>Горбовская А.Ю.</a:t>
            </a:r>
          </a:p>
          <a:p>
            <a:pPr algn="r"/>
            <a:endParaRPr lang="ru-RU" sz="14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chemeClr val="tx1"/>
              </a:solidFill>
            </a:endParaRPr>
          </a:p>
          <a:p>
            <a:r>
              <a:rPr lang="ru-RU" sz="1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1"/>
                </a:solidFill>
              </a:rPr>
              <a:t>Братск, 2015</a:t>
            </a:r>
            <a:endParaRPr lang="ru-RU" sz="16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:\Шаблоны для презентаций\186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1475656" y="908720"/>
            <a:ext cx="7016216" cy="830997"/>
          </a:xfrm>
          <a:prstGeom prst="rect">
            <a:avLst/>
          </a:prstGeom>
          <a:noFill/>
        </p:spPr>
        <p:txBody>
          <a:bodyPr wrap="none" rtlCol="0">
            <a:prstTxWarp prst="textWave1">
              <a:avLst/>
            </a:prstTxWarp>
            <a:spAutoFit/>
          </a:bodyPr>
          <a:lstStyle/>
          <a:p>
            <a:r>
              <a:rPr lang="ru-RU" sz="48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СПАСИБО ЗА ВНИМАНИЕ!</a:t>
            </a:r>
            <a:endParaRPr lang="ru-RU" sz="4800" b="1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G:\Шаблоны для презентаций\81702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1475656" y="548680"/>
            <a:ext cx="7524432" cy="286232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  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 дошкольном возрасте эмоциональное благополучие обеспечивает 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высокую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самооценку, сформированный самоконтроль, ориентацию 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на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 успех в достижении целей, эмоциональный комфорт в семье и вне 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семьи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Поступая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в детский сад, ребенок попадает в новые, непривычные 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условия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 в окружение незнакомых ему взрослых и детей с которыми 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приходиться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налаживать взаимоотношения. В этой ситуации взрослые 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должны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объединить усилия для обеспечения эмоционального комфорта, 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благополучия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ребенка, развития умения общаться со сверстниками.</a:t>
            </a:r>
          </a:p>
          <a:p>
            <a:endParaRPr lang="ru-RU" dirty="0"/>
          </a:p>
        </p:txBody>
      </p:sp>
      <p:pic>
        <p:nvPicPr>
          <p:cNvPr id="2052" name="Picture 4" descr="Как помочь ребенку адаптироваться в детском саду - Детские игрушки с доставкой в Екатеринбурге greide-toys.ru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47664" y="3861048"/>
            <a:ext cx="2973354" cy="223224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2054" name="Picture 6" descr="Детские журналы - Еще немного о выставке Веселых картинок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04048" y="3573016"/>
            <a:ext cx="3384376" cy="269747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G:\Шаблоны для презентаций\81702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1331640" y="188640"/>
            <a:ext cx="7668344" cy="64633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srgbClr val="FF0000"/>
                </a:solidFill>
              </a:rPr>
              <a:t>Составляющие эмоционального благополучия</a:t>
            </a:r>
            <a:r>
              <a:rPr lang="ru-RU" b="1" dirty="0" smtClean="0">
                <a:solidFill>
                  <a:srgbClr val="FF0000"/>
                </a:solidFill>
              </a:rPr>
              <a:t>.</a:t>
            </a:r>
          </a:p>
          <a:p>
            <a:pPr algn="ctr"/>
            <a:endParaRPr lang="ru-RU" b="1" dirty="0"/>
          </a:p>
          <a:p>
            <a:pPr algn="ctr"/>
            <a:endParaRPr lang="ru-RU" dirty="0"/>
          </a:p>
          <a:p>
            <a:r>
              <a:rPr lang="ru-RU" b="1" dirty="0" smtClean="0"/>
              <a:t>   1</a:t>
            </a:r>
            <a:r>
              <a:rPr lang="ru-RU" b="1" dirty="0"/>
              <a:t>.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 Для маленького ребенка очень важно чувствовать безопасность 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окружающего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его быта. </a:t>
            </a:r>
          </a:p>
          <a:p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  2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 Важно, чтобы и в семье, и в дошкольном учреждении требования были 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одинаково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посильными для ребенка, согласованными между родителями 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и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 педагогами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  3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. 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В дошкольном возрасте сохраняется эмоциональная зависимость детей 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от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 взрослых. 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Ребенок развивается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в процессе общения со взрослым. 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  4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. 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Начиная с 4-х летнего возраста, сверстник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становится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более 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предпочитаемым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и привлекательным партнером по общению. Общение со 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сверстниками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способствует развитию таких личностных качеств, как 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инициатива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 независимость, позволяет ребенку увидеть свои возможности, 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помогает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дальнейшему становлению самосознания, развитию эмоций.</a:t>
            </a:r>
          </a:p>
          <a:p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  5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 Психическое и физическое здоровье включает в себя благополучие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 эмоциональной и познавательной сфере, развитии характера и 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формировании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личности, а также нервно-психическом состоянии детей.</a:t>
            </a:r>
          </a:p>
          <a:p>
            <a:endParaRPr lang="ru-RU" dirty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G:\Шаблоны для презентаций\81702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1403648" y="260649"/>
            <a:ext cx="7561109" cy="590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>
                <a:solidFill>
                  <a:srgbClr val="00B050"/>
                </a:solidFill>
              </a:rPr>
              <a:t>Рекомендации для достижения эмоционального благополучия в группе:</a:t>
            </a:r>
            <a:endParaRPr lang="ru-RU" sz="3600" dirty="0">
              <a:solidFill>
                <a:srgbClr val="00B050"/>
              </a:solidFill>
            </a:endParaRPr>
          </a:p>
          <a:p>
            <a:pPr marL="342900" indent="-342900">
              <a:buAutoNum type="arabicPeriod"/>
            </a:pPr>
            <a:endParaRPr lang="ru-RU" sz="3600" b="1" dirty="0" smtClean="0"/>
          </a:p>
          <a:p>
            <a:pPr marL="342900" indent="-342900">
              <a:buAutoNum type="arabicPeriod"/>
            </a:pPr>
            <a:r>
              <a:rPr lang="ru-RU" sz="3600" b="1" dirty="0" smtClean="0">
                <a:solidFill>
                  <a:srgbClr val="00B0F0"/>
                </a:solidFill>
              </a:rPr>
              <a:t>взаимодействие </a:t>
            </a:r>
            <a:r>
              <a:rPr lang="ru-RU" sz="3600" b="1" dirty="0">
                <a:solidFill>
                  <a:srgbClr val="00B0F0"/>
                </a:solidFill>
              </a:rPr>
              <a:t>педагога с </a:t>
            </a:r>
            <a:r>
              <a:rPr lang="ru-RU" sz="3600" b="1" dirty="0" smtClean="0">
                <a:solidFill>
                  <a:srgbClr val="00B0F0"/>
                </a:solidFill>
              </a:rPr>
              <a:t>детьми:</a:t>
            </a:r>
          </a:p>
          <a:p>
            <a:pPr marL="342900" indent="-342900"/>
            <a:endParaRPr lang="ru-RU" sz="3600" b="1" dirty="0" smtClean="0">
              <a:solidFill>
                <a:srgbClr val="00B0F0"/>
              </a:solidFill>
            </a:endParaRPr>
          </a:p>
          <a:p>
            <a:pPr marL="342900" indent="-342900">
              <a:buFont typeface="Wingdings" pitchFamily="2" charset="2"/>
              <a:buChar char="ü"/>
            </a:pPr>
            <a:r>
              <a:rPr lang="ru-RU" sz="3600" b="1" i="1" u="sng" dirty="0">
                <a:latin typeface="Times New Roman" pitchFamily="18" charset="0"/>
                <a:cs typeface="Times New Roman" pitchFamily="18" charset="0"/>
              </a:rPr>
              <a:t>Контакт глаз</a:t>
            </a:r>
            <a:r>
              <a:rPr lang="ru-RU" sz="3600" b="1" i="1" dirty="0">
                <a:latin typeface="Times New Roman" pitchFamily="18" charset="0"/>
                <a:cs typeface="Times New Roman" pitchFamily="18" charset="0"/>
              </a:rPr>
              <a:t>. </a:t>
            </a:r>
            <a:endParaRPr lang="ru-RU" sz="3600" b="1" i="1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Font typeface="Wingdings" pitchFamily="2" charset="2"/>
              <a:buChar char="ü"/>
            </a:pPr>
            <a:r>
              <a:rPr lang="ru-RU" sz="3600" b="1" i="1" u="sng" dirty="0" smtClean="0">
                <a:latin typeface="Times New Roman" pitchFamily="18" charset="0"/>
                <a:cs typeface="Times New Roman" pitchFamily="18" charset="0"/>
              </a:rPr>
              <a:t>Физический </a:t>
            </a:r>
            <a:r>
              <a:rPr lang="ru-RU" sz="3600" b="1" i="1" u="sng" dirty="0">
                <a:latin typeface="Times New Roman" pitchFamily="18" charset="0"/>
                <a:cs typeface="Times New Roman" pitchFamily="18" charset="0"/>
              </a:rPr>
              <a:t>контакт</a:t>
            </a:r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 </a:t>
            </a:r>
            <a:endParaRPr lang="ru-RU" sz="3600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Font typeface="Wingdings" pitchFamily="2" charset="2"/>
              <a:buChar char="ü"/>
            </a:pPr>
            <a:r>
              <a:rPr lang="ru-RU" sz="3600" b="1" i="1" u="sng" dirty="0">
                <a:latin typeface="Times New Roman" pitchFamily="18" charset="0"/>
                <a:cs typeface="Times New Roman" pitchFamily="18" charset="0"/>
              </a:rPr>
              <a:t>Пристальное внимание</a:t>
            </a:r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 </a:t>
            </a:r>
            <a:endParaRPr lang="ru-RU" sz="3600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/>
            <a:endParaRPr lang="ru-RU" b="1" dirty="0" smtClean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G:\Шаблоны для презентаций\81702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1403648" y="260649"/>
            <a:ext cx="7561109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/>
            <a:r>
              <a:rPr lang="ru-RU" b="1" dirty="0" smtClean="0">
                <a:solidFill>
                  <a:srgbClr val="FF0000"/>
                </a:solidFill>
              </a:rPr>
              <a:t>2. </a:t>
            </a:r>
            <a:r>
              <a:rPr lang="ru-RU" b="1" dirty="0">
                <a:solidFill>
                  <a:srgbClr val="FF0000"/>
                </a:solidFill>
              </a:rPr>
              <a:t>оформление  интерьера группового </a:t>
            </a:r>
            <a:r>
              <a:rPr lang="ru-RU" b="1" dirty="0" smtClean="0">
                <a:solidFill>
                  <a:srgbClr val="FF0000"/>
                </a:solidFill>
              </a:rPr>
              <a:t>помещения</a:t>
            </a:r>
            <a:r>
              <a:rPr lang="ru-RU" dirty="0" smtClean="0">
                <a:solidFill>
                  <a:srgbClr val="FF0000"/>
                </a:solidFill>
              </a:rPr>
              <a:t>:</a:t>
            </a:r>
          </a:p>
          <a:p>
            <a:r>
              <a:rPr lang="ru-RU" b="1" dirty="0" smtClean="0">
                <a:solidFill>
                  <a:srgbClr val="0070C0"/>
                </a:solidFill>
              </a:rPr>
              <a:t>Уголок </a:t>
            </a:r>
            <a:r>
              <a:rPr lang="ru-RU" b="1" dirty="0">
                <a:solidFill>
                  <a:srgbClr val="0070C0"/>
                </a:solidFill>
              </a:rPr>
              <a:t>приветствия</a:t>
            </a:r>
            <a:endParaRPr lang="ru-RU" dirty="0">
              <a:solidFill>
                <a:srgbClr val="0070C0"/>
              </a:solidFill>
            </a:endParaRP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Цель: способствовать психическому и личностному росту ребенка, 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сплочению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детского коллектива, создание позитивного эмоционального 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настроя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 атмосферы группового доверия и принятия.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Для этого можно использовать:</a:t>
            </a:r>
          </a:p>
          <a:p>
            <a:r>
              <a:rPr lang="ru-RU" b="1" dirty="0">
                <a:solidFill>
                  <a:srgbClr val="7030A0"/>
                </a:solidFill>
              </a:rPr>
              <a:t>Стенд «Здравствуй, я пришел!» </a:t>
            </a:r>
            <a:endParaRPr lang="ru-RU" dirty="0">
              <a:solidFill>
                <a:srgbClr val="7030A0"/>
              </a:solidFill>
            </a:endParaRPr>
          </a:p>
          <a:p>
            <a:r>
              <a:rPr lang="ru-RU" b="1" dirty="0">
                <a:solidFill>
                  <a:srgbClr val="7030A0"/>
                </a:solidFill>
              </a:rPr>
              <a:t>Стенд «Моё настроение» </a:t>
            </a:r>
            <a:endParaRPr lang="ru-RU" b="1" dirty="0" smtClean="0">
              <a:solidFill>
                <a:srgbClr val="7030A0"/>
              </a:solidFill>
            </a:endParaRPr>
          </a:p>
          <a:p>
            <a:endParaRPr lang="ru-RU" b="1" dirty="0" smtClean="0"/>
          </a:p>
          <a:p>
            <a:endParaRPr lang="ru-RU" b="1" dirty="0" smtClean="0"/>
          </a:p>
        </p:txBody>
      </p:sp>
      <p:pic>
        <p:nvPicPr>
          <p:cNvPr id="5" name="Рисунок 4" descr="PA211399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156176" y="1790818"/>
            <a:ext cx="2664296" cy="199822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Рисунок 5" descr="P1301724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156176" y="4005064"/>
            <a:ext cx="1944216" cy="25922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Рисунок 6" descr="PA211438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203848" y="2564904"/>
            <a:ext cx="2627784" cy="197083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Рисунок 7" descr="PA211455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907704" y="4671138"/>
            <a:ext cx="2664296" cy="199822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G:\Шаблоны для презентаций\81702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1331640" y="116632"/>
            <a:ext cx="7668344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C00000"/>
                </a:solidFill>
              </a:rPr>
              <a:t>Уголок психологической разгрузки (уголок настроения).</a:t>
            </a:r>
            <a:endParaRPr lang="ru-RU" dirty="0" smtClean="0">
              <a:solidFill>
                <a:srgbClr val="C00000"/>
              </a:solidFill>
            </a:endParaRP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Цель: дать возможность детям в приемлемой форме освободится от 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переполняющего их гнева, раздражения и напряжения.</a:t>
            </a:r>
          </a:p>
          <a:p>
            <a:r>
              <a:rPr lang="ru-RU" b="1" dirty="0" smtClean="0">
                <a:solidFill>
                  <a:srgbClr val="7030A0"/>
                </a:solidFill>
              </a:rPr>
              <a:t>«Коврик злости»</a:t>
            </a:r>
            <a:r>
              <a:rPr lang="ru-RU" dirty="0" smtClean="0">
                <a:solidFill>
                  <a:srgbClr val="7030A0"/>
                </a:solidFill>
              </a:rPr>
              <a:t>; </a:t>
            </a:r>
            <a:r>
              <a:rPr lang="ru-RU" b="1" dirty="0" smtClean="0">
                <a:solidFill>
                  <a:srgbClr val="7030A0"/>
                </a:solidFill>
              </a:rPr>
              <a:t>«Мешочки плохого и хорошего настроения»,</a:t>
            </a:r>
            <a:endParaRPr lang="ru-RU" dirty="0" smtClean="0">
              <a:solidFill>
                <a:srgbClr val="7030A0"/>
              </a:solidFill>
            </a:endParaRPr>
          </a:p>
          <a:p>
            <a:r>
              <a:rPr lang="ru-RU" b="1" dirty="0" smtClean="0">
                <a:solidFill>
                  <a:srgbClr val="7030A0"/>
                </a:solidFill>
              </a:rPr>
              <a:t>«Подушка – колотушка», «Стаканчик для крика», «Коврик  дружбы».</a:t>
            </a:r>
            <a:endParaRPr lang="ru-RU" dirty="0" smtClean="0">
              <a:solidFill>
                <a:srgbClr val="7030A0"/>
              </a:solidFill>
            </a:endParaRPr>
          </a:p>
          <a:p>
            <a:endParaRPr lang="ru-RU" dirty="0" smtClean="0"/>
          </a:p>
          <a:p>
            <a:r>
              <a:rPr lang="ru-RU" dirty="0" smtClean="0"/>
              <a:t>  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Для малышей - </a:t>
            </a:r>
            <a:r>
              <a:rPr lang="ru-RU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"</a:t>
            </a:r>
            <a:r>
              <a:rPr lang="ru-RU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домотека</a:t>
            </a:r>
            <a:r>
              <a:rPr lang="ru-RU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"</a:t>
            </a:r>
            <a:r>
              <a:rPr lang="ru-RU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 специально отведенном пространстве группы дети размещают предметы, принесенные из дома: фотографии, игрушки или другие вещи, напоминающие о доме. Это по-настоящему приближает обстановку детского сада к семейной, решает проблему адаптации и преодоления нередко возникающего чувства одиночества, способствует установлению в группе позитивного эмоционального микроклимата.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 descr="P1301709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547664" y="3789040"/>
            <a:ext cx="2067694" cy="27569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Рисунок 5" descr="P1301717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851920" y="3789040"/>
            <a:ext cx="2052228" cy="273630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Рисунок 6" descr="P1301712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120680" y="4077072"/>
            <a:ext cx="2843808" cy="213285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G:\Шаблоны для презентаций\81702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1403648" y="260648"/>
            <a:ext cx="7574894" cy="57861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rgbClr val="00B050"/>
                </a:solidFill>
              </a:rPr>
              <a:t>Уголок достижений.</a:t>
            </a:r>
            <a:endParaRPr lang="ru-RU" dirty="0" smtClean="0">
              <a:solidFill>
                <a:srgbClr val="00B050"/>
              </a:solidFill>
            </a:endParaRP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Цель: повышать самооценку, уверенность детей в себе, предоставлять 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позитивную информацию для родителей, способствующую установлению 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взаимопонимания между ними; научить детей чуткому, уважительному и 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доброжелательному отношению к людям.</a:t>
            </a:r>
          </a:p>
          <a:p>
            <a:r>
              <a:rPr lang="ru-RU" b="1" dirty="0" smtClean="0">
                <a:solidFill>
                  <a:srgbClr val="00B0F0"/>
                </a:solidFill>
              </a:rPr>
              <a:t> «Цветок успехов», «Звезда недели», «Копилка добрых дел», </a:t>
            </a:r>
          </a:p>
          <a:p>
            <a:r>
              <a:rPr lang="ru-RU" b="1" dirty="0" smtClean="0">
                <a:solidFill>
                  <a:srgbClr val="00B0F0"/>
                </a:solidFill>
              </a:rPr>
              <a:t>«Дерево добрых дел»</a:t>
            </a:r>
            <a:r>
              <a:rPr lang="ru-RU" b="1" dirty="0" smtClean="0">
                <a:solidFill>
                  <a:srgbClr val="002060"/>
                </a:solidFill>
              </a:rPr>
              <a:t> </a:t>
            </a:r>
          </a:p>
          <a:p>
            <a:endParaRPr lang="ru-RU" dirty="0"/>
          </a:p>
          <a:p>
            <a:endParaRPr lang="ru-RU" b="1" dirty="0" smtClean="0"/>
          </a:p>
          <a:p>
            <a:endParaRPr lang="ru-RU" b="1" dirty="0"/>
          </a:p>
          <a:p>
            <a:endParaRPr lang="ru-RU" b="1" dirty="0" smtClean="0"/>
          </a:p>
          <a:p>
            <a:endParaRPr lang="ru-RU" b="1" dirty="0"/>
          </a:p>
          <a:p>
            <a:endParaRPr lang="ru-RU" b="1" dirty="0" smtClean="0"/>
          </a:p>
          <a:p>
            <a:endParaRPr lang="ru-RU" b="1" dirty="0" smtClean="0">
              <a:solidFill>
                <a:srgbClr val="7030A0"/>
              </a:solidFill>
            </a:endParaRPr>
          </a:p>
          <a:p>
            <a:endParaRPr lang="ru-RU" b="1" dirty="0" smtClean="0">
              <a:solidFill>
                <a:srgbClr val="7030A0"/>
              </a:solidFill>
            </a:endParaRPr>
          </a:p>
          <a:p>
            <a:endParaRPr lang="ru-RU" b="1" dirty="0" smtClean="0">
              <a:solidFill>
                <a:srgbClr val="7030A0"/>
              </a:solidFill>
            </a:endParaRPr>
          </a:p>
          <a:p>
            <a:endParaRPr lang="ru-RU" b="1" dirty="0" smtClean="0">
              <a:solidFill>
                <a:srgbClr val="7030A0"/>
              </a:solidFill>
            </a:endParaRPr>
          </a:p>
          <a:p>
            <a:endParaRPr lang="ru-RU" b="1" dirty="0" smtClean="0">
              <a:solidFill>
                <a:srgbClr val="7030A0"/>
              </a:solidFill>
            </a:endParaRPr>
          </a:p>
          <a:p>
            <a:r>
              <a:rPr lang="ru-RU" sz="2800" b="1" dirty="0" smtClean="0">
                <a:solidFill>
                  <a:srgbClr val="7030A0"/>
                </a:solidFill>
              </a:rPr>
              <a:t>3.</a:t>
            </a:r>
            <a:r>
              <a:rPr lang="ru-RU" sz="2800" dirty="0" smtClean="0">
                <a:solidFill>
                  <a:srgbClr val="7030A0"/>
                </a:solidFill>
              </a:rPr>
              <a:t> </a:t>
            </a:r>
            <a:r>
              <a:rPr lang="ru-RU" sz="2800" b="1" dirty="0">
                <a:solidFill>
                  <a:srgbClr val="7030A0"/>
                </a:solidFill>
              </a:rPr>
              <a:t>стабильность окружающей </a:t>
            </a:r>
            <a:r>
              <a:rPr lang="ru-RU" sz="2800" b="1" dirty="0" smtClean="0">
                <a:solidFill>
                  <a:srgbClr val="7030A0"/>
                </a:solidFill>
              </a:rPr>
              <a:t>среды.</a:t>
            </a:r>
          </a:p>
          <a:p>
            <a:endParaRPr lang="ru-RU" b="1" dirty="0"/>
          </a:p>
        </p:txBody>
      </p:sp>
      <p:pic>
        <p:nvPicPr>
          <p:cNvPr id="4" name="Рисунок 3" descr="PA211395.JPG"/>
          <p:cNvPicPr>
            <a:picLocks noChangeAspect="1"/>
          </p:cNvPicPr>
          <p:nvPr/>
        </p:nvPicPr>
        <p:blipFill>
          <a:blip r:embed="rId3" cstate="print"/>
          <a:srcRect t="10500" r="72837" b="48950"/>
          <a:stretch>
            <a:fillRect/>
          </a:stretch>
        </p:blipFill>
        <p:spPr>
          <a:xfrm>
            <a:off x="3779912" y="2060848"/>
            <a:ext cx="2379600" cy="266429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074" name="Picture 2" descr="Детский сад. Страница 8071 - Для воспитателей детских садов …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516216" y="1988840"/>
            <a:ext cx="2088232" cy="278586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076" name="Picture 4" descr="Оформление копилки добрых дел своими руками в доу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619672" y="2347275"/>
            <a:ext cx="1728192" cy="2305861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G:\Шаблоны для презентаций\81702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1403649" y="188640"/>
            <a:ext cx="7632848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FF0000"/>
                </a:solidFill>
              </a:rPr>
              <a:t>4. эмоционально-активизирующая </a:t>
            </a:r>
          </a:p>
          <a:p>
            <a:pPr algn="ctr"/>
            <a:r>
              <a:rPr lang="ru-RU" sz="2800" b="1" dirty="0" smtClean="0">
                <a:solidFill>
                  <a:srgbClr val="FF0000"/>
                </a:solidFill>
              </a:rPr>
              <a:t>совместная деятельность </a:t>
            </a:r>
          </a:p>
          <a:p>
            <a:pPr algn="ctr"/>
            <a:r>
              <a:rPr lang="ru-RU" sz="2800" b="1" dirty="0" smtClean="0">
                <a:solidFill>
                  <a:srgbClr val="FF0000"/>
                </a:solidFill>
              </a:rPr>
              <a:t>воспитателя с детьми.</a:t>
            </a:r>
            <a:r>
              <a:rPr lang="ru-RU" sz="2800" dirty="0" smtClean="0">
                <a:solidFill>
                  <a:srgbClr val="FF0000"/>
                </a:solidFill>
              </a:rPr>
              <a:t> </a:t>
            </a:r>
          </a:p>
          <a:p>
            <a:endParaRPr lang="ru-RU" sz="2800" dirty="0" smtClean="0">
              <a:solidFill>
                <a:srgbClr val="FF0000"/>
              </a:solidFill>
            </a:endParaRPr>
          </a:p>
          <a:p>
            <a:pPr marL="514350" indent="-514350">
              <a:buAutoNum type="arabicPeriod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Игры с детьми на накопление эмоций. </a:t>
            </a:r>
          </a:p>
          <a:p>
            <a:pPr marL="514350" indent="-514350">
              <a:buAutoNum type="arabicPeriod"/>
            </a:pP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2. Игры на эмоциональное общение ребенка со сверстниками и взрослыми. </a:t>
            </a:r>
          </a:p>
          <a:p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3. Игры  на  преодоление  негативных  эмоций.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  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4. Игры на снятие эмоционального напряжения, релаксацию. </a:t>
            </a:r>
          </a:p>
          <a:p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5. Игры на развитие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эмпатии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у детей. </a:t>
            </a:r>
          </a:p>
          <a:p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6. Эмоциональные паузы.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G:\Шаблоны для презентаций\81702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1403648" y="260648"/>
            <a:ext cx="7911910" cy="618630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CC00FF"/>
                </a:solidFill>
              </a:rPr>
              <a:t>Элементы </a:t>
            </a:r>
            <a:r>
              <a:rPr lang="ru-RU" b="1" dirty="0" err="1" smtClean="0">
                <a:solidFill>
                  <a:srgbClr val="CC00FF"/>
                </a:solidFill>
              </a:rPr>
              <a:t>арт-терапии</a:t>
            </a:r>
            <a:r>
              <a:rPr lang="ru-RU" b="1" dirty="0" smtClean="0">
                <a:solidFill>
                  <a:srgbClr val="CC00FF"/>
                </a:solidFill>
              </a:rPr>
              <a:t>, которые педагоги могут применять в работе:</a:t>
            </a:r>
          </a:p>
          <a:p>
            <a:r>
              <a:rPr lang="ru-RU" dirty="0" smtClean="0">
                <a:solidFill>
                  <a:srgbClr val="00B050"/>
                </a:solidFill>
              </a:rPr>
              <a:t>   </a:t>
            </a:r>
          </a:p>
          <a:p>
            <a:r>
              <a:rPr lang="ru-RU" b="1" i="1" dirty="0" err="1" smtClean="0">
                <a:solidFill>
                  <a:srgbClr val="00B050"/>
                </a:solidFill>
              </a:rPr>
              <a:t>Цветотерапия</a:t>
            </a:r>
            <a:r>
              <a:rPr lang="ru-RU" dirty="0" smtClean="0">
                <a:solidFill>
                  <a:srgbClr val="00B050"/>
                </a:solidFill>
              </a:rPr>
              <a:t> </a:t>
            </a:r>
            <a:r>
              <a:rPr lang="ru-RU" dirty="0"/>
              <a:t>-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метод психологической коррекции при помощи цвета. 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Цветотерапия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способствует:</a:t>
            </a:r>
          </a:p>
          <a:p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Ø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улучшению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психологического микроклимата в детском коллективе;</a:t>
            </a:r>
          </a:p>
          <a:p>
            <a:pPr>
              <a:buFont typeface="Wingdings" pitchFamily="2" charset="2"/>
              <a:buChar char="Ø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стимуляции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интеллектуального и эмоционального развития дошкольников;</a:t>
            </a:r>
          </a:p>
          <a:p>
            <a:pPr>
              <a:buFont typeface="Wingdings" pitchFamily="2" charset="2"/>
              <a:buChar char="Ø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приобретению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детьми навыков психофизической релаксации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ru-RU" dirty="0"/>
          </a:p>
          <a:p>
            <a:r>
              <a:rPr lang="ru-RU" b="1" i="1" dirty="0" err="1">
                <a:solidFill>
                  <a:srgbClr val="00B0F0"/>
                </a:solidFill>
              </a:rPr>
              <a:t>Сказкотерапия</a:t>
            </a:r>
            <a:r>
              <a:rPr lang="ru-RU" dirty="0"/>
              <a:t>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может использоваться при работе с детьми дошкольного 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возраста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 в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сказкотерапии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используются разнообразные жанры: 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притчи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 басни, легенды. 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  <a:p>
            <a:r>
              <a:rPr lang="ru-RU" b="1" i="1" dirty="0">
                <a:solidFill>
                  <a:srgbClr val="7030A0"/>
                </a:solidFill>
              </a:rPr>
              <a:t>Музыкотерапия</a:t>
            </a:r>
            <a:r>
              <a:rPr lang="ru-RU" dirty="0"/>
              <a:t> -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одно из направлений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арт-терапии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 помогает преодолеть 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внутренние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конфликты и достичь внутренней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гармонии:</a:t>
            </a:r>
          </a:p>
          <a:p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Courier New" pitchFamily="49" charset="0"/>
              <a:buChar char="o"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Утренняя гимнастика с музыкальным сопровождением</a:t>
            </a:r>
          </a:p>
          <a:p>
            <a:pPr>
              <a:buFont typeface="Courier New" pitchFamily="49" charset="0"/>
              <a:buChar char="o"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 Сеанс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«Доброго сна»</a:t>
            </a:r>
          </a:p>
          <a:p>
            <a:pPr>
              <a:buFont typeface="Courier New" pitchFamily="49" charset="0"/>
              <a:buChar char="o"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 Сеанс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«добра»</a:t>
            </a:r>
          </a:p>
          <a:p>
            <a:pPr>
              <a:buFont typeface="Courier New" pitchFamily="49" charset="0"/>
              <a:buChar char="o"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 Сеанс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«Наши друзья»</a:t>
            </a:r>
          </a:p>
          <a:p>
            <a:pPr>
              <a:buFont typeface="Courier New" pitchFamily="49" charset="0"/>
              <a:buChar char="o"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 Сеанс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«Улыбки»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358</TotalTime>
  <Words>258</Words>
  <Application>Microsoft Office PowerPoint</Application>
  <PresentationFormat>Экран (4:3)</PresentationFormat>
  <Paragraphs>118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МУНИЦИПАЛЬНОЕ БЮДЖЕТНОЕ ДОШКОЛЬНОЕ ОБРАЗОВАТЕЛЬНОЕ УЧРЕЖДЕНИЕ «Детский сад общеразвивающего вида №75»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User</cp:lastModifiedBy>
  <cp:revision>38</cp:revision>
  <dcterms:created xsi:type="dcterms:W3CDTF">2015-04-05T08:02:24Z</dcterms:created>
  <dcterms:modified xsi:type="dcterms:W3CDTF">2015-05-04T18:18:49Z</dcterms:modified>
</cp:coreProperties>
</file>