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7" r:id="rId9"/>
    <p:sldId id="268" r:id="rId10"/>
    <p:sldId id="269" r:id="rId11"/>
    <p:sldId id="27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0033-DD19-47D1-9EA9-3122BF3D4D29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DE564-A4C5-4577-8F08-479BED5E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556792"/>
            <a:ext cx="849694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iblet"/>
              <a:contourClr>
                <a:srgbClr val="DDDDDD"/>
              </a:contourClr>
            </a:sp3d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реализации </a:t>
            </a:r>
            <a:r>
              <a:rPr kumimoji="0" lang="ru-RU" sz="4400" b="1" u="none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системно-деятельностного</a:t>
            </a:r>
            <a:r>
              <a:rPr kumimoji="0" lang="ru-RU" sz="4400" b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на уроках окружающего мира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2 классе</a:t>
            </a:r>
            <a:endParaRPr kumimoji="0" lang="ru-RU" sz="4400" b="1" u="none" strike="noStrike" spc="150" normalizeH="0" baseline="0" dirty="0" smtClean="0">
              <a:ln w="11430"/>
              <a:solidFill>
                <a:srgbClr val="F8F8F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654425" cy="10763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11960" y="530120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Сметанник Е. Г.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627784" y="2996952"/>
            <a:ext cx="3528392" cy="3096344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«мудрая сова»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ser\Desktop\96950326_s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836712"/>
            <a:ext cx="3240360" cy="2772821"/>
          </a:xfrm>
          <a:prstGeom prst="rect">
            <a:avLst/>
          </a:prstGeom>
          <a:noFill/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2915816" y="4221088"/>
            <a:ext cx="1440160" cy="1296144"/>
          </a:xfrm>
          <a:prstGeom prst="snip1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499992" y="4221088"/>
            <a:ext cx="1440160" cy="1296144"/>
          </a:xfrm>
          <a:prstGeom prst="snip1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3 9"/>
          <p:cNvSpPr/>
          <p:nvPr/>
        </p:nvSpPr>
        <p:spPr>
          <a:xfrm>
            <a:off x="467544" y="1052736"/>
            <a:ext cx="2160240" cy="255454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7397"/>
              <a:gd name="adj8" fmla="val 12063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на лугу насекомых много, а птиц мало?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3 10"/>
          <p:cNvSpPr/>
          <p:nvPr/>
        </p:nvSpPr>
        <p:spPr>
          <a:xfrm>
            <a:off x="6156176" y="980728"/>
            <a:ext cx="2520280" cy="2554545"/>
          </a:xfrm>
          <a:prstGeom prst="borderCallout3">
            <a:avLst>
              <a:gd name="adj1" fmla="val 143008"/>
              <a:gd name="adj2" fmla="val -23649"/>
              <a:gd name="adj3" fmla="val 102877"/>
              <a:gd name="adj4" fmla="val 113727"/>
              <a:gd name="adj5" fmla="val 14055"/>
              <a:gd name="adj6" fmla="val 113060"/>
              <a:gd name="adj7" fmla="val 12755"/>
              <a:gd name="adj8" fmla="val 10540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 различаются мел, известняк и мрамор?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Метод «шести  шляп».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7652" name="Picture 4" descr="C:\Users\User\Desktop\sun-hat-clipart-12065576551368970595kattekrab_Six_Hats_1.svg.med.png"/>
          <p:cNvPicPr>
            <a:picLocks noChangeAspect="1" noChangeArrowheads="1"/>
          </p:cNvPicPr>
          <p:nvPr/>
        </p:nvPicPr>
        <p:blipFill>
          <a:blip r:embed="rId2" cstate="print"/>
          <a:srcRect r="61164"/>
          <a:stretch>
            <a:fillRect/>
          </a:stretch>
        </p:blipFill>
        <p:spPr bwMode="auto">
          <a:xfrm>
            <a:off x="2627784" y="1340768"/>
            <a:ext cx="2160240" cy="5173726"/>
          </a:xfrm>
          <a:prstGeom prst="rect">
            <a:avLst/>
          </a:prstGeom>
          <a:noFill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516216" y="2996952"/>
            <a:ext cx="2448272" cy="919401"/>
          </a:xfrm>
          <a:prstGeom prst="flowChartAlternateProcess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Факты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цифры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51520" y="980728"/>
            <a:ext cx="2483768" cy="919401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Достоинства и преимущества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1520" y="4797152"/>
            <a:ext cx="2483768" cy="919401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Недостатки и риски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516216" y="4581128"/>
            <a:ext cx="2627784" cy="1328023"/>
          </a:xfrm>
          <a:prstGeom prst="flowChartAlternateProcess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Эмоции, чувства, интуиция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372200" y="980728"/>
            <a:ext cx="2483768" cy="919401"/>
          </a:xfrm>
          <a:prstGeom prst="flowChartAlternateProcess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51520" y="2924944"/>
            <a:ext cx="2483768" cy="919401"/>
          </a:xfrm>
          <a:prstGeom prst="flowChartAlternateProcess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User\Desktop\sun-hat-clipart-12065576551368970595kattekrab_Six_Hats_1.svg.med.png"/>
          <p:cNvPicPr>
            <a:picLocks noChangeAspect="1" noChangeArrowheads="1"/>
          </p:cNvPicPr>
          <p:nvPr/>
        </p:nvPicPr>
        <p:blipFill>
          <a:blip r:embed="rId2" cstate="print"/>
          <a:srcRect l="59398"/>
          <a:stretch>
            <a:fillRect/>
          </a:stretch>
        </p:blipFill>
        <p:spPr bwMode="auto">
          <a:xfrm>
            <a:off x="4572000" y="1412776"/>
            <a:ext cx="2258467" cy="51737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260648"/>
            <a:ext cx="878497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«Наблюдательность, творчество, способность делать выводы, открытия,  не составляют какого-нибудь исключительного дара; этот дар принадлежит всем, и его надо развивать».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В.П. Вахтеров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 </a:t>
            </a: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2627784" y="836712"/>
            <a:ext cx="3960440" cy="1152128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699792" y="5517232"/>
            <a:ext cx="3960440" cy="1152128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483768" y="2019470"/>
            <a:ext cx="4176464" cy="353943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Учебная деятельность  становится источником внутреннего развития школьника, формирования его творческих способностей и личностных качеств.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132856"/>
            <a:ext cx="2483768" cy="30963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Какова деятельность – такова и личность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2132856"/>
            <a:ext cx="2483768" cy="30963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 деятельности нет личности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3995936" y="1844824"/>
            <a:ext cx="1008112" cy="288032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6200000">
            <a:off x="1979712" y="3501008"/>
            <a:ext cx="1008112" cy="288032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4067944" y="5373216"/>
            <a:ext cx="1008112" cy="288032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6156176" y="3501008"/>
            <a:ext cx="1008112" cy="288032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5" grpId="0" animBg="1"/>
      <p:bldP spid="819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учения – деятельность, разнообразная по содержанию, мотивированная для ученика, проблемная по способу освоения деятельности. 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Необходимое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 для этого - отношения в образовательной среде, которые строятся на основе доверия, сотрудничества, равнопартнёрства,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общения. 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на уроках: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820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вовлечение учащихся в игровую, оценочно-дискуссионную, рефлексивную, проектную деятельность;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моделирование и анализ жизненных ситуаций на уроках;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участие в проектной деятельности, владение приемами исследовательской деятельности;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использование активных и интерактивных методик.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611560" y="0"/>
            <a:ext cx="6480720" cy="223224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значит «деятельность»?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\Desktop\rebenok-dumaet-kartinki-6.jpg"/>
          <p:cNvPicPr>
            <a:picLocks noChangeAspect="1" noChangeArrowheads="1"/>
          </p:cNvPicPr>
          <p:nvPr/>
        </p:nvPicPr>
        <p:blipFill>
          <a:blip r:embed="rId2" cstate="print"/>
          <a:srcRect l="10613" t="7665" r="14773" b="3868"/>
          <a:stretch>
            <a:fillRect/>
          </a:stretch>
        </p:blipFill>
        <p:spPr bwMode="auto">
          <a:xfrm>
            <a:off x="467544" y="1988840"/>
            <a:ext cx="3351500" cy="486916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779912" y="2924944"/>
            <a:ext cx="5112568" cy="2664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Целеустремленная система, нацеленная на результат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975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успешного протекания учебной деятельности необходимы: </a:t>
            </a:r>
          </a:p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1556792"/>
            <a:ext cx="2880320" cy="1584176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мотив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556792"/>
            <a:ext cx="2880320" cy="1584176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3501008"/>
            <a:ext cx="3059832" cy="1584176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конкретные действия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501008"/>
            <a:ext cx="2880320" cy="1584176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перации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3501008"/>
            <a:ext cx="2880320" cy="1584176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556792"/>
            <a:ext cx="3059832" cy="1584176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ценка  результата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«Прежде чем вводить новое знание, надо создать ситуацию… необходимости его появления</a:t>
            </a: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44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Г.А.Цукерман</a:t>
            </a:r>
            <a:endParaRPr lang="ru-RU" sz="44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K:\DSC0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8440">
            <a:off x="317813" y="3043426"/>
            <a:ext cx="3778248" cy="2833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K:\DSC05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2356">
            <a:off x="4245989" y="3484638"/>
            <a:ext cx="4583433" cy="2578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на уроках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689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прием «яркое пятно» (загадки, сказки, иллюстрации, инсценировки, ребусы, кроссворд, песенки 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упражнение «царство клякс»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прием «мудрая сова»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/>
                <a:ea typeface="Calibri"/>
              </a:rPr>
              <a:t> метод «шести  шляп»</a:t>
            </a:r>
          </a:p>
          <a:p>
            <a:endParaRPr lang="ru-RU" sz="1600" dirty="0" smtClean="0">
              <a:latin typeface="Times New Roman"/>
              <a:ea typeface="Calibri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«царство клякс»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908720"/>
            <a:ext cx="8568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 целеустремленности,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осмысленности действий и поступков,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 внимание, воображение и творческие способности учащихся,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 детей высказывать и отстаивать свою точку зрения.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User\Desktop\sp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445206"/>
            <a:ext cx="4680521" cy="31640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5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327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2015-04-25T10:12:39Z</dcterms:created>
  <dcterms:modified xsi:type="dcterms:W3CDTF">2015-04-29T16:25:30Z</dcterms:modified>
</cp:coreProperties>
</file>