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1" r:id="rId4"/>
    <p:sldId id="272" r:id="rId5"/>
    <p:sldId id="273" r:id="rId6"/>
    <p:sldId id="274" r:id="rId7"/>
    <p:sldId id="275" r:id="rId8"/>
    <p:sldId id="268" r:id="rId9"/>
    <p:sldId id="269" r:id="rId10"/>
    <p:sldId id="277" r:id="rId11"/>
    <p:sldId id="27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00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D1B83B-A967-457C-AD67-91095CEF5555}" type="datetimeFigureOut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2B9986-13E0-45C9-8A3E-AC31DFFDB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9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A351-9C4F-4C2F-97CF-E5FE1946E3BC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2115-D366-456F-8A6D-03102924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B0F6-5037-4F8F-BB76-8E40A74EEE52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46D6-B72B-471E-A595-C2A79FC1A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B3F0-710A-4653-9C46-23F0D7337DD4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2B3B-CE49-4C56-8C0C-3CA77560F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6251-E717-44EB-A42B-C6771A0E5616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3D83-42ED-4C02-833F-C6D4940B4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C9A1-5BC9-43AB-9EE4-DDD7FF86CFA8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B14F-6074-44B6-968B-BA8DF5E3D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7E81-9BA8-4657-A67E-5F2D1D174BBE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B80A-1593-4632-867E-0DB1760A2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4CE1-5C71-441E-8FD3-058978FC097F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D671-6514-4950-B88B-D973A6FA5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ECBE-80F2-427F-B915-B71EA4FF1E07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7F93-495F-40F3-8E7A-9D530FAC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A26E-487C-4BD3-9156-C09EF5B90E39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7F73-697D-4521-B226-3963EAF3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B2B3E-665E-4C31-997A-59D3A67C9C59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3CFD-303F-47E9-9775-B1FD2DF38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6B11-C15D-48B4-83C7-8882EA85E620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47D7-C457-42C6-87FC-8A365BC71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2F5D4A-D23B-47FC-850C-44A24D718988}" type="datetime1">
              <a:rPr lang="ru-RU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39ADC-8E5E-47B4-BBEE-6CEC4B4CF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aam.ru/upload/blogs/0c0cd0ac563cb68a3f23b0dfbd87d0d3.jp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rpt=simage&amp;img_url=www.charlotte.ru/get_photo.php?path=images/flowers/442.jpg&amp;w=300&amp;h=300&amp;ed=1&amp;text=%D0%B2%D0%B5%D1%81%D0%B5%D0%BB%D1%8B%D0%B9%20%D1%87%D0%B5%D0%BB%D0%BE%D0%B2%D0%B5%D1%87%D0%B5%D0%BA%20%20%D0%B2%20%D0%BA%D0%B0%D1%80%D1%82%D0%B8%D0%BD%D0%BA%D0%B0%D1%85&amp;p=3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.xvatit.com/images/9/9e/0003-003-My-s-prijatelem-vdvojom-Druzhno-veselo-zhivjom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Копия komp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071546"/>
            <a:ext cx="2000264" cy="21340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76037" y="4725144"/>
            <a:ext cx="6066142" cy="834615"/>
          </a:xfrm>
        </p:spPr>
        <p:txBody>
          <a:bodyPr/>
          <a:lstStyle/>
          <a:p>
            <a:r>
              <a:rPr lang="ru-RU" sz="2000" dirty="0" smtClean="0"/>
              <a:t>Выполнила </a:t>
            </a:r>
            <a:r>
              <a:rPr lang="ru-RU" sz="2000" dirty="0" err="1" smtClean="0"/>
              <a:t>Храмова</a:t>
            </a:r>
            <a:r>
              <a:rPr lang="ru-RU" sz="2000" dirty="0" smtClean="0"/>
              <a:t> Е.Ю.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727770" y="54391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1020586">
            <a:off x="2841625" y="1252538"/>
            <a:ext cx="1638300" cy="889000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печаль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Monotype Corsiva" pitchFamily="66" charset="0"/>
              </a:rPr>
              <a:t>ный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 rot="2927137">
            <a:off x="1890184" y="1930080"/>
            <a:ext cx="1883193" cy="1056817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унылый</a:t>
            </a:r>
          </a:p>
        </p:txBody>
      </p:sp>
      <p:sp>
        <p:nvSpPr>
          <p:cNvPr id="17" name="Овал 16"/>
          <p:cNvSpPr/>
          <p:nvPr/>
        </p:nvSpPr>
        <p:spPr>
          <a:xfrm rot="18828807">
            <a:off x="344487" y="1938338"/>
            <a:ext cx="1939925" cy="1066800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невесёлый</a:t>
            </a:r>
          </a:p>
        </p:txBody>
      </p:sp>
      <p:sp>
        <p:nvSpPr>
          <p:cNvPr id="15" name="Овал 14"/>
          <p:cNvSpPr/>
          <p:nvPr/>
        </p:nvSpPr>
        <p:spPr>
          <a:xfrm rot="20107433">
            <a:off x="-79375" y="1263650"/>
            <a:ext cx="1706563" cy="728663"/>
          </a:xfrm>
          <a:prstGeom prst="ellipse">
            <a:avLst/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Monotype Corsiva" pitchFamily="66" charset="0"/>
              </a:rPr>
              <a:t>тоскли</a:t>
            </a:r>
            <a:endParaRPr lang="ru-RU" sz="24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вый</a:t>
            </a:r>
          </a:p>
        </p:txBody>
      </p:sp>
      <p:sp>
        <p:nvSpPr>
          <p:cNvPr id="28" name="Ромб 27"/>
          <p:cNvSpPr/>
          <p:nvPr/>
        </p:nvSpPr>
        <p:spPr>
          <a:xfrm rot="19754541">
            <a:off x="7045325" y="1836738"/>
            <a:ext cx="2117725" cy="1012825"/>
          </a:xfrm>
          <a:prstGeom prst="diamond">
            <a:avLst/>
          </a:prstGeom>
          <a:solidFill>
            <a:srgbClr val="9812C8"/>
          </a:solidFill>
          <a:ln>
            <a:solidFill>
              <a:srgbClr val="98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</a:rPr>
              <a:t>проворный</a:t>
            </a:r>
          </a:p>
        </p:txBody>
      </p:sp>
      <p:sp>
        <p:nvSpPr>
          <p:cNvPr id="26" name="Ромб 25"/>
          <p:cNvSpPr/>
          <p:nvPr/>
        </p:nvSpPr>
        <p:spPr>
          <a:xfrm>
            <a:off x="6084888" y="476250"/>
            <a:ext cx="1655762" cy="1944688"/>
          </a:xfrm>
          <a:prstGeom prst="diamond">
            <a:avLst/>
          </a:prstGeom>
          <a:solidFill>
            <a:srgbClr val="9812C8"/>
          </a:solidFill>
          <a:ln>
            <a:solidFill>
              <a:srgbClr val="98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стреми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тельный</a:t>
            </a:r>
          </a:p>
        </p:txBody>
      </p:sp>
      <p:sp>
        <p:nvSpPr>
          <p:cNvPr id="29" name="Ромб 28"/>
          <p:cNvSpPr/>
          <p:nvPr/>
        </p:nvSpPr>
        <p:spPr>
          <a:xfrm rot="1400130">
            <a:off x="4567238" y="1973263"/>
            <a:ext cx="2613025" cy="973137"/>
          </a:xfrm>
          <a:prstGeom prst="diamond">
            <a:avLst/>
          </a:prstGeom>
          <a:solidFill>
            <a:srgbClr val="9812C8"/>
          </a:solidFill>
          <a:ln>
            <a:solidFill>
              <a:srgbClr val="98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быстрый</a:t>
            </a:r>
          </a:p>
        </p:txBody>
      </p:sp>
      <p:sp>
        <p:nvSpPr>
          <p:cNvPr id="2" name="Овал 1"/>
          <p:cNvSpPr/>
          <p:nvPr/>
        </p:nvSpPr>
        <p:spPr>
          <a:xfrm>
            <a:off x="1476375" y="908050"/>
            <a:ext cx="15113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Monotype Corsiva" pitchFamily="66" charset="0"/>
              </a:rPr>
              <a:t>Груст</a:t>
            </a:r>
            <a:endParaRPr lang="ru-RU" sz="2400" b="1" dirty="0">
              <a:latin typeface="Monotype Corsiva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Monotype Corsiva" pitchFamily="66" charset="0"/>
              </a:rPr>
              <a:t>ный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16688" y="2420938"/>
            <a:ext cx="1008062" cy="1008062"/>
          </a:xfrm>
          <a:prstGeom prst="ellipse">
            <a:avLst/>
          </a:prstGeom>
          <a:solidFill>
            <a:srgbClr val="E68AD4"/>
          </a:solidFill>
          <a:ln>
            <a:solidFill>
              <a:srgbClr val="E68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Ско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рый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9337304">
            <a:off x="1670050" y="3679825"/>
            <a:ext cx="1931988" cy="1206500"/>
          </a:xfrm>
          <a:prstGeom prst="triangle">
            <a:avLst>
              <a:gd name="adj" fmla="val 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непрочный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723795">
            <a:off x="4706938" y="3709988"/>
            <a:ext cx="2216150" cy="1127125"/>
          </a:xfrm>
          <a:prstGeom prst="triangle">
            <a:avLst>
              <a:gd name="adj" fmla="val 77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сла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бый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700338" y="4076700"/>
            <a:ext cx="3095625" cy="1512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ломкий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3635375" y="3716338"/>
            <a:ext cx="1419225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Хруп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кий</a:t>
            </a:r>
          </a:p>
        </p:txBody>
      </p:sp>
      <p:sp>
        <p:nvSpPr>
          <p:cNvPr id="22" name="Молния 21"/>
          <p:cNvSpPr/>
          <p:nvPr/>
        </p:nvSpPr>
        <p:spPr>
          <a:xfrm rot="1075181">
            <a:off x="1306513" y="3114675"/>
            <a:ext cx="908050" cy="915988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0" name="TextBox 30"/>
          <p:cNvSpPr txBox="1">
            <a:spLocks noChangeArrowheads="1"/>
          </p:cNvSpPr>
          <p:nvPr/>
        </p:nvSpPr>
        <p:spPr bwMode="auto">
          <a:xfrm>
            <a:off x="5076825" y="1628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2" name="Молния 31"/>
          <p:cNvSpPr/>
          <p:nvPr/>
        </p:nvSpPr>
        <p:spPr>
          <a:xfrm flipH="1">
            <a:off x="1835150" y="2852738"/>
            <a:ext cx="1081088" cy="1419225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Молния 32"/>
          <p:cNvSpPr/>
          <p:nvPr/>
        </p:nvSpPr>
        <p:spPr>
          <a:xfrm rot="1075181">
            <a:off x="6275388" y="3475038"/>
            <a:ext cx="908050" cy="915987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Молния 33"/>
          <p:cNvSpPr/>
          <p:nvPr/>
        </p:nvSpPr>
        <p:spPr>
          <a:xfrm rot="1075181">
            <a:off x="3611563" y="5562600"/>
            <a:ext cx="908050" cy="915988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Молния 34"/>
          <p:cNvSpPr/>
          <p:nvPr/>
        </p:nvSpPr>
        <p:spPr>
          <a:xfrm flipH="1">
            <a:off x="4140200" y="5438775"/>
            <a:ext cx="1079500" cy="1419225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Молния 35"/>
          <p:cNvSpPr/>
          <p:nvPr/>
        </p:nvSpPr>
        <p:spPr>
          <a:xfrm flipH="1">
            <a:off x="6875463" y="3357563"/>
            <a:ext cx="1081087" cy="1417637"/>
          </a:xfrm>
          <a:prstGeom prst="lightningBolt">
            <a:avLst/>
          </a:prstGeom>
          <a:solidFill>
            <a:srgbClr val="70D105"/>
          </a:solidFill>
          <a:ln>
            <a:solidFill>
              <a:srgbClr val="70D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27088" y="188913"/>
            <a:ext cx="4543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600" dirty="0">
                <a:latin typeface="Monotype Corsiva" pitchFamily="66" charset="0"/>
                <a:cs typeface="+mn-cs"/>
              </a:rPr>
              <a:t>Подбери синонимы:</a:t>
            </a:r>
          </a:p>
        </p:txBody>
      </p:sp>
    </p:spTree>
    <p:extLst>
      <p:ext uri="{BB962C8B-B14F-4D97-AF65-F5344CB8AC3E}">
        <p14:creationId xmlns:p14="http://schemas.microsoft.com/office/powerpoint/2010/main" val="39588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5" grpId="0" animBg="1"/>
      <p:bldP spid="28" grpId="0" animBg="1"/>
      <p:bldP spid="26" grpId="0" animBg="1"/>
      <p:bldP spid="29" grpId="0" animBg="1"/>
      <p:bldP spid="2" grpId="0" animBg="1"/>
      <p:bldP spid="5" grpId="0" animBg="1"/>
      <p:bldP spid="6" grpId="0" animBg="1"/>
      <p:bldP spid="9" grpId="0" animBg="1"/>
      <p:bldP spid="11" grpId="0" animBg="1"/>
      <p:bldP spid="14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300569" y="28600"/>
            <a:ext cx="8610600" cy="1600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Подберите синонимы к рисунку: что изображено? Какие синонимы помогут охарактеризовать этих воинов?</a:t>
            </a:r>
            <a:endParaRPr lang="ru-RU" sz="3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сканирование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76" y="1628800"/>
            <a:ext cx="48275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3A26E-487C-4BD3-9156-C09EF5B90E39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87F73-697D-4521-B226-3963EAF3909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7494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Копия komp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214686"/>
            <a:ext cx="2871222" cy="306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8072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Точ</a:t>
            </a:r>
            <a:r>
              <a:rPr lang="ru-RU" sz="4400" dirty="0" smtClean="0"/>
              <a:t>  </a:t>
            </a:r>
            <a:r>
              <a:rPr lang="ru-RU" sz="4400" dirty="0" err="1" smtClean="0"/>
              <a:t>ка</a:t>
            </a:r>
            <a:r>
              <a:rPr lang="ru-RU" sz="4400" dirty="0" smtClean="0"/>
              <a:t>, </a:t>
            </a:r>
            <a:r>
              <a:rPr lang="ru-RU" sz="4400" dirty="0" err="1" smtClean="0"/>
              <a:t>боч</a:t>
            </a:r>
            <a:r>
              <a:rPr lang="ru-RU" sz="4400" dirty="0" smtClean="0"/>
              <a:t>  </a:t>
            </a:r>
            <a:r>
              <a:rPr lang="ru-RU" sz="4400" dirty="0" err="1" smtClean="0"/>
              <a:t>ка</a:t>
            </a:r>
            <a:r>
              <a:rPr lang="ru-RU" sz="4400" dirty="0" smtClean="0"/>
              <a:t>, </a:t>
            </a:r>
            <a:r>
              <a:rPr lang="ru-RU" sz="4400" dirty="0" err="1" smtClean="0"/>
              <a:t>ш</a:t>
            </a:r>
            <a:r>
              <a:rPr lang="ru-RU" sz="4400" dirty="0" smtClean="0"/>
              <a:t>  </a:t>
            </a:r>
            <a:r>
              <a:rPr lang="ru-RU" sz="4400" dirty="0" err="1" smtClean="0"/>
              <a:t>шка</a:t>
            </a:r>
            <a:r>
              <a:rPr lang="ru-RU" sz="4400" dirty="0" smtClean="0"/>
              <a:t>, </a:t>
            </a:r>
            <a:r>
              <a:rPr lang="ru-RU" sz="4400" dirty="0" err="1" smtClean="0"/>
              <a:t>дру</a:t>
            </a:r>
            <a:r>
              <a:rPr lang="ru-RU" sz="4400" dirty="0" smtClean="0"/>
              <a:t>  ,</a:t>
            </a:r>
          </a:p>
          <a:p>
            <a:pPr algn="ctr"/>
            <a:r>
              <a:rPr lang="ru-RU" sz="4400" dirty="0" smtClean="0"/>
              <a:t>Пёсик    </a:t>
            </a:r>
            <a:r>
              <a:rPr lang="ru-RU" sz="4400" dirty="0" err="1" smtClean="0"/>
              <a:t>ул</a:t>
            </a:r>
            <a:r>
              <a:rPr lang="ru-RU" sz="4400" dirty="0" smtClean="0"/>
              <a:t>  </a:t>
            </a:r>
            <a:r>
              <a:rPr lang="ru-RU" sz="4400" dirty="0" err="1" smtClean="0"/>
              <a:t>ка</a:t>
            </a:r>
            <a:r>
              <a:rPr lang="ru-RU" sz="4400" dirty="0" smtClean="0"/>
              <a:t> и </a:t>
            </a:r>
            <a:r>
              <a:rPr lang="ru-RU" sz="4400" dirty="0" err="1" smtClean="0"/>
              <a:t>утю</a:t>
            </a:r>
            <a:r>
              <a:rPr lang="ru-RU" sz="4400" dirty="0" smtClean="0"/>
              <a:t>  .</a:t>
            </a:r>
          </a:p>
          <a:p>
            <a:pPr algn="ctr"/>
            <a:r>
              <a:rPr lang="ru-RU" sz="4400" dirty="0" err="1" smtClean="0"/>
              <a:t>Кла</a:t>
            </a:r>
            <a:r>
              <a:rPr lang="ru-RU" sz="4400" dirty="0" smtClean="0"/>
              <a:t>   ,   а    </a:t>
            </a:r>
            <a:r>
              <a:rPr lang="ru-RU" sz="4400" dirty="0" err="1" smtClean="0"/>
              <a:t>ея</a:t>
            </a:r>
            <a:r>
              <a:rPr lang="ru-RU" sz="4400" dirty="0" smtClean="0"/>
              <a:t>, </a:t>
            </a:r>
            <a:r>
              <a:rPr lang="ru-RU" sz="4400" dirty="0" err="1" smtClean="0"/>
              <a:t>телегра</a:t>
            </a:r>
            <a:r>
              <a:rPr lang="ru-RU" sz="4400" dirty="0" smtClean="0"/>
              <a:t>    </a:t>
            </a:r>
            <a:r>
              <a:rPr lang="ru-RU" sz="4400" dirty="0" err="1" smtClean="0"/>
              <a:t>а</a:t>
            </a:r>
            <a:r>
              <a:rPr lang="ru-RU" sz="4400" dirty="0" smtClean="0"/>
              <a:t>-</a:t>
            </a:r>
          </a:p>
          <a:p>
            <a:pPr algn="ctr"/>
            <a:r>
              <a:rPr lang="ru-RU" sz="4400" dirty="0" smtClean="0"/>
              <a:t>Кто нашёл все </a:t>
            </a:r>
            <a:r>
              <a:rPr lang="ru-RU" sz="4400" dirty="0" err="1" smtClean="0"/>
              <a:t>орфогра</a:t>
            </a:r>
            <a:r>
              <a:rPr lang="ru-RU" sz="4400" dirty="0" smtClean="0"/>
              <a:t>    </a:t>
            </a:r>
            <a:r>
              <a:rPr lang="ru-RU" sz="4400" dirty="0" err="1" smtClean="0"/>
              <a:t>ы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157161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143108" y="292893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43306" y="285749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Блок-схема: узел 6"/>
          <p:cNvSpPr/>
          <p:nvPr/>
        </p:nvSpPr>
        <p:spPr>
          <a:xfrm>
            <a:off x="7215206" y="357187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429256" y="157161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929586" y="157161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643306" y="221455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929454" y="221455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572000" y="221455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786182" y="157161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15206" y="292893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4810" y="285728"/>
            <a:ext cx="8728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Орфографическая пятиминутка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1214422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8148" y="1214422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1857364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0562" y="185736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ь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1857364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28794" y="2571744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сс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2571744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лл</a:t>
            </a:r>
            <a:endParaRPr lang="ru-RU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86578" y="2571744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мм</a:t>
            </a:r>
            <a:endParaRPr lang="ru-RU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16" y="3214686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1" y="404663"/>
          <a:ext cx="7416825" cy="47294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  <a:gridCol w="494455"/>
              </a:tblGrid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а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е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г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с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р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в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ё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й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с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ц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ю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ж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э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ч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и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щ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у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э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ф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ц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и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й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ж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я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ы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ъ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н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щ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ф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ч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у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ж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ц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ъ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ы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э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я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н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й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я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ф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ы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о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ъ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у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щ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о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э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ч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ц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т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ю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ь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ч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н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ъ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э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ж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н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ф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ы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я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щ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у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ц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ю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й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ф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у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и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ч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ы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и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ц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э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ж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щ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я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ь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  <a:tr h="675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щ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Monotype Corsiva" pitchFamily="66" charset="0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я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ж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э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ф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т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ы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ъ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у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/>
                        <a:t>ч</a:t>
                      </a:r>
                      <a:endParaRPr lang="ru-RU" sz="4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ш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ц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 err="1"/>
                        <a:t>й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u="none" strike="noStrike" dirty="0"/>
                        <a:t>м</a:t>
                      </a:r>
                      <a:endParaRPr lang="ru-RU" sz="4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80" marR="5080" marT="508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1" y="5157192"/>
            <a:ext cx="79208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5157193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5157192"/>
            <a:ext cx="81304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н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157192"/>
            <a:ext cx="648072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н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157192"/>
            <a:ext cx="1080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5157192"/>
            <a:ext cx="10081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8" y="5157192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+mn-cs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923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i-main-pic" descr="Картинка 2 из 4828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1450"/>
            <a:ext cx="8281987" cy="6216650"/>
          </a:xfrm>
        </p:spPr>
      </p:pic>
    </p:spTree>
    <p:extLst>
      <p:ext uri="{BB962C8B-B14F-4D97-AF65-F5344CB8AC3E}">
        <p14:creationId xmlns:p14="http://schemas.microsoft.com/office/powerpoint/2010/main" val="2696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Признаки слов-синонимов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Синонимы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близки по значению</a:t>
            </a:r>
            <a:r>
              <a:rPr lang="ru-RU" sz="2400" dirty="0" smtClean="0">
                <a:latin typeface="Times New Roman" pitchFamily="18" charset="0"/>
              </a:rPr>
              <a:t>                    </a:t>
            </a:r>
            <a:r>
              <a:rPr lang="ru-RU" sz="2400" b="1" dirty="0" smtClean="0">
                <a:latin typeface="Times New Roman" pitchFamily="18" charset="0"/>
              </a:rPr>
              <a:t>отвечают на один                                                   вопрос</a:t>
            </a:r>
          </a:p>
          <a:p>
            <a:pPr eaLnBrk="1" hangingPunct="1"/>
            <a:endParaRPr lang="ru-RU" sz="2400" dirty="0" smtClean="0">
              <a:latin typeface="Times New Roman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itchFamily="18" charset="0"/>
              </a:rPr>
              <a:t>Синоним в переводе с древнегреческого языка значит одноименный.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2180812">
            <a:off x="5549980" y="2533704"/>
            <a:ext cx="1049338" cy="485775"/>
          </a:xfrm>
          <a:prstGeom prst="rightArrow">
            <a:avLst>
              <a:gd name="adj1" fmla="val 50000"/>
              <a:gd name="adj2" fmla="val 540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2256837">
            <a:off x="3235278" y="2288436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8198" name="Picture 7" descr="i?id=173292596-36-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8691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34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i-main-pic" descr="Картинка 1 из 4828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150"/>
            <a:ext cx="9144000" cy="6265863"/>
          </a:xfrm>
        </p:spPr>
      </p:pic>
    </p:spTree>
    <p:extLst>
      <p:ext uri="{BB962C8B-B14F-4D97-AF65-F5344CB8AC3E}">
        <p14:creationId xmlns:p14="http://schemas.microsoft.com/office/powerpoint/2010/main" val="12032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quot;Маугли&quot; - книжка родом из детст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549275"/>
            <a:ext cx="15113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img1.liveinternet.ru/images/attach/c/4/81/625/81625633_large_za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3399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миш (514x699, 377Kb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1844675"/>
            <a:ext cx="16795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 Фотографии животных - &quot;Дети животных&quot;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2924175"/>
            <a:ext cx="172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636912"/>
            <a:ext cx="2232247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Трусливый боязливый</a:t>
            </a:r>
            <a:endParaRPr lang="ru-RU" sz="2800" b="1" dirty="0">
              <a:ln w="11430"/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несмелый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797152"/>
            <a:ext cx="230425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хитрая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лукавая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плутоватая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420889"/>
            <a:ext cx="208823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злой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сердитый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коварный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797152"/>
            <a:ext cx="25922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+mn-cs"/>
              </a:rPr>
              <a:t>неуклюжий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+mn-cs"/>
              </a:rPr>
              <a:t>неловкий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+mn-cs"/>
              </a:rPr>
              <a:t>косолапый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88913"/>
            <a:ext cx="1871662" cy="20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9975" y="1989138"/>
            <a:ext cx="1851025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7538" y="188913"/>
            <a:ext cx="1851025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59563" y="1916113"/>
            <a:ext cx="1851025" cy="2643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80" y="-765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Подбери синонимы к словам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s4142.vkontakte.ru/u11482539/-14/x_33e59a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9" y="1028264"/>
            <a:ext cx="14041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130802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Луна -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132702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Месяц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064" y="2084137"/>
            <a:ext cx="182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Пёс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95576" y="21018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064" y="3356992"/>
            <a:ext cx="219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Доктор -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002" y="4446697"/>
            <a:ext cx="231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Лошадь -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286" y="5742123"/>
            <a:ext cx="324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Гиппопотам -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0555" y="3356992"/>
            <a:ext cx="176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446697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9167" y="5742123"/>
            <a:ext cx="255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.wallpaperweb.org/wallpaper/animals/1024x768/Break_Time_Yellow_Labrador_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1" y="1968215"/>
            <a:ext cx="1310493" cy="98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74/309/74309010_large_3649429_aibolit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6" y="2936536"/>
            <a:ext cx="1127006" cy="14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tozveri.ru/loshad/16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5" y="4345586"/>
            <a:ext cx="1434447" cy="10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okrugsveta.ru/photo/thumbnails/1024/22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2" y="5486543"/>
            <a:ext cx="1407117" cy="10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3A26E-487C-4BD3-9156-C09EF5B90E39}" type="datetime1">
              <a:rPr lang="ru-RU" smtClean="0"/>
              <a:pPr>
                <a:defRPr/>
              </a:pPr>
              <a:t>30.01.2013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87F73-697D-4521-B226-3963EAF3909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504" y="1639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 синонимы в предложениях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16" y="148478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Приятелей много, а друга нет.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16" y="2492896"/>
            <a:ext cx="859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Свой хлеб слаще чужого каравая.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536" y="2254225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48064" y="2254225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3262337"/>
            <a:ext cx="10441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72200" y="3262337"/>
            <a:ext cx="165618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3327" y="335699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слов-синонимов не всегда совпадают. Часто синонимы различаются оттенками значений: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Друг-приятель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Хлеб-каравай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251</TotalTime>
  <Words>303</Words>
  <Application>Microsoft Office PowerPoint</Application>
  <PresentationFormat>Экран (4:3)</PresentationFormat>
  <Paragraphs>207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нач.школа 16. русский язык</vt:lpstr>
      <vt:lpstr>Выполнила Храмова Е.Ю.</vt:lpstr>
      <vt:lpstr>Презентация PowerPoint</vt:lpstr>
      <vt:lpstr>Презентация PowerPoint</vt:lpstr>
      <vt:lpstr>Презентация PowerPoint</vt:lpstr>
      <vt:lpstr>Признаки слов-синонимов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Подберите синонимы к рисунку: что изображено? Какие синонимы помогут охарактеризовать этих воинов?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http://aida.ucoz.ru</dc:description>
  <cp:lastModifiedBy>User</cp:lastModifiedBy>
  <cp:revision>26</cp:revision>
  <dcterms:created xsi:type="dcterms:W3CDTF">2010-10-21T17:07:21Z</dcterms:created>
  <dcterms:modified xsi:type="dcterms:W3CDTF">2013-01-30T16:14:22Z</dcterms:modified>
</cp:coreProperties>
</file>