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79" r:id="rId4"/>
    <p:sldId id="258" r:id="rId5"/>
    <p:sldId id="263" r:id="rId6"/>
    <p:sldId id="264" r:id="rId7"/>
    <p:sldId id="268" r:id="rId8"/>
    <p:sldId id="269" r:id="rId9"/>
    <p:sldId id="287" r:id="rId10"/>
    <p:sldId id="284" r:id="rId11"/>
    <p:sldId id="272" r:id="rId12"/>
    <p:sldId id="273" r:id="rId13"/>
    <p:sldId id="274" r:id="rId14"/>
    <p:sldId id="277" r:id="rId15"/>
    <p:sldId id="278" r:id="rId16"/>
    <p:sldId id="275" r:id="rId17"/>
    <p:sldId id="280" r:id="rId18"/>
    <p:sldId id="28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13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&#1051;&#1102;&#1089;&#1077;&#1085;&#1100;&#1082;&#1072;\&#1052;&#1086;&#1080;%20&#1076;&#1086;&#1082;&#1091;&#1084;&#1077;&#1085;&#1090;&#1099;\znachenie_vodi\&#1087;&#1088;&#1086;&#1084;&#1099;&#1096;&#1083;.wav" TargetMode="External"/><Relationship Id="rId6" Type="http://schemas.openxmlformats.org/officeDocument/2006/relationships/image" Target="../media/image21.gif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071546"/>
            <a:ext cx="7215238" cy="2400657"/>
          </a:xfrm>
          <a:prstGeom prst="rect">
            <a:avLst/>
          </a:prstGeom>
          <a:scene3d>
            <a:camera prst="isometricRightUp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ru-RU" sz="150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О Д А</a:t>
            </a:r>
            <a:endParaRPr lang="ru-RU" sz="150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9" descr="znak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256"/>
            <a:ext cx="2278086" cy="231196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5720" y="500042"/>
            <a:ext cx="557216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Детско-родительский проект</a:t>
            </a:r>
          </a:p>
          <a:p>
            <a:endParaRPr lang="ru-RU" b="1" dirty="0" smtClean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162019" y="4286256"/>
            <a:ext cx="50040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Руководитель проекта - воспитатель Алексеева А.А. </a:t>
            </a:r>
            <a:endParaRPr lang="ru-RU" sz="2400" b="1" dirty="0">
              <a:solidFill>
                <a:srgbClr val="D600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3" name="Picture 7" descr="поли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00563" cy="3284538"/>
          </a:xfrm>
          <a:prstGeom prst="rect">
            <a:avLst/>
          </a:prstGeom>
          <a:noFill/>
        </p:spPr>
      </p:pic>
      <p:pic>
        <p:nvPicPr>
          <p:cNvPr id="34821" name="Picture 5" descr="гэс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0"/>
            <a:ext cx="4427537" cy="3321050"/>
          </a:xfrm>
          <a:prstGeom prst="rect">
            <a:avLst/>
          </a:prstGeom>
          <a:noFill/>
        </p:spPr>
      </p:pic>
      <p:pic>
        <p:nvPicPr>
          <p:cNvPr id="34822" name="Picture 6" descr="завод на берегу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841750"/>
            <a:ext cx="4500562" cy="3016250"/>
          </a:xfrm>
          <a:prstGeom prst="rect">
            <a:avLst/>
          </a:prstGeom>
          <a:noFill/>
        </p:spPr>
      </p:pic>
      <p:pic>
        <p:nvPicPr>
          <p:cNvPr id="34825" name="Picture 9" descr="поливальщик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571876"/>
            <a:ext cx="4464191" cy="2857496"/>
          </a:xfrm>
          <a:prstGeom prst="rect">
            <a:avLst/>
          </a:prstGeom>
          <a:noFill/>
        </p:spPr>
      </p:pic>
      <p:pic>
        <p:nvPicPr>
          <p:cNvPr id="34827" name="промышл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604250" y="6237288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348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82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WordArt 4"/>
          <p:cNvSpPr>
            <a:spLocks noChangeArrowheads="1" noChangeShapeType="1" noTextEdit="1"/>
          </p:cNvSpPr>
          <p:nvPr/>
        </p:nvSpPr>
        <p:spPr bwMode="auto">
          <a:xfrm>
            <a:off x="1116013" y="333375"/>
            <a:ext cx="7056437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b="1" i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А  </a:t>
            </a:r>
            <a:r>
              <a:rPr lang="ru-RU" sz="4800" b="1" i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знаете  ли  </a:t>
            </a:r>
            <a:r>
              <a:rPr lang="ru-RU" sz="4800" b="1" i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вы,  что  ...</a:t>
            </a:r>
          </a:p>
        </p:txBody>
      </p:sp>
      <p:sp>
        <p:nvSpPr>
          <p:cNvPr id="69637" name="AutoShape 5"/>
          <p:cNvSpPr>
            <a:spLocks noChangeArrowheads="1"/>
          </p:cNvSpPr>
          <p:nvPr/>
        </p:nvSpPr>
        <p:spPr bwMode="auto">
          <a:xfrm>
            <a:off x="250825" y="1484313"/>
            <a:ext cx="914400" cy="914400"/>
          </a:xfrm>
          <a:prstGeom prst="irregularSeal1">
            <a:avLst/>
          </a:prstGeom>
          <a:solidFill>
            <a:srgbClr val="0066CC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9638" name="AutoShape 6"/>
          <p:cNvSpPr>
            <a:spLocks noChangeArrowheads="1"/>
          </p:cNvSpPr>
          <p:nvPr/>
        </p:nvSpPr>
        <p:spPr bwMode="auto">
          <a:xfrm>
            <a:off x="250825" y="2565400"/>
            <a:ext cx="914400" cy="914400"/>
          </a:xfrm>
          <a:prstGeom prst="irregularSeal1">
            <a:avLst/>
          </a:prstGeom>
          <a:solidFill>
            <a:srgbClr val="0066CC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1258888" y="1557338"/>
            <a:ext cx="7540625" cy="8223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accent2"/>
                </a:solidFill>
              </a:rPr>
              <a:t>По нормам на каждого жителя города приходит-</a:t>
            </a:r>
          </a:p>
          <a:p>
            <a:r>
              <a:rPr lang="ru-RU" sz="2400" b="1">
                <a:solidFill>
                  <a:schemeClr val="accent2"/>
                </a:solidFill>
              </a:rPr>
              <a:t>ся  220 литров воды в сутки.</a:t>
            </a:r>
          </a:p>
        </p:txBody>
      </p:sp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1258888" y="2708275"/>
            <a:ext cx="7756525" cy="8223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accent2"/>
                </a:solidFill>
              </a:rPr>
              <a:t>Принимая душ в течение 5 минут, вы расходуете </a:t>
            </a:r>
          </a:p>
          <a:p>
            <a:r>
              <a:rPr lang="ru-RU" sz="2400" b="1">
                <a:solidFill>
                  <a:schemeClr val="accent2"/>
                </a:solidFill>
              </a:rPr>
              <a:t>около 100 литров воды.</a:t>
            </a:r>
          </a:p>
        </p:txBody>
      </p:sp>
      <p:sp>
        <p:nvSpPr>
          <p:cNvPr id="69642" name="AutoShape 10"/>
          <p:cNvSpPr>
            <a:spLocks noChangeArrowheads="1"/>
          </p:cNvSpPr>
          <p:nvPr/>
        </p:nvSpPr>
        <p:spPr bwMode="auto">
          <a:xfrm>
            <a:off x="250825" y="3860800"/>
            <a:ext cx="914400" cy="914400"/>
          </a:xfrm>
          <a:prstGeom prst="irregularSeal1">
            <a:avLst/>
          </a:prstGeom>
          <a:solidFill>
            <a:srgbClr val="0066CC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9643" name="Text Box 11"/>
          <p:cNvSpPr txBox="1">
            <a:spLocks noChangeArrowheads="1"/>
          </p:cNvSpPr>
          <p:nvPr/>
        </p:nvSpPr>
        <p:spPr bwMode="auto">
          <a:xfrm>
            <a:off x="1187450" y="4005263"/>
            <a:ext cx="3516313" cy="15525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accent2"/>
                </a:solidFill>
              </a:rPr>
              <a:t>Каждый раз, когда вы</a:t>
            </a:r>
          </a:p>
          <a:p>
            <a:r>
              <a:rPr lang="ru-RU" sz="2400" b="1">
                <a:solidFill>
                  <a:schemeClr val="accent2"/>
                </a:solidFill>
              </a:rPr>
              <a:t>чистите зубы, вы </a:t>
            </a:r>
          </a:p>
          <a:p>
            <a:r>
              <a:rPr lang="ru-RU" sz="2400" b="1">
                <a:solidFill>
                  <a:schemeClr val="accent2"/>
                </a:solidFill>
              </a:rPr>
              <a:t>расходуете 1 литр</a:t>
            </a:r>
          </a:p>
          <a:p>
            <a:r>
              <a:rPr lang="ru-RU" sz="2400" b="1">
                <a:solidFill>
                  <a:schemeClr val="accent2"/>
                </a:solidFill>
              </a:rPr>
              <a:t>воды.</a:t>
            </a:r>
          </a:p>
        </p:txBody>
      </p:sp>
      <p:pic>
        <p:nvPicPr>
          <p:cNvPr id="4098" name="Picture 2" descr="http://news.nordportal.ru/upload/iblock/872/vo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429000"/>
            <a:ext cx="3810000" cy="31146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AutoShape 4"/>
          <p:cNvSpPr>
            <a:spLocks noChangeArrowheads="1"/>
          </p:cNvSpPr>
          <p:nvPr/>
        </p:nvSpPr>
        <p:spPr bwMode="auto">
          <a:xfrm>
            <a:off x="250825" y="476250"/>
            <a:ext cx="914400" cy="914400"/>
          </a:xfrm>
          <a:prstGeom prst="irregularSeal1">
            <a:avLst/>
          </a:prstGeom>
          <a:solidFill>
            <a:srgbClr val="0066CC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6565" name="AutoShape 5"/>
          <p:cNvSpPr>
            <a:spLocks noChangeArrowheads="1"/>
          </p:cNvSpPr>
          <p:nvPr/>
        </p:nvSpPr>
        <p:spPr bwMode="auto">
          <a:xfrm>
            <a:off x="250825" y="1628775"/>
            <a:ext cx="914400" cy="914400"/>
          </a:xfrm>
          <a:prstGeom prst="irregularSeal1">
            <a:avLst/>
          </a:prstGeom>
          <a:solidFill>
            <a:srgbClr val="0066CC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6566" name="AutoShape 6"/>
          <p:cNvSpPr>
            <a:spLocks noChangeArrowheads="1"/>
          </p:cNvSpPr>
          <p:nvPr/>
        </p:nvSpPr>
        <p:spPr bwMode="auto">
          <a:xfrm>
            <a:off x="357158" y="3143248"/>
            <a:ext cx="914400" cy="914400"/>
          </a:xfrm>
          <a:prstGeom prst="irregularSeal1">
            <a:avLst/>
          </a:prstGeom>
          <a:solidFill>
            <a:srgbClr val="0066CC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1331913" y="549275"/>
            <a:ext cx="7726362" cy="8223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accent2"/>
                </a:solidFill>
              </a:rPr>
              <a:t>Наполняя ванну лишь до половины, вы расходу-</a:t>
            </a:r>
          </a:p>
          <a:p>
            <a:r>
              <a:rPr lang="ru-RU" sz="2400" b="1">
                <a:solidFill>
                  <a:schemeClr val="accent2"/>
                </a:solidFill>
              </a:rPr>
              <a:t>ете не менее 150 литров воды.</a:t>
            </a:r>
          </a:p>
        </p:txBody>
      </p:sp>
      <p:sp>
        <p:nvSpPr>
          <p:cNvPr id="66568" name="Text Box 8"/>
          <p:cNvSpPr txBox="1">
            <a:spLocks noChangeArrowheads="1"/>
          </p:cNvSpPr>
          <p:nvPr/>
        </p:nvSpPr>
        <p:spPr bwMode="auto">
          <a:xfrm>
            <a:off x="1331913" y="1844675"/>
            <a:ext cx="642620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accent2"/>
                </a:solidFill>
              </a:rPr>
              <a:t>Разовый смыв в туалете – 8 – 10 литров.</a:t>
            </a:r>
          </a:p>
        </p:txBody>
      </p:sp>
      <p:sp>
        <p:nvSpPr>
          <p:cNvPr id="66569" name="Text Box 9"/>
          <p:cNvSpPr txBox="1">
            <a:spLocks noChangeArrowheads="1"/>
          </p:cNvSpPr>
          <p:nvPr/>
        </p:nvSpPr>
        <p:spPr bwMode="auto">
          <a:xfrm>
            <a:off x="1357290" y="3000372"/>
            <a:ext cx="3614737" cy="15525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2"/>
                </a:solidFill>
              </a:rPr>
              <a:t>Каждая стирка белья </a:t>
            </a:r>
          </a:p>
          <a:p>
            <a:r>
              <a:rPr lang="ru-RU" sz="2400" b="1" dirty="0">
                <a:solidFill>
                  <a:schemeClr val="accent2"/>
                </a:solidFill>
              </a:rPr>
              <a:t>в стиральной машине </a:t>
            </a:r>
          </a:p>
          <a:p>
            <a:r>
              <a:rPr lang="ru-RU" sz="2400" b="1" dirty="0">
                <a:solidFill>
                  <a:schemeClr val="accent2"/>
                </a:solidFill>
              </a:rPr>
              <a:t>требует свыше 100</a:t>
            </a:r>
          </a:p>
          <a:p>
            <a:r>
              <a:rPr lang="ru-RU" sz="2400" b="1" dirty="0">
                <a:solidFill>
                  <a:schemeClr val="accent2"/>
                </a:solidFill>
              </a:rPr>
              <a:t>литров воды.</a:t>
            </a:r>
          </a:p>
        </p:txBody>
      </p:sp>
      <p:pic>
        <p:nvPicPr>
          <p:cNvPr id="3074" name="Picture 2" descr="http://www.keminfo.ru/image/news/view/63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2928934"/>
            <a:ext cx="4439341" cy="321469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9" name="AutoShape 5"/>
          <p:cNvSpPr>
            <a:spLocks noChangeArrowheads="1"/>
          </p:cNvSpPr>
          <p:nvPr/>
        </p:nvSpPr>
        <p:spPr bwMode="auto">
          <a:xfrm>
            <a:off x="214282" y="1714488"/>
            <a:ext cx="914400" cy="914400"/>
          </a:xfrm>
          <a:prstGeom prst="irregularSeal1">
            <a:avLst/>
          </a:prstGeom>
          <a:solidFill>
            <a:srgbClr val="0066CC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7590" name="AutoShape 6"/>
          <p:cNvSpPr>
            <a:spLocks noChangeArrowheads="1"/>
          </p:cNvSpPr>
          <p:nvPr/>
        </p:nvSpPr>
        <p:spPr bwMode="auto">
          <a:xfrm>
            <a:off x="323850" y="476250"/>
            <a:ext cx="914400" cy="914400"/>
          </a:xfrm>
          <a:prstGeom prst="irregularSeal1">
            <a:avLst/>
          </a:prstGeom>
          <a:solidFill>
            <a:srgbClr val="0066CC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1331913" y="549275"/>
            <a:ext cx="7578725" cy="8223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accent2"/>
                </a:solidFill>
              </a:rPr>
              <a:t>Через обычный водопроводный кран проходит </a:t>
            </a:r>
          </a:p>
          <a:p>
            <a:r>
              <a:rPr lang="ru-RU" sz="2400" b="1">
                <a:solidFill>
                  <a:schemeClr val="accent2"/>
                </a:solidFill>
              </a:rPr>
              <a:t>15 литров воды в минуту.</a:t>
            </a:r>
          </a:p>
        </p:txBody>
      </p:sp>
      <p:sp>
        <p:nvSpPr>
          <p:cNvPr id="67592" name="Text Box 8"/>
          <p:cNvSpPr txBox="1">
            <a:spLocks noChangeArrowheads="1"/>
          </p:cNvSpPr>
          <p:nvPr/>
        </p:nvSpPr>
        <p:spPr bwMode="auto">
          <a:xfrm>
            <a:off x="1285852" y="1785926"/>
            <a:ext cx="7493000" cy="8223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2"/>
                </a:solidFill>
              </a:rPr>
              <a:t>Через незакрытый кран выливается около 1000</a:t>
            </a:r>
          </a:p>
          <a:p>
            <a:r>
              <a:rPr lang="ru-RU" sz="2400" b="1" dirty="0">
                <a:solidFill>
                  <a:schemeClr val="accent2"/>
                </a:solidFill>
              </a:rPr>
              <a:t>литров воды за час.</a:t>
            </a:r>
          </a:p>
        </p:txBody>
      </p:sp>
      <p:pic>
        <p:nvPicPr>
          <p:cNvPr id="67595" name="Picture 11" descr="un7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643182"/>
            <a:ext cx="4819654" cy="396046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1357298"/>
            <a:ext cx="80724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Потребление воды – не объемлемая часть жизни человека и общества.</a:t>
            </a:r>
            <a:endParaRPr lang="ru-RU" sz="3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3429000"/>
            <a:ext cx="80724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Потребляя воду  нужно помнить, что необходимо   бережно её использовать, не допускать того, чтобы вода просто так лилась, через не закрытый кран.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7290" y="285728"/>
            <a:ext cx="64294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Самый опасный враг Воды – загрязнение! 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http://ekologe.ru/uploads/ekolog/2396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178835"/>
            <a:ext cx="5857916" cy="4393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WordArt 4"/>
          <p:cNvSpPr>
            <a:spLocks noChangeArrowheads="1" noChangeShapeType="1" noTextEdit="1"/>
          </p:cNvSpPr>
          <p:nvPr/>
        </p:nvSpPr>
        <p:spPr bwMode="auto">
          <a:xfrm>
            <a:off x="468313" y="333375"/>
            <a:ext cx="817245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b="1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Источники загрязнения воды</a:t>
            </a: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928662" y="1285860"/>
            <a:ext cx="5514975" cy="6413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accent2"/>
                </a:solidFill>
              </a:rPr>
              <a:t>сточные воды заводов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785786" y="3357562"/>
            <a:ext cx="3749675" cy="6413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accent2"/>
                </a:solidFill>
              </a:rPr>
              <a:t>разливы нефти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928662" y="5357826"/>
            <a:ext cx="1520031" cy="64633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accent2"/>
                </a:solidFill>
              </a:rPr>
              <a:t>мусор </a:t>
            </a:r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0" y="5305425"/>
            <a:ext cx="8651875" cy="4616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accent2"/>
                </a:solidFill>
              </a:rPr>
              <a:t>  </a:t>
            </a:r>
          </a:p>
        </p:txBody>
      </p:sp>
      <p:sp>
        <p:nvSpPr>
          <p:cNvPr id="47114" name="AutoShape 10"/>
          <p:cNvSpPr>
            <a:spLocks noChangeArrowheads="1"/>
          </p:cNvSpPr>
          <p:nvPr/>
        </p:nvSpPr>
        <p:spPr bwMode="auto">
          <a:xfrm>
            <a:off x="0" y="1285860"/>
            <a:ext cx="792162" cy="769937"/>
          </a:xfrm>
          <a:prstGeom prst="star4">
            <a:avLst>
              <a:gd name="adj" fmla="val 12500"/>
            </a:avLst>
          </a:prstGeom>
          <a:solidFill>
            <a:srgbClr val="0066CC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115" name="AutoShape 11"/>
          <p:cNvSpPr>
            <a:spLocks noChangeArrowheads="1"/>
          </p:cNvSpPr>
          <p:nvPr/>
        </p:nvSpPr>
        <p:spPr bwMode="auto">
          <a:xfrm>
            <a:off x="0" y="3286124"/>
            <a:ext cx="719137" cy="769938"/>
          </a:xfrm>
          <a:prstGeom prst="star4">
            <a:avLst>
              <a:gd name="adj" fmla="val 12500"/>
            </a:avLst>
          </a:prstGeom>
          <a:solidFill>
            <a:srgbClr val="0066CC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116" name="AutoShape 12"/>
          <p:cNvSpPr>
            <a:spLocks noChangeArrowheads="1"/>
          </p:cNvSpPr>
          <p:nvPr/>
        </p:nvSpPr>
        <p:spPr bwMode="auto">
          <a:xfrm>
            <a:off x="0" y="5214950"/>
            <a:ext cx="792162" cy="769938"/>
          </a:xfrm>
          <a:prstGeom prst="star4">
            <a:avLst>
              <a:gd name="adj" fmla="val 12500"/>
            </a:avLst>
          </a:prstGeom>
          <a:solidFill>
            <a:srgbClr val="0066CC"/>
          </a:soli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026" name="Picture 2" descr="http://im2-tub-ru.yandex.net/i?id=324021359-33-72&amp;n=21"/>
          <p:cNvPicPr>
            <a:picLocks noChangeAspect="1" noChangeArrowheads="1"/>
          </p:cNvPicPr>
          <p:nvPr/>
        </p:nvPicPr>
        <p:blipFill>
          <a:blip r:embed="rId2"/>
          <a:srcRect l="5358" t="3571" b="7142"/>
          <a:stretch>
            <a:fillRect/>
          </a:stretch>
        </p:blipFill>
        <p:spPr bwMode="auto">
          <a:xfrm>
            <a:off x="5905491" y="1428736"/>
            <a:ext cx="3238509" cy="2291410"/>
          </a:xfrm>
          <a:prstGeom prst="rect">
            <a:avLst/>
          </a:prstGeom>
          <a:noFill/>
        </p:spPr>
      </p:pic>
      <p:pic>
        <p:nvPicPr>
          <p:cNvPr id="1028" name="Picture 4" descr="http://im4-tub-ru.yandex.net/i?id=244432985-31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357562"/>
            <a:ext cx="3786196" cy="2143130"/>
          </a:xfrm>
          <a:prstGeom prst="rect">
            <a:avLst/>
          </a:prstGeom>
          <a:noFill/>
        </p:spPr>
      </p:pic>
      <p:pic>
        <p:nvPicPr>
          <p:cNvPr id="12" name="Picture 2" descr="http://ekologe.ru/uploads/ekolog/23967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4768438"/>
            <a:ext cx="2786082" cy="2089562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357158" y="2071678"/>
            <a:ext cx="50720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л сточных вод приводит в негодность 100 л чистой  воды.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57158" y="400050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граммов нефтепродуктов затягивают плёнкой 50 квадратных метров поверхности воды.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Берегите воду! От загрязнения воды страдает всё живое, она вредна для жизни человека. Поэтому воду - наше главное богатство, надо беречь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28662" y="2857496"/>
            <a:ext cx="711342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scade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jpg-lyubov.ru/_ph/93/2/929694866.jpg"/>
          <p:cNvPicPr>
            <a:picLocks noChangeAspect="1" noChangeArrowheads="1"/>
          </p:cNvPicPr>
          <p:nvPr/>
        </p:nvPicPr>
        <p:blipFill>
          <a:blip r:embed="rId2"/>
          <a:srcRect l="3462" t="6834" r="4230" b="2619"/>
          <a:stretch>
            <a:fillRect/>
          </a:stretch>
        </p:blipFill>
        <p:spPr bwMode="auto">
          <a:xfrm>
            <a:off x="0" y="-1"/>
            <a:ext cx="9216020" cy="674360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816523" y="96855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Вы слыхали о воде?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Говорят, она везде!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луже, в море, в океане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 в водопроводном кране.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41424" y="1666515"/>
            <a:ext cx="36922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Как сосулька,  замерзает,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133" y="2590664"/>
            <a:ext cx="36027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лес туман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ом заползает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469093" y="1666214"/>
            <a:ext cx="3854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Ледником в горах зовётся,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48064" y="3676909"/>
            <a:ext cx="39843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Лентой серебристой вьётся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62191" y="3461465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Мы п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ривыкли, что вода –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Наша спутница всегда!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35990" y="4661795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Без неё нам не умыться.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Не наесться, не напиться.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12168" y="5523569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Смею вам я доложить:</a:t>
            </a:r>
          </a:p>
          <a:p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 неё нам не прожить</a:t>
            </a:r>
            <a:endParaRPr lang="ru-RU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372" y="4871320"/>
            <a:ext cx="49292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Земля – </a:t>
            </a:r>
            <a:r>
              <a:rPr lang="ru-RU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голубая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планета.</a:t>
            </a:r>
          </a:p>
          <a:p>
            <a:endParaRPr lang="ru-RU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2/3  поверхности Земли - Вода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мульт земной шар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448" y="642050"/>
            <a:ext cx="4569559" cy="4245114"/>
          </a:xfrm>
          <a:prstGeom prst="rect">
            <a:avLst/>
          </a:prstGeom>
          <a:noFill/>
        </p:spPr>
      </p:pic>
      <p:pic>
        <p:nvPicPr>
          <p:cNvPr id="4" name="Picture 4" descr="http://besmertie.ucoz.ru/_pu/4/0150786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8184" y="217442"/>
            <a:ext cx="2072783" cy="349100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520583" y="3919754"/>
            <a:ext cx="36433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Тело человека на 2/3 состоит из воды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28794" y="0"/>
            <a:ext cx="5429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Вода – это жизнь</a:t>
            </a:r>
            <a:r>
              <a:rPr lang="ru-RU" b="1" dirty="0" smtClean="0">
                <a:solidFill>
                  <a:srgbClr val="0033CC"/>
                </a:solidFill>
              </a:rPr>
              <a:t>.</a:t>
            </a:r>
            <a:endParaRPr lang="ru-RU" dirty="0"/>
          </a:p>
        </p:txBody>
      </p:sp>
      <p:pic>
        <p:nvPicPr>
          <p:cNvPr id="11266" name="Picture 2" descr="http://stat8.blog.ru/lr/0b0b700d110628fa8712af4016f239f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3907577" cy="2933689"/>
          </a:xfrm>
          <a:prstGeom prst="rect">
            <a:avLst/>
          </a:prstGeom>
          <a:noFill/>
        </p:spPr>
      </p:pic>
      <p:pic>
        <p:nvPicPr>
          <p:cNvPr id="4" name="Picture 5" descr="1799_b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143248"/>
            <a:ext cx="3768522" cy="2928934"/>
          </a:xfrm>
          <a:prstGeom prst="rect">
            <a:avLst/>
          </a:prstGeom>
          <a:noFill/>
        </p:spPr>
      </p:pic>
      <p:pic>
        <p:nvPicPr>
          <p:cNvPr id="5" name="Picture 4" descr="1801_bi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928671"/>
            <a:ext cx="3640620" cy="2876382"/>
          </a:xfrm>
          <a:prstGeom prst="rect">
            <a:avLst/>
          </a:prstGeom>
          <a:noFill/>
        </p:spPr>
      </p:pic>
      <p:pic>
        <p:nvPicPr>
          <p:cNvPr id="15362" name="Picture 2" descr="http://tihomirsvetlana.narod.ru/images/p47_klop-vodomerk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36532" y="3643314"/>
            <a:ext cx="4307468" cy="27527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214290"/>
            <a:ext cx="80826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i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28398" dir="1593903" algn="ctr" rotWithShape="0">
                    <a:srgbClr val="660066"/>
                  </a:outerShdw>
                </a:effectLst>
                <a:latin typeface="Impact"/>
              </a:rPr>
              <a:t>Круговорот   воды   в природе</a:t>
            </a:r>
            <a:endParaRPr lang="ru-RU" sz="4800" b="1" i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28398" dir="1593903" algn="ctr" rotWithShape="0">
                  <a:srgbClr val="660066"/>
                </a:outerShdw>
              </a:effectLst>
              <a:latin typeface="Impact"/>
            </a:endParaRPr>
          </a:p>
        </p:txBody>
      </p:sp>
      <p:pic>
        <p:nvPicPr>
          <p:cNvPr id="3" name="Picture 4" descr="тр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484313"/>
            <a:ext cx="8424863" cy="4913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6"/>
            <a:ext cx="81439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i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</a:rPr>
              <a:t>С в о </a:t>
            </a:r>
            <a:r>
              <a:rPr lang="ru-RU" sz="6000" i="1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</a:rPr>
              <a:t>й</a:t>
            </a:r>
            <a:r>
              <a:rPr lang="ru-RU" sz="6000" i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</a:rPr>
              <a:t> с т в а       в о </a:t>
            </a:r>
            <a:r>
              <a:rPr lang="ru-RU" sz="6000" i="1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</a:rPr>
              <a:t>д</a:t>
            </a:r>
            <a:r>
              <a:rPr lang="ru-RU" sz="6000" i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</a:rPr>
              <a:t> </a:t>
            </a:r>
            <a:r>
              <a:rPr lang="ru-RU" sz="6000" i="1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</a:rPr>
              <a:t>ы</a:t>
            </a:r>
            <a:endParaRPr lang="ru-RU" sz="6000" i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571612"/>
            <a:ext cx="46159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1. Вода  не имеет </a:t>
            </a:r>
            <a:r>
              <a:rPr lang="ru-RU" sz="32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вскуса</a:t>
            </a:r>
            <a:endParaRPr lang="ru-RU" sz="3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3071810"/>
            <a:ext cx="35371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2. Вода бесцветна.</a:t>
            </a:r>
            <a:endParaRPr lang="ru-RU" sz="3200" b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4857760"/>
            <a:ext cx="46024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3. Вода не имеет запаха.</a:t>
            </a:r>
            <a:endParaRPr lang="ru-RU" sz="3200" b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6248" y="2143116"/>
            <a:ext cx="45270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4. Вода – растворитель.</a:t>
            </a:r>
            <a:endParaRPr lang="ru-RU" sz="3200" b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14810" y="342900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5. При нагревании вода</a:t>
            </a:r>
          </a:p>
          <a:p>
            <a:r>
              <a:rPr lang="ru-RU" sz="32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расширяется</a:t>
            </a:r>
            <a:endParaRPr lang="ru-RU" sz="3200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564357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6. При охлаждении вода </a:t>
            </a:r>
          </a:p>
          <a:p>
            <a:r>
              <a:rPr lang="ru-RU" sz="2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сжимается.</a:t>
            </a:r>
            <a:endParaRPr lang="ru-RU" sz="2800" b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40000"/>
                <a:satMod val="350000"/>
              </a:schemeClr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214290"/>
            <a:ext cx="8072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i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cs typeface="Times New Roman" pitchFamily="18" charset="0"/>
              </a:rPr>
              <a:t>Состояния  воды</a:t>
            </a:r>
            <a:endParaRPr lang="ru-RU" sz="4000" i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cs typeface="Times New Roman" pitchFamily="18" charset="0"/>
            </a:endParaRPr>
          </a:p>
        </p:txBody>
      </p:sp>
      <p:pic>
        <p:nvPicPr>
          <p:cNvPr id="25604" name="Picture 4" descr="http://cdn.morguefile.com/imageData/public/files/b/bosela/preview/fldr_2008_11_02/file00013619111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000108"/>
            <a:ext cx="4095778" cy="3071834"/>
          </a:xfrm>
          <a:prstGeom prst="rect">
            <a:avLst/>
          </a:prstGeom>
          <a:noFill/>
        </p:spPr>
      </p:pic>
      <p:pic>
        <p:nvPicPr>
          <p:cNvPr id="25606" name="Picture 6" descr="http://www.klub-sterv.ru/files/a1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000108"/>
            <a:ext cx="4286248" cy="3214686"/>
          </a:xfrm>
          <a:prstGeom prst="rect">
            <a:avLst/>
          </a:prstGeom>
          <a:noFill/>
        </p:spPr>
      </p:pic>
      <p:pic>
        <p:nvPicPr>
          <p:cNvPr id="25602" name="Picture 2" descr="http://stat17.privet.ru/lr/09158aea927209745fe9c86b2cd3f4a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3071810"/>
            <a:ext cx="4091582" cy="307183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1472" y="4214818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Жидкое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500894" y="4071942"/>
            <a:ext cx="1643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Твердое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214810" y="6072206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Газообразное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59832" y="129987"/>
            <a:ext cx="57150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43400" lvl="8" indent="-685800" algn="r">
              <a:buFont typeface="Wingdings" panose="05000000000000000000" pitchFamily="2" charset="2"/>
              <a:buChar char="v"/>
            </a:pPr>
            <a:r>
              <a:rPr lang="ru-RU" sz="3200" i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 </a:t>
            </a:r>
          </a:p>
          <a:p>
            <a:pPr algn="ctr"/>
            <a:r>
              <a:rPr lang="ru-RU" sz="4800" i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Опыты </a:t>
            </a:r>
            <a:r>
              <a:rPr lang="ru-RU" sz="4800" i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с водой</a:t>
            </a:r>
            <a:endParaRPr lang="ru-RU" sz="4800" i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3608" y="1556792"/>
            <a:ext cx="54006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 Вода и яйцо. (2 стакана с водой , в один стакан добавить соль.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простой воде яйцо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тонет, а в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соленой 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нет</a:t>
            </a:r>
            <a:r>
              <a:rPr lang="ru-RU" sz="2800" dirty="0" smtClean="0"/>
              <a:t> )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Вода и другие вещества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Вода , подсолнечное масло и краска.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Вода, сода, уксус.</a:t>
            </a:r>
          </a:p>
          <a:p>
            <a:pPr marL="514350" indent="-514350">
              <a:buFont typeface="+mj-lt"/>
              <a:buAutoNum type="arabicPeriod"/>
            </a:pP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6021288"/>
            <a:ext cx="7722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/>
              <a:t> ВСЕ ОПЫТЫ ВЫПОЛНЯЮТСЯ ПО КОНТРОЛЕМ ВЗРОСЛОГО И В ПЕРЧАТКАХ.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Picture 8" descr="у колодц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0"/>
            <a:ext cx="4286280" cy="3708078"/>
          </a:xfrm>
          <a:prstGeom prst="rect">
            <a:avLst/>
          </a:prstGeom>
          <a:noFill/>
        </p:spPr>
      </p:pic>
      <p:pic>
        <p:nvPicPr>
          <p:cNvPr id="32774" name="Picture 6" descr="пригот пищ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143372" cy="5386818"/>
          </a:xfrm>
          <a:prstGeom prst="rect">
            <a:avLst/>
          </a:prstGeom>
          <a:noFill/>
        </p:spPr>
      </p:pic>
      <p:pic>
        <p:nvPicPr>
          <p:cNvPr id="32775" name="Picture 7" descr="стир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18" y="2962677"/>
            <a:ext cx="2786082" cy="3895323"/>
          </a:xfrm>
          <a:prstGeom prst="rect">
            <a:avLst/>
          </a:prstGeom>
          <a:noFill/>
        </p:spPr>
      </p:pic>
      <p:pic>
        <p:nvPicPr>
          <p:cNvPr id="10" name="Picture 8" descr="чист зубы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480" y="2786058"/>
            <a:ext cx="3270255" cy="3558687"/>
          </a:xfrm>
          <a:prstGeom prst="rect">
            <a:avLst/>
          </a:prstGeom>
          <a:noFill/>
        </p:spPr>
      </p:pic>
      <p:pic>
        <p:nvPicPr>
          <p:cNvPr id="9" name="Picture 6" descr="мыть руки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14744" y="4021132"/>
            <a:ext cx="2836868" cy="2836868"/>
          </a:xfrm>
          <a:prstGeom prst="rect">
            <a:avLst/>
          </a:prstGeom>
          <a:noFill/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415</Words>
  <Application>Microsoft Office PowerPoint</Application>
  <PresentationFormat>Экран (4:3)</PresentationFormat>
  <Paragraphs>77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ACER</cp:lastModifiedBy>
  <cp:revision>55</cp:revision>
  <dcterms:modified xsi:type="dcterms:W3CDTF">2013-11-17T12:00:32Z</dcterms:modified>
</cp:coreProperties>
</file>