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1F7743"/>
    <a:srgbClr val="399414"/>
    <a:srgbClr val="2389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9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22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58C39-C3BB-4854-A00B-34E9C4F6A12F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A3F14-8A94-4652-9D5D-7186CE55FC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A3F14-8A94-4652-9D5D-7186CE55FC4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F5D781-A8BC-4B42-8A37-D6BEDCF83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DE9C8C8-B2B1-40C5-A40B-2A1E63D622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/>
              <a:t>Зелёная аптека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254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Лекарственные  растения. История.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286808" cy="4572000"/>
          </a:xfrm>
        </p:spPr>
        <p:txBody>
          <a:bodyPr>
            <a:normAutofit fontScale="70000" lnSpcReduction="20000"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Археологические находки свидетельствуют о том,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что древние люди еще в эпоху первобытно-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общинного строя использовали растения для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лечения ран.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solidFill>
                  <a:srgbClr val="355E00"/>
                </a:solidFill>
              </a:rPr>
              <a:t>-</a:t>
            </a:r>
            <a:r>
              <a:rPr lang="ru-RU" sz="2800" dirty="0" smtClean="0">
                <a:solidFill>
                  <a:srgbClr val="355E00"/>
                </a:solidFill>
              </a:rPr>
              <a:t> Документальные записи  были сделаны в Древнем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Египте еще за 4000 лет до н.э.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solidFill>
                  <a:srgbClr val="355E00"/>
                </a:solidFill>
              </a:rPr>
              <a:t>-</a:t>
            </a:r>
            <a:r>
              <a:rPr lang="ru-RU" sz="2800" dirty="0" smtClean="0">
                <a:solidFill>
                  <a:srgbClr val="355E00"/>
                </a:solidFill>
              </a:rPr>
              <a:t>Еще больше возраст китайских медицинских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источников - их относят к XXVI в. до н. э.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solidFill>
                  <a:srgbClr val="355E00"/>
                </a:solidFill>
              </a:rPr>
              <a:t>-</a:t>
            </a:r>
            <a:r>
              <a:rPr lang="ru-RU" sz="2800" dirty="0" smtClean="0">
                <a:solidFill>
                  <a:srgbClr val="355E00"/>
                </a:solidFill>
              </a:rPr>
              <a:t> Однако настоящий рывок в области исследования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лекарственных свойств растений был сделан в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Древней Греции, где </a:t>
            </a:r>
            <a:r>
              <a:rPr lang="ru-RU" sz="2800" dirty="0" smtClean="0">
                <a:solidFill>
                  <a:srgbClr val="355E00"/>
                </a:solidFill>
              </a:rPr>
              <a:t>жили </a:t>
            </a:r>
            <a:r>
              <a:rPr lang="ru-RU" sz="2800" dirty="0" smtClean="0">
                <a:solidFill>
                  <a:srgbClr val="355E00"/>
                </a:solidFill>
              </a:rPr>
              <a:t>и работали многие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выдающиеся ботаники, врачи и натуралисты</a:t>
            </a:r>
            <a:r>
              <a:rPr lang="ru-RU" sz="2800" dirty="0" smtClean="0">
                <a:solidFill>
                  <a:srgbClr val="355E00"/>
                </a:solidFill>
              </a:rPr>
              <a:t>. Так </a:t>
            </a:r>
            <a:endParaRPr lang="ru-RU" sz="2800" dirty="0" smtClean="0">
              <a:solidFill>
                <a:srgbClr val="355E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же упоминаются лекарственные травы и в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мифах древних греков</a:t>
            </a:r>
            <a:r>
              <a:rPr lang="ru-RU" dirty="0" smtClean="0">
                <a:solidFill>
                  <a:srgbClr val="355E00"/>
                </a:solidFill>
              </a:rPr>
              <a:t>.</a:t>
            </a:r>
            <a:endParaRPr lang="ru-RU" dirty="0" smtClean="0">
              <a:solidFill>
                <a:srgbClr val="355E00"/>
              </a:solidFill>
            </a:endParaRPr>
          </a:p>
        </p:txBody>
      </p:sp>
    </p:spTree>
  </p:cSld>
  <p:clrMapOvr>
    <a:masterClrMapping/>
  </p:clrMapOvr>
  <p:transition advTm="5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355E00"/>
                </a:solidFill>
              </a:rPr>
              <a:t>В эпоху Петра Первого были созданы первые </a:t>
            </a:r>
            <a:r>
              <a:rPr lang="ru-RU" sz="2800" b="1" dirty="0" smtClean="0">
                <a:solidFill>
                  <a:srgbClr val="355E00"/>
                </a:solidFill>
              </a:rPr>
              <a:t>аптеки</a:t>
            </a:r>
            <a:r>
              <a:rPr lang="ru-RU" sz="2800" dirty="0" smtClean="0">
                <a:solidFill>
                  <a:srgbClr val="355E00"/>
                </a:solidFill>
              </a:rPr>
              <a:t> и </a:t>
            </a:r>
            <a:r>
              <a:rPr lang="ru-RU" sz="2800" b="1" dirty="0" smtClean="0">
                <a:solidFill>
                  <a:srgbClr val="355E00"/>
                </a:solidFill>
              </a:rPr>
              <a:t>аптекарские огороды </a:t>
            </a:r>
            <a:r>
              <a:rPr lang="ru-RU" sz="2800" dirty="0" smtClean="0">
                <a:solidFill>
                  <a:srgbClr val="355E00"/>
                </a:solidFill>
              </a:rPr>
              <a:t>при них в Москве, Петербурге и других городах.</a:t>
            </a:r>
            <a:endParaRPr lang="ru-RU" sz="2800" dirty="0">
              <a:solidFill>
                <a:srgbClr val="355E00"/>
              </a:solidFill>
            </a:endParaRPr>
          </a:p>
        </p:txBody>
      </p:sp>
      <p:pic>
        <p:nvPicPr>
          <p:cNvPr id="4" name="Содержимое 3" descr="ydjckkjkkimdi qcej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3500" y="2035080"/>
            <a:ext cx="5486400" cy="3995928"/>
          </a:xfrm>
        </p:spPr>
      </p:pic>
    </p:spTree>
  </p:cSld>
  <p:clrMapOvr>
    <a:masterClrMapping/>
  </p:clrMapOvr>
  <p:transition advTm="1356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99284C"/>
                </a:solidFill>
              </a:rPr>
              <a:t>Правила сбора лекарственных растений</a:t>
            </a:r>
            <a:r>
              <a:rPr lang="ru-RU" sz="4400" dirty="0" smtClean="0">
                <a:solidFill>
                  <a:srgbClr val="99284C"/>
                </a:solidFill>
              </a:rPr>
              <a:t/>
            </a:r>
            <a:br>
              <a:rPr lang="ru-RU" sz="4400" dirty="0" smtClean="0">
                <a:solidFill>
                  <a:srgbClr val="99284C"/>
                </a:solidFill>
              </a:rPr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1F7743"/>
                </a:solidFill>
              </a:rPr>
              <a:t>1. Важно уметь отличить лекарственные растения от близких с ними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1F7743"/>
                </a:solidFill>
              </a:rPr>
              <a:t>   по </a:t>
            </a:r>
            <a:r>
              <a:rPr lang="ru-RU" dirty="0" smtClean="0">
                <a:solidFill>
                  <a:srgbClr val="1F7743"/>
                </a:solidFill>
              </a:rPr>
              <a:t>виду, но не лекарственных.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1F7743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1F7743"/>
                </a:solidFill>
              </a:rPr>
              <a:t>2</a:t>
            </a:r>
            <a:r>
              <a:rPr lang="ru-RU" dirty="0" smtClean="0">
                <a:solidFill>
                  <a:srgbClr val="1F7743"/>
                </a:solidFill>
              </a:rPr>
              <a:t>. Необходимо знать какие части растений </a:t>
            </a:r>
            <a:r>
              <a:rPr lang="ru-RU" dirty="0" smtClean="0">
                <a:solidFill>
                  <a:srgbClr val="1F7743"/>
                </a:solidFill>
              </a:rPr>
              <a:t>   являются </a:t>
            </a:r>
            <a:r>
              <a:rPr lang="ru-RU" dirty="0" smtClean="0">
                <a:solidFill>
                  <a:srgbClr val="1F7743"/>
                </a:solidFill>
              </a:rPr>
              <a:t>лекарственными.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1F7743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1F7743"/>
                </a:solidFill>
              </a:rPr>
              <a:t>3</a:t>
            </a:r>
            <a:r>
              <a:rPr lang="ru-RU" dirty="0" smtClean="0">
                <a:solidFill>
                  <a:srgbClr val="1F7743"/>
                </a:solidFill>
              </a:rPr>
              <a:t>. В какой период нужно собирать лекарственные растения.</a:t>
            </a:r>
            <a:endParaRPr lang="ru-RU" dirty="0">
              <a:solidFill>
                <a:srgbClr val="1F7743"/>
              </a:solidFill>
            </a:endParaRPr>
          </a:p>
        </p:txBody>
      </p:sp>
    </p:spTree>
  </p:cSld>
  <p:clrMapOvr>
    <a:masterClrMapping/>
  </p:clrMapOvr>
  <p:transition advTm="2211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99284C"/>
                </a:solidFill>
              </a:rPr>
              <a:t>Земляника </a:t>
            </a:r>
            <a:r>
              <a:rPr lang="ru-RU" sz="3200" dirty="0" smtClean="0">
                <a:solidFill>
                  <a:srgbClr val="99284C"/>
                </a:solidFill>
              </a:rPr>
              <a:t>лесная - </a:t>
            </a:r>
            <a:r>
              <a:rPr lang="ru-RU" sz="2800" dirty="0" smtClean="0">
                <a:solidFill>
                  <a:srgbClr val="355E00"/>
                </a:solidFill>
              </a:rPr>
              <a:t> с  </a:t>
            </a:r>
            <a:r>
              <a:rPr lang="ru-RU" sz="2800" dirty="0" smtClean="0">
                <a:solidFill>
                  <a:srgbClr val="355E00"/>
                </a:solidFill>
              </a:rPr>
              <a:t>лечебной целью </a:t>
            </a:r>
            <a:r>
              <a:rPr lang="ru-RU" sz="2800" dirty="0" smtClean="0">
                <a:solidFill>
                  <a:srgbClr val="355E00"/>
                </a:solidFill>
              </a:rPr>
              <a:t> использую  листья </a:t>
            </a:r>
            <a:r>
              <a:rPr lang="ru-RU" sz="2800" dirty="0" smtClean="0">
                <a:solidFill>
                  <a:srgbClr val="355E00"/>
                </a:solidFill>
              </a:rPr>
              <a:t>и ягоды</a:t>
            </a:r>
            <a:endParaRPr lang="ru-RU" sz="2800" dirty="0">
              <a:solidFill>
                <a:srgbClr val="99284C"/>
              </a:solidFill>
            </a:endParaRPr>
          </a:p>
        </p:txBody>
      </p:sp>
      <p:pic>
        <p:nvPicPr>
          <p:cNvPr id="4" name="Содержимое 3" descr="15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6017" y="1609725"/>
            <a:ext cx="3061365" cy="4846638"/>
          </a:xfrm>
        </p:spPr>
      </p:pic>
    </p:spTree>
  </p:cSld>
  <p:clrMapOvr>
    <a:masterClrMapping/>
  </p:clrMapOvr>
  <p:transition advTm="848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99284C"/>
                </a:solidFill>
              </a:rPr>
              <a:t>Одуванчик - </a:t>
            </a:r>
            <a:r>
              <a:rPr lang="ru-RU" sz="3100" dirty="0" smtClean="0">
                <a:solidFill>
                  <a:srgbClr val="355E00"/>
                </a:solidFill>
              </a:rPr>
              <a:t>с </a:t>
            </a:r>
            <a:r>
              <a:rPr lang="ru-RU" sz="3100" dirty="0" smtClean="0">
                <a:solidFill>
                  <a:srgbClr val="355E00"/>
                </a:solidFill>
              </a:rPr>
              <a:t>лечебной </a:t>
            </a:r>
            <a:r>
              <a:rPr lang="ru-RU" sz="3100" dirty="0" smtClean="0">
                <a:solidFill>
                  <a:srgbClr val="355E00"/>
                </a:solidFill>
              </a:rPr>
              <a:t>целью используют корни </a:t>
            </a:r>
            <a:r>
              <a:rPr lang="ru-RU" sz="3100" dirty="0" smtClean="0">
                <a:solidFill>
                  <a:srgbClr val="355E00"/>
                </a:solidFill>
              </a:rPr>
              <a:t>и траву растения.</a:t>
            </a:r>
            <a:endParaRPr lang="ru-RU" sz="3100" dirty="0">
              <a:solidFill>
                <a:srgbClr val="355E00"/>
              </a:solidFill>
            </a:endParaRPr>
          </a:p>
        </p:txBody>
      </p:sp>
      <p:pic>
        <p:nvPicPr>
          <p:cNvPr id="4" name="Содержимое 3" descr="Taraxacum_-_oduvanch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90762" y="1651794"/>
            <a:ext cx="3571875" cy="4762500"/>
          </a:xfrm>
        </p:spPr>
      </p:pic>
    </p:spTree>
  </p:cSld>
  <p:clrMapOvr>
    <a:masterClrMapping/>
  </p:clrMapOvr>
  <p:transition advTm="973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solidFill>
                  <a:srgbClr val="99284C"/>
                </a:solidFill>
              </a:rPr>
              <a:t>Подорожник - </a:t>
            </a:r>
            <a:r>
              <a:rPr lang="ru-RU" sz="3100" dirty="0" smtClean="0">
                <a:solidFill>
                  <a:srgbClr val="355E00"/>
                </a:solidFill>
              </a:rPr>
              <a:t>с </a:t>
            </a:r>
            <a:r>
              <a:rPr lang="ru-RU" sz="3100" dirty="0" smtClean="0">
                <a:solidFill>
                  <a:srgbClr val="355E00"/>
                </a:solidFill>
              </a:rPr>
              <a:t>лечебной </a:t>
            </a:r>
            <a:r>
              <a:rPr lang="ru-RU" sz="3100" dirty="0" smtClean="0">
                <a:solidFill>
                  <a:srgbClr val="355E00"/>
                </a:solidFill>
              </a:rPr>
              <a:t>целью </a:t>
            </a:r>
            <a:r>
              <a:rPr lang="ru-RU" sz="3100" dirty="0" smtClean="0">
                <a:solidFill>
                  <a:srgbClr val="355E00"/>
                </a:solidFill>
              </a:rPr>
              <a:t>используют</a:t>
            </a:r>
            <a:br>
              <a:rPr lang="ru-RU" sz="3100" dirty="0" smtClean="0">
                <a:solidFill>
                  <a:srgbClr val="355E00"/>
                </a:solidFill>
              </a:rPr>
            </a:br>
            <a:r>
              <a:rPr lang="ru-RU" sz="3100" dirty="0" smtClean="0">
                <a:solidFill>
                  <a:srgbClr val="355E00"/>
                </a:solidFill>
              </a:rPr>
              <a:t> листья и семена.</a:t>
            </a:r>
            <a:endParaRPr lang="ru-RU" sz="3100" dirty="0">
              <a:solidFill>
                <a:srgbClr val="355E00"/>
              </a:solidFill>
            </a:endParaRPr>
          </a:p>
        </p:txBody>
      </p:sp>
      <p:pic>
        <p:nvPicPr>
          <p:cNvPr id="4" name="Содержимое 3" descr="1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4055" y="1609725"/>
            <a:ext cx="3185290" cy="4846638"/>
          </a:xfrm>
        </p:spPr>
      </p:pic>
    </p:spTree>
  </p:cSld>
  <p:clrMapOvr>
    <a:masterClrMapping/>
  </p:clrMapOvr>
  <p:transition advTm="703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solidFill>
                  <a:srgbClr val="99284C"/>
                </a:solidFill>
              </a:rPr>
              <a:t>Береза - </a:t>
            </a:r>
            <a:r>
              <a:rPr lang="ru-RU" sz="3100" dirty="0" smtClean="0">
                <a:solidFill>
                  <a:srgbClr val="355E00"/>
                </a:solidFill>
              </a:rPr>
              <a:t>с </a:t>
            </a:r>
            <a:r>
              <a:rPr lang="ru-RU" sz="3100" dirty="0" smtClean="0">
                <a:solidFill>
                  <a:srgbClr val="355E00"/>
                </a:solidFill>
              </a:rPr>
              <a:t>лечебной </a:t>
            </a:r>
            <a:r>
              <a:rPr lang="ru-RU" sz="3100" dirty="0" smtClean="0">
                <a:solidFill>
                  <a:srgbClr val="355E00"/>
                </a:solidFill>
              </a:rPr>
              <a:t>целью используют </a:t>
            </a:r>
            <a:r>
              <a:rPr lang="ru-RU" sz="3100" dirty="0" smtClean="0">
                <a:solidFill>
                  <a:srgbClr val="355E00"/>
                </a:solidFill>
              </a:rPr>
              <a:t>почки</a:t>
            </a:r>
            <a:r>
              <a:rPr lang="ru-RU" sz="3100" dirty="0" smtClean="0">
                <a:solidFill>
                  <a:srgbClr val="355E00"/>
                </a:solidFill>
              </a:rPr>
              <a:t>, листья, кору </a:t>
            </a:r>
            <a:r>
              <a:rPr lang="ru-RU" sz="3100" dirty="0" smtClean="0">
                <a:solidFill>
                  <a:srgbClr val="355E00"/>
                </a:solidFill>
              </a:rPr>
              <a:t>и сок дерева.</a:t>
            </a:r>
            <a:r>
              <a:rPr lang="ru-RU" sz="3600" dirty="0" smtClean="0">
                <a:solidFill>
                  <a:srgbClr val="355E00"/>
                </a:solidFill>
              </a:rPr>
              <a:t/>
            </a:r>
            <a:br>
              <a:rPr lang="ru-RU" sz="3600" dirty="0" smtClean="0">
                <a:solidFill>
                  <a:srgbClr val="355E00"/>
                </a:solidFill>
              </a:rPr>
            </a:br>
            <a:endParaRPr lang="ru-RU" sz="3600" dirty="0">
              <a:solidFill>
                <a:srgbClr val="99284C"/>
              </a:solidFill>
            </a:endParaRPr>
          </a:p>
        </p:txBody>
      </p:sp>
      <p:pic>
        <p:nvPicPr>
          <p:cNvPr id="4" name="Содержимое 3" descr="2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2311" y="1609725"/>
            <a:ext cx="2828777" cy="4846638"/>
          </a:xfrm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dirty="0" smtClean="0">
                <a:solidFill>
                  <a:srgbClr val="99284C"/>
                </a:solidFill>
              </a:rPr>
              <a:t>Сушка лекарственных растений</a:t>
            </a:r>
            <a:endParaRPr lang="ru-RU" sz="4400" dirty="0">
              <a:solidFill>
                <a:srgbClr val="99284C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SzPct val="58000"/>
              <a:buFont typeface="Times New Roman" pitchFamily="16" charset="0"/>
              <a:buBlip>
                <a:blip r:embed="rId2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sz="2900" dirty="0" smtClean="0">
                <a:solidFill>
                  <a:srgbClr val="000000"/>
                </a:solidFill>
              </a:rPr>
              <a:t>Растения сушат на воздухе, в тени, под навесом в хорошо проветриваемых </a:t>
            </a:r>
            <a:r>
              <a:rPr lang="ru-RU" sz="2900" dirty="0" smtClean="0">
                <a:solidFill>
                  <a:srgbClr val="000000"/>
                </a:solidFill>
              </a:rPr>
              <a:t> помещениях</a:t>
            </a:r>
            <a:r>
              <a:rPr lang="ru-RU" sz="2900" dirty="0" smtClean="0">
                <a:solidFill>
                  <a:srgbClr val="000000"/>
                </a:solidFill>
              </a:rPr>
              <a:t>.</a:t>
            </a:r>
          </a:p>
          <a:p>
            <a:pPr>
              <a:buClrTx/>
              <a:buSzPct val="58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dirty="0" smtClean="0">
              <a:solidFill>
                <a:srgbClr val="000000"/>
              </a:solidFill>
            </a:endParaRPr>
          </a:p>
          <a:p>
            <a:pPr>
              <a:buSzPct val="58000"/>
              <a:buFont typeface="Times New Roman" pitchFamily="16" charset="0"/>
              <a:buBlip>
                <a:blip r:embed="rId2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900" dirty="0" smtClean="0">
                <a:solidFill>
                  <a:srgbClr val="000000"/>
                </a:solidFill>
              </a:rPr>
              <a:t>Растения </a:t>
            </a:r>
            <a:r>
              <a:rPr lang="ru-RU" sz="2900" dirty="0" smtClean="0">
                <a:solidFill>
                  <a:srgbClr val="000000"/>
                </a:solidFill>
              </a:rPr>
              <a:t>раскладывают тонким слоем на </a:t>
            </a:r>
            <a:r>
              <a:rPr lang="ru-RU" sz="2900" dirty="0" err="1" smtClean="0">
                <a:solidFill>
                  <a:srgbClr val="000000"/>
                </a:solidFill>
              </a:rPr>
              <a:t>стелажи</a:t>
            </a:r>
            <a:r>
              <a:rPr lang="ru-RU" sz="2900" dirty="0" smtClean="0">
                <a:solidFill>
                  <a:srgbClr val="000000"/>
                </a:solidFill>
              </a:rPr>
              <a:t>.</a:t>
            </a:r>
          </a:p>
          <a:p>
            <a:pPr>
              <a:buClrTx/>
              <a:buSzPct val="58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dirty="0" smtClean="0">
              <a:solidFill>
                <a:srgbClr val="000000"/>
              </a:solidFill>
            </a:endParaRPr>
          </a:p>
          <a:p>
            <a:pPr>
              <a:buSzPct val="58000"/>
              <a:buFont typeface="Times New Roman" pitchFamily="16" charset="0"/>
              <a:buBlip>
                <a:blip r:embed="rId2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900" dirty="0" smtClean="0">
                <a:solidFill>
                  <a:srgbClr val="000000"/>
                </a:solidFill>
              </a:rPr>
              <a:t> </a:t>
            </a:r>
            <a:r>
              <a:rPr lang="ru-RU" sz="2900" dirty="0" smtClean="0">
                <a:solidFill>
                  <a:srgbClr val="000000"/>
                </a:solidFill>
              </a:rPr>
              <a:t>Растения необходимо беречь от ветра, дождя и росы.</a:t>
            </a:r>
          </a:p>
          <a:p>
            <a:pPr>
              <a:buClrTx/>
              <a:buSzPct val="58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dirty="0" smtClean="0">
              <a:solidFill>
                <a:srgbClr val="000000"/>
              </a:solidFill>
            </a:endParaRPr>
          </a:p>
          <a:p>
            <a:pPr>
              <a:buSzPct val="58000"/>
              <a:buFont typeface="Times New Roman" pitchFamily="16" charset="0"/>
              <a:buBlip>
                <a:blip r:embed="rId2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900" dirty="0" smtClean="0">
                <a:solidFill>
                  <a:srgbClr val="000000"/>
                </a:solidFill>
              </a:rPr>
              <a:t> </a:t>
            </a:r>
            <a:r>
              <a:rPr lang="ru-RU" sz="2900" dirty="0" smtClean="0">
                <a:solidFill>
                  <a:srgbClr val="000000"/>
                </a:solidFill>
              </a:rPr>
              <a:t>Листья</a:t>
            </a:r>
            <a:r>
              <a:rPr lang="ru-RU" sz="2900" dirty="0" smtClean="0">
                <a:solidFill>
                  <a:srgbClr val="000000"/>
                </a:solidFill>
              </a:rPr>
              <a:t>, травы сушить под лучами солнца нельзя так как растения теряют </a:t>
            </a:r>
            <a:r>
              <a:rPr lang="ru-RU" sz="2900" dirty="0" smtClean="0">
                <a:solidFill>
                  <a:srgbClr val="000000"/>
                </a:solidFill>
              </a:rPr>
              <a:t>окраску</a:t>
            </a:r>
            <a:r>
              <a:rPr lang="ru-RU" sz="2900" dirty="0" smtClean="0">
                <a:solidFill>
                  <a:srgbClr val="000000"/>
                </a:solidFill>
              </a:rPr>
              <a:t>.</a:t>
            </a:r>
          </a:p>
          <a:p>
            <a:pPr>
              <a:buClrTx/>
              <a:buSzPct val="58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dirty="0" smtClean="0">
              <a:solidFill>
                <a:srgbClr val="000000"/>
              </a:solidFill>
            </a:endParaRPr>
          </a:p>
          <a:p>
            <a:pPr>
              <a:buSzPct val="58000"/>
              <a:buFont typeface="Times New Roman" pitchFamily="16" charset="0"/>
              <a:buBlip>
                <a:blip r:embed="rId2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900" dirty="0" smtClean="0">
                <a:solidFill>
                  <a:srgbClr val="000000"/>
                </a:solidFill>
              </a:rPr>
              <a:t> </a:t>
            </a:r>
            <a:r>
              <a:rPr lang="ru-RU" sz="2900" dirty="0" smtClean="0">
                <a:solidFill>
                  <a:srgbClr val="000000"/>
                </a:solidFill>
              </a:rPr>
              <a:t>В </a:t>
            </a:r>
            <a:r>
              <a:rPr lang="ru-RU" sz="2900" dirty="0" smtClean="0">
                <a:solidFill>
                  <a:srgbClr val="000000"/>
                </a:solidFill>
              </a:rPr>
              <a:t>процессе сушки растения необходимо переворачивать несколько </a:t>
            </a:r>
            <a:r>
              <a:rPr lang="ru-RU" sz="2900" dirty="0" smtClean="0">
                <a:solidFill>
                  <a:srgbClr val="000000"/>
                </a:solidFill>
              </a:rPr>
              <a:t>раз в </a:t>
            </a:r>
            <a:r>
              <a:rPr lang="ru-RU" sz="2900" dirty="0" smtClean="0">
                <a:solidFill>
                  <a:srgbClr val="000000"/>
                </a:solidFill>
              </a:rPr>
              <a:t>день.</a:t>
            </a:r>
          </a:p>
          <a:p>
            <a:pPr>
              <a:buClrTx/>
              <a:buSzPct val="58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dirty="0" smtClean="0">
              <a:solidFill>
                <a:srgbClr val="000000"/>
              </a:solidFill>
            </a:endParaRPr>
          </a:p>
          <a:p>
            <a:pPr>
              <a:buClrTx/>
              <a:buSzPct val="58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900" dirty="0" smtClean="0">
                <a:solidFill>
                  <a:srgbClr val="000000"/>
                </a:solidFill>
              </a:rPr>
              <a:t>   Сушка заканчивается через 3-7 дней.</a:t>
            </a:r>
            <a:endParaRPr lang="ru-RU" sz="2900" dirty="0"/>
          </a:p>
        </p:txBody>
      </p:sp>
    </p:spTree>
  </p:cSld>
  <p:clrMapOvr>
    <a:masterClrMapping/>
  </p:clrMapOvr>
  <p:transition advTm="43812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279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Зелёная аптека</vt:lpstr>
      <vt:lpstr>Лекарственные  растения. История.</vt:lpstr>
      <vt:lpstr>В эпоху Петра Первого были созданы первые аптеки и аптекарские огороды при них в Москве, Петербурге и других городах.</vt:lpstr>
      <vt:lpstr>Правила сбора лекарственных растений </vt:lpstr>
      <vt:lpstr>Земляника лесная -  с  лечебной целью  использую  листья и ягоды</vt:lpstr>
      <vt:lpstr>Одуванчик - с лечебной целью используют корни и траву растения.</vt:lpstr>
      <vt:lpstr>Подорожник - с лечебной целью используют  листья и семена.</vt:lpstr>
      <vt:lpstr>Береза - с лечебной целью используют почки, листья, кору и сок дерева. </vt:lpstr>
      <vt:lpstr>Сушка лекарственных растений</vt:lpstr>
    </vt:vector>
  </TitlesOfParts>
  <Company>Шевцова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Зелёная аптека</dc:title>
  <dc:creator>Катя</dc:creator>
  <cp:lastModifiedBy>Катя</cp:lastModifiedBy>
  <cp:revision>12</cp:revision>
  <dcterms:created xsi:type="dcterms:W3CDTF">2015-01-28T16:40:37Z</dcterms:created>
  <dcterms:modified xsi:type="dcterms:W3CDTF">2015-01-28T18:46:16Z</dcterms:modified>
</cp:coreProperties>
</file>