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6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5" r:id="rId3"/>
    <p:sldMasterId id="2147483705" r:id="rId4"/>
    <p:sldMasterId id="2147483735" r:id="rId5"/>
    <p:sldMasterId id="2147483750" r:id="rId6"/>
    <p:sldMasterId id="2147483765" r:id="rId7"/>
  </p:sldMasterIdLst>
  <p:sldIdLst>
    <p:sldId id="257" r:id="rId8"/>
    <p:sldId id="266" r:id="rId9"/>
    <p:sldId id="258" r:id="rId10"/>
    <p:sldId id="260" r:id="rId11"/>
    <p:sldId id="261" r:id="rId12"/>
    <p:sldId id="267" r:id="rId13"/>
    <p:sldId id="262" r:id="rId14"/>
    <p:sldId id="263" r:id="rId15"/>
    <p:sldId id="264" r:id="rId16"/>
    <p:sldId id="265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A09A7-41CC-4697-9935-910BE6DED5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3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465BD5-FD92-42B0-9CBD-F985FAE4B27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68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F1575-778D-4BE2-8202-4D6F95BC1DA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07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36E-1FE6-4710-B66E-7651927A0A7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9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BBA3A-4951-4F8C-AA4D-8E63A9AD3BA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88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9F46-DD7E-43E7-ADBB-88E7650BA80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12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F37FC-10A0-42F8-AAF0-2E7567C6711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51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67A6-07DE-4B54-9516-1BE84090C92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1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C6483-725A-4A6B-8FDF-F07A3652B76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036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0EE5-F14D-4347-AC9C-6172A1A06D4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19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8E6F-CAA3-4BAE-88C9-C44FC1DAAC4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18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DE5C-0216-452D-A83A-C590295FD07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89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319DD1-C1A2-46B8-891D-96A35487374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372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14C20D-DBB3-4190-A126-35BEEEE44A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94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A09A7-41CC-4697-9935-910BE6DED5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7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465BD5-FD92-42B0-9CBD-F985FAE4B27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879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F1575-778D-4BE2-8202-4D6F95BC1DA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027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36E-1FE6-4710-B66E-7651927A0A7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7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BBA3A-4951-4F8C-AA4D-8E63A9AD3BA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357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9F46-DD7E-43E7-ADBB-88E7650BA80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92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F37FC-10A0-42F8-AAF0-2E7567C6711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325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67A6-07DE-4B54-9516-1BE84090C92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709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C6483-725A-4A6B-8FDF-F07A3652B76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494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0EE5-F14D-4347-AC9C-6172A1A06D4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396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8E6F-CAA3-4BAE-88C9-C44FC1DAAC4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31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DE5C-0216-452D-A83A-C590295FD07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769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319DD1-C1A2-46B8-891D-96A35487374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152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14C20D-DBB3-4190-A126-35BEEEE44A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7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A09A7-41CC-4697-9935-910BE6DED5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552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465BD5-FD92-42B0-9CBD-F985FAE4B27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719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F1575-778D-4BE2-8202-4D6F95BC1DA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3053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36E-1FE6-4710-B66E-7651927A0A7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350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BBA3A-4951-4F8C-AA4D-8E63A9AD3BA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843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9F46-DD7E-43E7-ADBB-88E7650BA80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1592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F37FC-10A0-42F8-AAF0-2E7567C6711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340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67A6-07DE-4B54-9516-1BE84090C92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520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C6483-725A-4A6B-8FDF-F07A3652B76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800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0EE5-F14D-4347-AC9C-6172A1A06D4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89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8E6F-CAA3-4BAE-88C9-C44FC1DAAC4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331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DE5C-0216-452D-A83A-C590295FD07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26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319DD1-C1A2-46B8-891D-96A35487374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351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14C20D-DBB3-4190-A126-35BEEEE44A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876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A09A7-41CC-4697-9935-910BE6DED5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456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465BD5-FD92-42B0-9CBD-F985FAE4B27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207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F1575-778D-4BE2-8202-4D6F95BC1DA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91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36E-1FE6-4710-B66E-7651927A0A7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103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BBA3A-4951-4F8C-AA4D-8E63A9AD3BA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8154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9F46-DD7E-43E7-ADBB-88E7650BA80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F37FC-10A0-42F8-AAF0-2E7567C6711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5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67A6-07DE-4B54-9516-1BE84090C92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509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C6483-725A-4A6B-8FDF-F07A3652B76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3709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0EE5-F14D-4347-AC9C-6172A1A06D4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333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8E6F-CAA3-4BAE-88C9-C44FC1DAAC4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744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DE5C-0216-452D-A83A-C590295FD07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8072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319DD1-C1A2-46B8-891D-96A35487374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713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14C20D-DBB3-4190-A126-35BEEEE44A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687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A09A7-41CC-4697-9935-910BE6DED5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543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465BD5-FD92-42B0-9CBD-F985FAE4B27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8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F1575-778D-4BE2-8202-4D6F95BC1DA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7730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36E-1FE6-4710-B66E-7651927A0A7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334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BBA3A-4951-4F8C-AA4D-8E63A9AD3BA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869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9F46-DD7E-43E7-ADBB-88E7650BA80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433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F37FC-10A0-42F8-AAF0-2E7567C6711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4249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67A6-07DE-4B54-9516-1BE84090C92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9394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C6483-725A-4A6B-8FDF-F07A3652B76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850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0EE5-F14D-4347-AC9C-6172A1A06D4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4429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8E6F-CAA3-4BAE-88C9-C44FC1DAAC4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2633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DE5C-0216-452D-A83A-C590295FD07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2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319DD1-C1A2-46B8-891D-96A35487374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3920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14C20D-DBB3-4190-A126-35BEEEE44A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845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A09A7-41CC-4697-9935-910BE6DED5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13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867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465BD5-FD92-42B0-9CBD-F985FAE4B27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932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F1575-778D-4BE2-8202-4D6F95BC1DA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662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736E-1FE6-4710-B66E-7651927A0A7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914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BBA3A-4951-4F8C-AA4D-8E63A9AD3BA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796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D9F46-DD7E-43E7-ADBB-88E7650BA80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7094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F37FC-10A0-42F8-AAF0-2E7567C6711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6262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67A6-07DE-4B54-9516-1BE84090C92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6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C6483-725A-4A6B-8FDF-F07A3652B76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785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0EE5-F14D-4347-AC9C-6172A1A06D4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5823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8E6F-CAA3-4BAE-88C9-C44FC1DAAC4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92567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EDE5C-0216-452D-A83A-C590295FD07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3335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319DD1-C1A2-46B8-891D-96A35487374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254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14C20D-DBB3-4190-A126-35BEEEE44AE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4742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DA09A7-41CC-4697-9935-910BE6DED56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7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9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26C6C-A940-4643-8B1F-C24A230AFB7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756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26C6C-A940-4643-8B1F-C24A230AFB7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008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26C6C-A940-4643-8B1F-C24A230AFB7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992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26C6C-A940-4643-8B1F-C24A230AFB7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0711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26C6C-A940-4643-8B1F-C24A230AFB7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4347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26C6C-A940-4643-8B1F-C24A230AFB71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77956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5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457200" y="914400"/>
            <a:ext cx="8153400" cy="502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 Л А В А Н И 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Т Е Л   В   Ж И Д К О С Т И</a:t>
            </a:r>
          </a:p>
        </p:txBody>
      </p:sp>
    </p:spTree>
    <p:extLst>
      <p:ext uri="{BB962C8B-B14F-4D97-AF65-F5344CB8AC3E}">
        <p14:creationId xmlns:p14="http://schemas.microsoft.com/office/powerpoint/2010/main" val="32090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65" name="Group 17"/>
          <p:cNvGrpSpPr>
            <a:grpSpLocks/>
          </p:cNvGrpSpPr>
          <p:nvPr/>
        </p:nvGrpSpPr>
        <p:grpSpPr bwMode="auto">
          <a:xfrm>
            <a:off x="2133600" y="2057400"/>
            <a:ext cx="609600" cy="3352800"/>
            <a:chOff x="3264" y="1008"/>
            <a:chExt cx="384" cy="2112"/>
          </a:xfrm>
        </p:grpSpPr>
        <p:grpSp>
          <p:nvGrpSpPr>
            <p:cNvPr id="53264" name="Group 16"/>
            <p:cNvGrpSpPr>
              <a:grpSpLocks/>
            </p:cNvGrpSpPr>
            <p:nvPr/>
          </p:nvGrpSpPr>
          <p:grpSpPr bwMode="auto">
            <a:xfrm>
              <a:off x="3264" y="1008"/>
              <a:ext cx="384" cy="2112"/>
              <a:chOff x="3312" y="1008"/>
              <a:chExt cx="384" cy="2112"/>
            </a:xfrm>
          </p:grpSpPr>
          <p:sp>
            <p:nvSpPr>
              <p:cNvPr id="53254" name="AutoShape 6"/>
              <p:cNvSpPr>
                <a:spLocks noChangeArrowheads="1"/>
              </p:cNvSpPr>
              <p:nvPr/>
            </p:nvSpPr>
            <p:spPr bwMode="auto">
              <a:xfrm>
                <a:off x="3312" y="1008"/>
                <a:ext cx="384" cy="2112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5" name="Line 7"/>
              <p:cNvSpPr>
                <a:spLocks noChangeShapeType="1"/>
              </p:cNvSpPr>
              <p:nvPr/>
            </p:nvSpPr>
            <p:spPr bwMode="auto">
              <a:xfrm>
                <a:off x="3360" y="15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6" name="Line 8"/>
              <p:cNvSpPr>
                <a:spLocks noChangeShapeType="1"/>
              </p:cNvSpPr>
              <p:nvPr/>
            </p:nvSpPr>
            <p:spPr bwMode="auto">
              <a:xfrm>
                <a:off x="3360" y="139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8" name="Line 10"/>
              <p:cNvSpPr>
                <a:spLocks noChangeShapeType="1"/>
              </p:cNvSpPr>
              <p:nvPr/>
            </p:nvSpPr>
            <p:spPr bwMode="auto">
              <a:xfrm>
                <a:off x="3360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59" name="Line 11"/>
              <p:cNvSpPr>
                <a:spLocks noChangeShapeType="1"/>
              </p:cNvSpPr>
              <p:nvPr/>
            </p:nvSpPr>
            <p:spPr bwMode="auto">
              <a:xfrm>
                <a:off x="3360" y="1968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0" name="Line 12"/>
              <p:cNvSpPr>
                <a:spLocks noChangeShapeType="1"/>
              </p:cNvSpPr>
              <p:nvPr/>
            </p:nvSpPr>
            <p:spPr bwMode="auto">
              <a:xfrm>
                <a:off x="3360" y="211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1" name="Line 13"/>
              <p:cNvSpPr>
                <a:spLocks noChangeShapeType="1"/>
              </p:cNvSpPr>
              <p:nvPr/>
            </p:nvSpPr>
            <p:spPr bwMode="auto">
              <a:xfrm>
                <a:off x="3360" y="254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2" name="Line 14"/>
              <p:cNvSpPr>
                <a:spLocks noChangeShapeType="1"/>
              </p:cNvSpPr>
              <p:nvPr/>
            </p:nvSpPr>
            <p:spPr bwMode="auto">
              <a:xfrm>
                <a:off x="3360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3" name="Line 15"/>
              <p:cNvSpPr>
                <a:spLocks noChangeShapeType="1"/>
              </p:cNvSpPr>
              <p:nvPr/>
            </p:nvSpPr>
            <p:spPr bwMode="auto">
              <a:xfrm>
                <a:off x="3360" y="225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3312" y="1680"/>
              <a:ext cx="288" cy="0"/>
            </a:xfrm>
            <a:prstGeom prst="line">
              <a:avLst/>
            </a:prstGeom>
            <a:noFill/>
            <a:ln w="38100">
              <a:solidFill>
                <a:srgbClr val="9406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84300"/>
          </a:xfrm>
        </p:spPr>
        <p:txBody>
          <a:bodyPr/>
          <a:lstStyle/>
          <a:p>
            <a:pPr algn="ctr"/>
            <a:r>
              <a:rPr lang="ru-RU" sz="5400"/>
              <a:t>Ареометр</a:t>
            </a: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85800" y="3048000"/>
            <a:ext cx="3429000" cy="3505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pSp>
        <p:nvGrpSpPr>
          <p:cNvPr id="53266" name="Group 18"/>
          <p:cNvGrpSpPr>
            <a:grpSpLocks/>
          </p:cNvGrpSpPr>
          <p:nvPr/>
        </p:nvGrpSpPr>
        <p:grpSpPr bwMode="auto">
          <a:xfrm>
            <a:off x="6248400" y="1600200"/>
            <a:ext cx="609600" cy="3352800"/>
            <a:chOff x="3264" y="1008"/>
            <a:chExt cx="384" cy="2112"/>
          </a:xfrm>
        </p:grpSpPr>
        <p:grpSp>
          <p:nvGrpSpPr>
            <p:cNvPr id="53267" name="Group 19"/>
            <p:cNvGrpSpPr>
              <a:grpSpLocks/>
            </p:cNvGrpSpPr>
            <p:nvPr/>
          </p:nvGrpSpPr>
          <p:grpSpPr bwMode="auto">
            <a:xfrm>
              <a:off x="3264" y="1008"/>
              <a:ext cx="384" cy="2112"/>
              <a:chOff x="3312" y="1008"/>
              <a:chExt cx="384" cy="2112"/>
            </a:xfrm>
          </p:grpSpPr>
          <p:sp>
            <p:nvSpPr>
              <p:cNvPr id="53268" name="AutoShape 20"/>
              <p:cNvSpPr>
                <a:spLocks noChangeArrowheads="1"/>
              </p:cNvSpPr>
              <p:nvPr/>
            </p:nvSpPr>
            <p:spPr bwMode="auto">
              <a:xfrm>
                <a:off x="3312" y="1008"/>
                <a:ext cx="384" cy="2112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69" name="Line 21"/>
              <p:cNvSpPr>
                <a:spLocks noChangeShapeType="1"/>
              </p:cNvSpPr>
              <p:nvPr/>
            </p:nvSpPr>
            <p:spPr bwMode="auto">
              <a:xfrm>
                <a:off x="3360" y="153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0" name="Line 22"/>
              <p:cNvSpPr>
                <a:spLocks noChangeShapeType="1"/>
              </p:cNvSpPr>
              <p:nvPr/>
            </p:nvSpPr>
            <p:spPr bwMode="auto">
              <a:xfrm>
                <a:off x="3360" y="139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1" name="Line 23"/>
              <p:cNvSpPr>
                <a:spLocks noChangeShapeType="1"/>
              </p:cNvSpPr>
              <p:nvPr/>
            </p:nvSpPr>
            <p:spPr bwMode="auto">
              <a:xfrm>
                <a:off x="3360" y="182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2" name="Line 24"/>
              <p:cNvSpPr>
                <a:spLocks noChangeShapeType="1"/>
              </p:cNvSpPr>
              <p:nvPr/>
            </p:nvSpPr>
            <p:spPr bwMode="auto">
              <a:xfrm>
                <a:off x="3360" y="1968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3" name="Line 25"/>
              <p:cNvSpPr>
                <a:spLocks noChangeShapeType="1"/>
              </p:cNvSpPr>
              <p:nvPr/>
            </p:nvSpPr>
            <p:spPr bwMode="auto">
              <a:xfrm>
                <a:off x="3360" y="2112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4" name="Line 26"/>
              <p:cNvSpPr>
                <a:spLocks noChangeShapeType="1"/>
              </p:cNvSpPr>
              <p:nvPr/>
            </p:nvSpPr>
            <p:spPr bwMode="auto">
              <a:xfrm>
                <a:off x="3360" y="2544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5" name="Line 27"/>
              <p:cNvSpPr>
                <a:spLocks noChangeShapeType="1"/>
              </p:cNvSpPr>
              <p:nvPr/>
            </p:nvSpPr>
            <p:spPr bwMode="auto">
              <a:xfrm>
                <a:off x="3360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276" name="Line 28"/>
              <p:cNvSpPr>
                <a:spLocks noChangeShapeType="1"/>
              </p:cNvSpPr>
              <p:nvPr/>
            </p:nvSpPr>
            <p:spPr bwMode="auto">
              <a:xfrm>
                <a:off x="3360" y="225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94062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3277" name="Line 29"/>
            <p:cNvSpPr>
              <a:spLocks noChangeShapeType="1"/>
            </p:cNvSpPr>
            <p:nvPr/>
          </p:nvSpPr>
          <p:spPr bwMode="auto">
            <a:xfrm>
              <a:off x="3312" y="1680"/>
              <a:ext cx="288" cy="0"/>
            </a:xfrm>
            <a:prstGeom prst="line">
              <a:avLst/>
            </a:prstGeom>
            <a:noFill/>
            <a:ln w="38100">
              <a:solidFill>
                <a:srgbClr val="9406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4800600" y="3048000"/>
            <a:ext cx="3429000" cy="3505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-41563" y="194894"/>
            <a:ext cx="80699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1.На какой шар, находящийся в жидкости, действует наибольшая Архимедова сила?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3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12776"/>
            <a:ext cx="352839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61764" y="2060848"/>
            <a:ext cx="8820472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силы одинаковы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2)на 3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3)на 2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4)на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Какие силы действуют на погруженное в жидкость тело?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сила трения и сила упругости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сила тяжести и сила трения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сила упругости и выталкивающая сила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4) сила тяжести и выталкивающая сила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3. В какой  из следующих жидкостей будет плавать лёд?</a:t>
            </a:r>
          </a:p>
          <a:p>
            <a:r>
              <a:rPr lang="ru-RU" sz="2400" b="1" dirty="0"/>
              <a:t> </a:t>
            </a:r>
            <a:r>
              <a:rPr lang="ru-RU" sz="2400" b="1" dirty="0" smtClean="0"/>
              <a:t>1)бензин</a:t>
            </a:r>
            <a:endParaRPr lang="ru-RU" sz="2400" b="1" dirty="0"/>
          </a:p>
          <a:p>
            <a:r>
              <a:rPr lang="ru-RU" sz="2400" b="1" dirty="0"/>
              <a:t>2)нефть</a:t>
            </a:r>
          </a:p>
          <a:p>
            <a:r>
              <a:rPr lang="ru-RU" sz="2400" b="1" dirty="0"/>
              <a:t>3) масло  подсолнечное</a:t>
            </a:r>
          </a:p>
          <a:p>
            <a:r>
              <a:rPr lang="ru-RU" sz="2400" b="1" dirty="0"/>
              <a:t>4)керосин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990081"/>
            <a:ext cx="8640960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4. Три жидкости налиты в сосуд, как показано на рисунке. Как поведёт себя стеклянный шарик в этих жидкостях?</a:t>
            </a:r>
            <a:endParaRPr lang="ru-RU" sz="2000" b="1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3212976"/>
            <a:ext cx="6264696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1)утонет в керосине, воде и ртути и окажется на самом дне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2) плавает на поверхности керосина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3) тонет в керосине, но плавает на поверхности воды</a:t>
            </a:r>
            <a:endParaRPr lang="ru-RU" sz="20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4) тонет в керосине, воде, но плавает на поверхности  ртути</a:t>
            </a:r>
            <a:endParaRPr lang="ru-RU" sz="2000" b="1" dirty="0">
              <a:ea typeface="Calibri"/>
              <a:cs typeface="Times New Roman"/>
            </a:endParaRPr>
          </a:p>
        </p:txBody>
      </p:sp>
      <p:pic>
        <p:nvPicPr>
          <p:cNvPr id="5123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356388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27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4" name="Picture 6" descr="Рисунок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2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9" name="Picture 5" descr="архимед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0"/>
            <a:ext cx="6024563" cy="6858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5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304800" y="2514600"/>
            <a:ext cx="4038600" cy="3429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676400" y="3733800"/>
            <a:ext cx="13716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181600" y="2514600"/>
            <a:ext cx="3962400" cy="3429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6553200" y="3657600"/>
            <a:ext cx="13716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2362200" y="3048000"/>
            <a:ext cx="0" cy="10668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7239000" y="2590800"/>
            <a:ext cx="0" cy="15240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2362200" y="4191000"/>
            <a:ext cx="0" cy="16764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7239000" y="4114800"/>
            <a:ext cx="0" cy="7620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34839" name="Object 23"/>
          <p:cNvGraphicFramePr>
            <a:graphicFrameLocks noGrp="1" noChangeAspect="1"/>
          </p:cNvGraphicFramePr>
          <p:nvPr>
            <p:ph type="title"/>
          </p:nvPr>
        </p:nvGraphicFramePr>
        <p:xfrm>
          <a:off x="5867400" y="2514600"/>
          <a:ext cx="10541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Формула" r:id="rId3" imgW="279360" imgH="304560" progId="Equation.3">
                  <p:embed/>
                </p:oleObj>
              </mc:Choice>
              <mc:Fallback>
                <p:oleObj name="Формула" r:id="rId3" imgW="2793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514600"/>
                        <a:ext cx="1054100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0" name="Object 14"/>
          <p:cNvGraphicFramePr>
            <a:graphicFrameLocks noGrp="1" noChangeAspect="1"/>
          </p:cNvGraphicFramePr>
          <p:nvPr>
            <p:ph sz="half" idx="1"/>
          </p:nvPr>
        </p:nvGraphicFramePr>
        <p:xfrm>
          <a:off x="914400" y="2590800"/>
          <a:ext cx="9779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Формула" r:id="rId5" imgW="279360" imgH="304560" progId="Equation.3">
                  <p:embed/>
                </p:oleObj>
              </mc:Choice>
              <mc:Fallback>
                <p:oleObj name="Формула" r:id="rId5" imgW="2793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9779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0" name="Object 2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19200" y="4724400"/>
          <a:ext cx="8461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6" imgW="291960" imgH="317160" progId="Equation.3">
                  <p:embed/>
                </p:oleObj>
              </mc:Choice>
              <mc:Fallback>
                <p:oleObj name="Формула" r:id="rId6" imgW="291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724400"/>
                        <a:ext cx="84613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2" name="Object 2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172200" y="4724400"/>
          <a:ext cx="84613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8" imgW="291960" imgH="317160" progId="Equation.3">
                  <p:embed/>
                </p:oleObj>
              </mc:Choice>
              <mc:Fallback>
                <p:oleObj name="Формула" r:id="rId8" imgW="2919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24400"/>
                        <a:ext cx="84613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4" name="Oval 28"/>
          <p:cNvSpPr>
            <a:spLocks noChangeArrowheads="1"/>
          </p:cNvSpPr>
          <p:nvPr/>
        </p:nvSpPr>
        <p:spPr bwMode="auto">
          <a:xfrm>
            <a:off x="2286000" y="4114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45" name="Oval 29"/>
          <p:cNvSpPr>
            <a:spLocks noChangeArrowheads="1"/>
          </p:cNvSpPr>
          <p:nvPr/>
        </p:nvSpPr>
        <p:spPr bwMode="auto">
          <a:xfrm>
            <a:off x="7162800" y="4038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685800" y="1524000"/>
            <a:ext cx="8343900" cy="519113"/>
          </a:xfrm>
          <a:prstGeom prst="rect">
            <a:avLst/>
          </a:prstGeom>
          <a:solidFill>
            <a:srgbClr val="9406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FFFFFF"/>
                </a:solidFill>
              </a:rPr>
              <a:t> </a:t>
            </a:r>
            <a:r>
              <a:rPr lang="ru-RU" sz="2800" b="1" smtClean="0">
                <a:solidFill>
                  <a:srgbClr val="FFFFFF"/>
                </a:solidFill>
              </a:rPr>
              <a:t>Железный брусок         Деревянный брусок</a:t>
            </a:r>
            <a:r>
              <a:rPr lang="ru-RU" smtClean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16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74" name="Rectangle 66"/>
          <p:cNvSpPr>
            <a:spLocks noChangeArrowheads="1"/>
          </p:cNvSpPr>
          <p:nvPr/>
        </p:nvSpPr>
        <p:spPr bwMode="auto">
          <a:xfrm>
            <a:off x="457200" y="5257800"/>
            <a:ext cx="2438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71" name="Rectangle 63"/>
          <p:cNvSpPr>
            <a:spLocks noChangeArrowheads="1"/>
          </p:cNvSpPr>
          <p:nvPr/>
        </p:nvSpPr>
        <p:spPr bwMode="auto">
          <a:xfrm>
            <a:off x="457200" y="3505200"/>
            <a:ext cx="2438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75" name="Rectangle 67"/>
          <p:cNvSpPr>
            <a:spLocks noChangeArrowheads="1"/>
          </p:cNvSpPr>
          <p:nvPr/>
        </p:nvSpPr>
        <p:spPr bwMode="auto">
          <a:xfrm>
            <a:off x="6172200" y="3505200"/>
            <a:ext cx="2438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76" name="Rectangle 68"/>
          <p:cNvSpPr>
            <a:spLocks noChangeArrowheads="1"/>
          </p:cNvSpPr>
          <p:nvPr/>
        </p:nvSpPr>
        <p:spPr bwMode="auto">
          <a:xfrm>
            <a:off x="3276600" y="3505200"/>
            <a:ext cx="2438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73" name="Rectangle 65"/>
          <p:cNvSpPr>
            <a:spLocks noChangeArrowheads="1"/>
          </p:cNvSpPr>
          <p:nvPr/>
        </p:nvSpPr>
        <p:spPr bwMode="auto">
          <a:xfrm>
            <a:off x="3276600" y="5257800"/>
            <a:ext cx="2438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72" name="Rectangle 64"/>
          <p:cNvSpPr>
            <a:spLocks noChangeArrowheads="1"/>
          </p:cNvSpPr>
          <p:nvPr/>
        </p:nvSpPr>
        <p:spPr bwMode="auto">
          <a:xfrm>
            <a:off x="6172200" y="5257800"/>
            <a:ext cx="2438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 sz="quarter"/>
          </p:nvPr>
        </p:nvSpPr>
        <p:spPr>
          <a:solidFill>
            <a:srgbClr val="940628"/>
          </a:solidFill>
        </p:spPr>
        <p:txBody>
          <a:bodyPr/>
          <a:lstStyle/>
          <a:p>
            <a:pPr algn="ctr"/>
            <a:r>
              <a:rPr lang="ru-RU"/>
              <a:t>Условия плавания тел</a:t>
            </a:r>
          </a:p>
        </p:txBody>
      </p:sp>
      <p:graphicFrame>
        <p:nvGraphicFramePr>
          <p:cNvPr id="43059" name="Object 5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33600" y="2762250"/>
          <a:ext cx="685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Формула" r:id="rId3" imgW="685800" imgH="266400" progId="Equation.3">
                  <p:embed/>
                </p:oleObj>
              </mc:Choice>
              <mc:Fallback>
                <p:oleObj name="Формула" r:id="rId3" imgW="6858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762250"/>
                        <a:ext cx="685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1" name="Object 5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24600" y="2762250"/>
          <a:ext cx="685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Формула" r:id="rId5" imgW="685800" imgH="266400" progId="Equation.3">
                  <p:embed/>
                </p:oleObj>
              </mc:Choice>
              <mc:Fallback>
                <p:oleObj name="Формула" r:id="rId5" imgW="6858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762250"/>
                        <a:ext cx="685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3" name="Object 5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429000" y="3657600"/>
          <a:ext cx="21336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6" imgW="685800" imgH="266400" progId="Equation.3">
                  <p:embed/>
                </p:oleObj>
              </mc:Choice>
              <mc:Fallback>
                <p:oleObj name="Формула" r:id="rId6" imgW="6858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657600"/>
                        <a:ext cx="21336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5" name="Object 5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09600" y="3657600"/>
          <a:ext cx="21336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Формула" r:id="rId7" imgW="685800" imgH="266400" progId="Equation.3">
                  <p:embed/>
                </p:oleObj>
              </mc:Choice>
              <mc:Fallback>
                <p:oleObj name="Формула" r:id="rId7" imgW="6858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57600"/>
                        <a:ext cx="213360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457200" y="1905000"/>
            <a:ext cx="2438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Тело плавает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 на поверхности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жидкости</a:t>
            </a:r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3276600" y="1905000"/>
            <a:ext cx="2438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Тело плавает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 внутри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жидкости</a:t>
            </a: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6172200" y="1905000"/>
            <a:ext cx="2438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FFFFFF"/>
                </a:solidFill>
              </a:rPr>
              <a:t>Тело тонет</a:t>
            </a:r>
          </a:p>
        </p:txBody>
      </p:sp>
      <p:sp>
        <p:nvSpPr>
          <p:cNvPr id="43053" name="Line 45"/>
          <p:cNvSpPr>
            <a:spLocks noChangeShapeType="1"/>
          </p:cNvSpPr>
          <p:nvPr/>
        </p:nvSpPr>
        <p:spPr bwMode="auto">
          <a:xfrm>
            <a:off x="1600200" y="3124200"/>
            <a:ext cx="0" cy="3810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54" name="Line 46"/>
          <p:cNvSpPr>
            <a:spLocks noChangeShapeType="1"/>
          </p:cNvSpPr>
          <p:nvPr/>
        </p:nvSpPr>
        <p:spPr bwMode="auto">
          <a:xfrm>
            <a:off x="7391400" y="3124200"/>
            <a:ext cx="0" cy="3810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55" name="Line 47"/>
          <p:cNvSpPr>
            <a:spLocks noChangeShapeType="1"/>
          </p:cNvSpPr>
          <p:nvPr/>
        </p:nvSpPr>
        <p:spPr bwMode="auto">
          <a:xfrm>
            <a:off x="4495800" y="3124200"/>
            <a:ext cx="0" cy="3810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43067" name="Object 59"/>
          <p:cNvGraphicFramePr>
            <a:graphicFrameLocks noChangeAspect="1"/>
          </p:cNvGraphicFramePr>
          <p:nvPr/>
        </p:nvGraphicFramePr>
        <p:xfrm>
          <a:off x="6324600" y="3657600"/>
          <a:ext cx="20320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Формула" r:id="rId9" imgW="672840" imgH="266400" progId="Equation.3">
                  <p:embed/>
                </p:oleObj>
              </mc:Choice>
              <mc:Fallback>
                <p:oleObj name="Формула" r:id="rId9" imgW="6728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657600"/>
                        <a:ext cx="20320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8" name="Object 60"/>
          <p:cNvGraphicFramePr>
            <a:graphicFrameLocks noChangeAspect="1"/>
          </p:cNvGraphicFramePr>
          <p:nvPr/>
        </p:nvGraphicFramePr>
        <p:xfrm>
          <a:off x="3429000" y="5410200"/>
          <a:ext cx="2133600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Формула" r:id="rId11" imgW="787320" imgH="279360" progId="Equation.3">
                  <p:embed/>
                </p:oleObj>
              </mc:Choice>
              <mc:Fallback>
                <p:oleObj name="Формула" r:id="rId11" imgW="7873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2133600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69" name="Object 61"/>
          <p:cNvGraphicFramePr>
            <a:graphicFrameLocks noChangeAspect="1"/>
          </p:cNvGraphicFramePr>
          <p:nvPr/>
        </p:nvGraphicFramePr>
        <p:xfrm>
          <a:off x="533400" y="5410200"/>
          <a:ext cx="22098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Формула" r:id="rId13" imgW="787320" imgH="279360" progId="Equation.3">
                  <p:embed/>
                </p:oleObj>
              </mc:Choice>
              <mc:Fallback>
                <p:oleObj name="Формула" r:id="rId13" imgW="7873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22098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70" name="Object 62"/>
          <p:cNvGraphicFramePr>
            <a:graphicFrameLocks noChangeAspect="1"/>
          </p:cNvGraphicFramePr>
          <p:nvPr/>
        </p:nvGraphicFramePr>
        <p:xfrm>
          <a:off x="6248400" y="5410200"/>
          <a:ext cx="22860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Формула" r:id="rId15" imgW="787320" imgH="279360" progId="Equation.3">
                  <p:embed/>
                </p:oleObj>
              </mc:Choice>
              <mc:Fallback>
                <p:oleObj name="Формула" r:id="rId15" imgW="7873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410200"/>
                        <a:ext cx="2286000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77" name="Line 69"/>
          <p:cNvSpPr>
            <a:spLocks noChangeShapeType="1"/>
          </p:cNvSpPr>
          <p:nvPr/>
        </p:nvSpPr>
        <p:spPr bwMode="auto">
          <a:xfrm>
            <a:off x="7467600" y="4648200"/>
            <a:ext cx="0" cy="5334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78" name="Line 70"/>
          <p:cNvSpPr>
            <a:spLocks noChangeShapeType="1"/>
          </p:cNvSpPr>
          <p:nvPr/>
        </p:nvSpPr>
        <p:spPr bwMode="auto">
          <a:xfrm>
            <a:off x="4495800" y="4648200"/>
            <a:ext cx="0" cy="5334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79" name="Line 71"/>
          <p:cNvSpPr>
            <a:spLocks noChangeShapeType="1"/>
          </p:cNvSpPr>
          <p:nvPr/>
        </p:nvSpPr>
        <p:spPr bwMode="auto">
          <a:xfrm>
            <a:off x="1676400" y="4648200"/>
            <a:ext cx="0" cy="533400"/>
          </a:xfrm>
          <a:prstGeom prst="line">
            <a:avLst/>
          </a:prstGeom>
          <a:noFill/>
          <a:ln w="57150">
            <a:solidFill>
              <a:srgbClr val="94062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3080" name="Rectangle 72"/>
          <p:cNvSpPr>
            <a:spLocks noChangeArrowheads="1"/>
          </p:cNvSpPr>
          <p:nvPr/>
        </p:nvSpPr>
        <p:spPr bwMode="auto">
          <a:xfrm>
            <a:off x="152400" y="5029200"/>
            <a:ext cx="8763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graphicFrame>
        <p:nvGraphicFramePr>
          <p:cNvPr id="43081" name="Object 73"/>
          <p:cNvGraphicFramePr>
            <a:graphicFrameLocks noChangeAspect="1"/>
          </p:cNvGraphicFramePr>
          <p:nvPr/>
        </p:nvGraphicFramePr>
        <p:xfrm>
          <a:off x="196850" y="5410200"/>
          <a:ext cx="3721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Формула" r:id="rId17" imgW="1498320" imgH="279360" progId="Equation.3">
                  <p:embed/>
                </p:oleObj>
              </mc:Choice>
              <mc:Fallback>
                <p:oleObj name="Формула" r:id="rId17" imgW="14983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" y="5410200"/>
                        <a:ext cx="37211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82" name="Object 74"/>
          <p:cNvGraphicFramePr>
            <a:graphicFrameLocks noChangeAspect="1"/>
          </p:cNvGraphicFramePr>
          <p:nvPr/>
        </p:nvGraphicFramePr>
        <p:xfrm>
          <a:off x="4191000" y="5562600"/>
          <a:ext cx="45085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Формула" r:id="rId19" imgW="1854000" imgH="279360" progId="Equation.3">
                  <p:embed/>
                </p:oleObj>
              </mc:Choice>
              <mc:Fallback>
                <p:oleObj name="Формула" r:id="rId19" imgW="1854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562600"/>
                        <a:ext cx="45085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83" name="Line 75"/>
          <p:cNvSpPr>
            <a:spLocks noChangeShapeType="1"/>
          </p:cNvSpPr>
          <p:nvPr/>
        </p:nvSpPr>
        <p:spPr bwMode="auto">
          <a:xfrm>
            <a:off x="4191000" y="5029200"/>
            <a:ext cx="0" cy="1828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26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80" grpId="0" animBg="1"/>
      <p:bldP spid="430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131068"/>
              </p:ext>
            </p:extLst>
          </p:nvPr>
        </p:nvGraphicFramePr>
        <p:xfrm>
          <a:off x="467544" y="116632"/>
          <a:ext cx="8280921" cy="66112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47952"/>
                <a:gridCol w="1747952"/>
                <a:gridCol w="1747952"/>
                <a:gridCol w="1747952"/>
                <a:gridCol w="1289113"/>
              </a:tblGrid>
              <a:tr h="35246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 плавания тел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36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Поведение тела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Соотношения  между силами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Соотношения  между плотностями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2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Словесная запись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800" b="1" i="1" spc="1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r>
                        <a:rPr lang="en-US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</a:t>
                      </a:r>
                      <a:r>
                        <a:rPr lang="en-US" sz="1800" b="1" i="1" spc="1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Словесная запись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ru-RU" sz="1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?  ρ</a:t>
                      </a:r>
                      <a:r>
                        <a:rPr lang="ru-RU" sz="1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Тело тонет, </a:t>
                      </a:r>
                      <a:br>
                        <a:rPr lang="ru-RU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если...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spc="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Сила тяжести больше архимедовой силы.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800" b="1" i="1" spc="1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800" b="1" i="1" spc="1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 </a:t>
                      </a:r>
                      <a:r>
                        <a:rPr lang="en-US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800" b="1" i="1" spc="1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Плотность тела больше плотности жидкости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ru-RU" sz="1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ρ</a:t>
                      </a:r>
                      <a:r>
                        <a:rPr lang="ru-RU" sz="1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Тело плавает, если...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Сила тяжести меньше архимедовой силы.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800" b="1" i="1" spc="1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en-US" sz="1800" b="1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&lt; F</a:t>
                      </a:r>
                      <a:r>
                        <a:rPr lang="en-US" sz="1800" b="1" i="1" spc="1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Плотность тела меньше плотности жидкости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ru-RU" sz="1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ρ</a:t>
                      </a:r>
                      <a:r>
                        <a:rPr lang="ru-RU" sz="1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spc="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Тело находится в равновесии в любом месте жидкости, если...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spc="1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Сила тяжести равна архимедовой силе.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spc="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800" b="1" i="1" spc="1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en-US" sz="1800" b="1" i="1" spc="1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= F</a:t>
                      </a:r>
                      <a:r>
                        <a:rPr lang="en-US" sz="1800" b="1" i="1" spc="1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Плотность тела равна плотности жидкости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ru-RU" sz="1800" b="1" baseline="-25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ρ</a:t>
                      </a:r>
                      <a:r>
                        <a:rPr lang="ru-RU" sz="1800" b="1" baseline="-25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5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88640"/>
            <a:ext cx="8964488" cy="6669360"/>
          </a:xfrm>
        </p:spPr>
      </p:pic>
    </p:spTree>
    <p:extLst>
      <p:ext uri="{BB962C8B-B14F-4D97-AF65-F5344CB8AC3E}">
        <p14:creationId xmlns:p14="http://schemas.microsoft.com/office/powerpoint/2010/main" val="1162607133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332656"/>
            <a:ext cx="8496944" cy="63367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2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0" name="Picture 6" descr="ареометр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0"/>
            <a:ext cx="2749550" cy="6858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71" name="Picture 7" descr="ареомет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601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8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270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Тема Office</vt:lpstr>
      <vt:lpstr>Океан</vt:lpstr>
      <vt:lpstr>1_Океан</vt:lpstr>
      <vt:lpstr>3_Океан</vt:lpstr>
      <vt:lpstr>5_Океан</vt:lpstr>
      <vt:lpstr>6_Океан</vt:lpstr>
      <vt:lpstr>7_Океан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Условия плавания тел</vt:lpstr>
      <vt:lpstr>Презентация PowerPoint</vt:lpstr>
      <vt:lpstr>Презентация PowerPoint</vt:lpstr>
      <vt:lpstr>Презентация PowerPoint</vt:lpstr>
      <vt:lpstr>Презентация PowerPoint</vt:lpstr>
      <vt:lpstr>Ареометр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Ученик11</dc:creator>
  <cp:lastModifiedBy>Ученик11</cp:lastModifiedBy>
  <cp:revision>5</cp:revision>
  <dcterms:created xsi:type="dcterms:W3CDTF">2013-03-02T11:02:58Z</dcterms:created>
  <dcterms:modified xsi:type="dcterms:W3CDTF">2013-03-06T06:02:27Z</dcterms:modified>
</cp:coreProperties>
</file>