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93" r:id="rId2"/>
    <p:sldId id="292" r:id="rId3"/>
    <p:sldId id="257" r:id="rId4"/>
    <p:sldId id="258" r:id="rId5"/>
    <p:sldId id="265" r:id="rId6"/>
    <p:sldId id="266" r:id="rId7"/>
    <p:sldId id="268" r:id="rId8"/>
    <p:sldId id="269" r:id="rId9"/>
    <p:sldId id="263" r:id="rId10"/>
    <p:sldId id="286" r:id="rId11"/>
    <p:sldId id="277" r:id="rId12"/>
    <p:sldId id="273" r:id="rId13"/>
    <p:sldId id="287" r:id="rId14"/>
    <p:sldId id="288" r:id="rId15"/>
    <p:sldId id="289" r:id="rId16"/>
    <p:sldId id="274" r:id="rId17"/>
    <p:sldId id="285" r:id="rId18"/>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0" d="100"/>
          <a:sy n="100" d="100"/>
        </p:scale>
        <p:origin x="-936"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F8DFAB-B0FB-48F3-9C0E-BFD97D13A3CA}" type="datetimeFigureOut">
              <a:rPr lang="ru-RU" smtClean="0"/>
              <a:pPr/>
              <a:t>23.12.2011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41F939-5D52-48C5-97FC-5BD04F9B55A6}"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7F11A8BE-521D-4BD8-95B8-A464DAE465DD}" type="slidenum">
              <a:rPr lang="ru-RU">
                <a:latin typeface="Arial" charset="0"/>
              </a:rPr>
              <a:pPr/>
              <a:t>2</a:t>
            </a:fld>
            <a:endParaRPr lang="ru-RU">
              <a:latin typeface="Arial"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r>
              <a:rPr lang="ru-RU" b="1" smtClean="0"/>
              <a:t>Раздел механики, в котором изучается равновесие абсолютно твердых тел, называется </a:t>
            </a:r>
            <a:r>
              <a:rPr lang="ru-RU" b="1" u="sng" smtClean="0">
                <a:solidFill>
                  <a:schemeClr val="accent2"/>
                </a:solidFill>
              </a:rPr>
              <a:t>статикой.</a:t>
            </a:r>
          </a:p>
          <a:p>
            <a:r>
              <a:rPr lang="ru-RU" smtClean="0"/>
              <a:t>Если тело покоится, то говорят, что оно находится в равновесии. Но тело будет находиться в равновесии даже если оно будет двигаться прямолинейно и равномерно.</a:t>
            </a:r>
          </a:p>
          <a:p>
            <a:r>
              <a:rPr lang="ru-RU" b="1" smtClean="0"/>
              <a:t>Равновесие тела – это состояние покоя или равномерного и прямолинейного движения тела.</a:t>
            </a:r>
          </a:p>
          <a:p>
            <a:r>
              <a:rPr lang="ru-RU" smtClean="0"/>
              <a:t>Вокруг нас нет ни одного тела, на которое не действовали бы силы. Под действием этих сил тела деформируются. </a:t>
            </a:r>
          </a:p>
          <a:p>
            <a:r>
              <a:rPr lang="ru-RU" smtClean="0"/>
              <a:t>При выяснении условий равновесия деформированных тел необходимо учитывать величину и характер деформации, что усложняет выдвинутую задачу. Поэтому для выяснения основных законов равновесия удобно ввести понятие абсолютно твердого тела.</a:t>
            </a:r>
          </a:p>
          <a:p>
            <a:r>
              <a:rPr lang="ru-RU" b="1" smtClean="0"/>
              <a:t>Абсолютно твердое тело – тело, у которого деформации, возникающие под действием приложенных к нему сил, пренебрежимо малы.</a:t>
            </a:r>
          </a:p>
          <a:p>
            <a:r>
              <a:rPr lang="ru-RU" smtClean="0"/>
              <a:t>Рассмотрим условия равновесия тел.</a:t>
            </a:r>
          </a:p>
          <a:p>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r>
              <a:rPr lang="ru-RU" smtClean="0"/>
              <a:t>Рассмотрим условия различных видов равновесия тел, находящихся на плоскости. (см. рис.)</a:t>
            </a:r>
          </a:p>
          <a:p>
            <a:r>
              <a:rPr lang="ru-RU" smtClean="0"/>
              <a:t>Тело находится в состоянии устойчивого  равновесия, если при малейшем отклонении тела от положения равновесия возникает сила, возвращающая тело в положение равновесия.</a:t>
            </a:r>
          </a:p>
          <a:p>
            <a:r>
              <a:rPr lang="ru-RU" smtClean="0"/>
              <a:t>Тело находится в состоянии неустойчивого  равновесия, если при малейшем отклонении тела от положения равновесия возникает сила, удаляющая тело от положения равновесия.</a:t>
            </a:r>
          </a:p>
          <a:p>
            <a:r>
              <a:rPr lang="ru-RU" smtClean="0"/>
              <a:t>Тело находится в состоянии безразличного  равновесия, если при малейшем отклонении тела от положения равновесия не возникает сил, изменяющих положение тела.</a:t>
            </a:r>
          </a:p>
          <a:p>
            <a:r>
              <a:rPr lang="ru-RU" smtClean="0"/>
              <a:t>Рассмотрим условия различных видов равновесия тел, имеющих ось вращения.</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r>
              <a:rPr lang="ru-RU" smtClean="0"/>
              <a:t>Условия устойчивого равновесия широко используются в игрушках, в устройствах, которые должны возвращаться в состояние равновесия при отклонениях.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r>
              <a:rPr lang="ru-RU" dirty="0" smtClean="0"/>
              <a:t>Тело находится в состоянии устойчивого  равновесия, если при малейшем отклонении тела от положения равновесия возникает момент сил, возвращающих тело в положение равновесия.</a:t>
            </a:r>
          </a:p>
          <a:p>
            <a:r>
              <a:rPr lang="ru-RU" dirty="0" smtClean="0"/>
              <a:t>Тело находится в состоянии безразличного  равновесия, если при малейшем отклонении тела от положения равновесия не возникает момента сил, изменяющих положение тела.</a:t>
            </a:r>
          </a:p>
          <a:p>
            <a:r>
              <a:rPr lang="ru-RU" dirty="0" smtClean="0"/>
              <a:t>Тело находится в состоянии неустойчивого  равновесия, если при малейшем отклонении тела от положения равновесия возникает момент сил, удаляющих тело от положения равновесия.</a:t>
            </a:r>
          </a:p>
          <a:p>
            <a:r>
              <a:rPr lang="ru-RU" dirty="0" smtClean="0"/>
              <a:t>Обобщим условия устойчивости равновесия.</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r>
              <a:rPr lang="ru-RU" dirty="0" smtClean="0"/>
              <a:t>Рассмотрим, как изменяется положение линии действия силы тяжести по отношению к оси вращения тела при наклоне тела имеющего площадь опоры. </a:t>
            </a:r>
          </a:p>
          <a:p>
            <a:r>
              <a:rPr lang="ru-RU" dirty="0" smtClean="0"/>
              <a:t>Кроме того, обратите внимание, что при повороте тела положение центра тяжести изменяется. А любая система всегда стремится к понижению положения центра тяжести. Так наклоненные тела будут находиться в состоянии устойчивого равновесия, пока линия действия силы тяжести будет проходить через площадь опоры.</a:t>
            </a:r>
          </a:p>
          <a:p>
            <a:r>
              <a:rPr lang="ru-RU" dirty="0" smtClean="0"/>
              <a:t>Так наклоненные сооружения находятся в положении устойчивого равновесия, потому что линия действия силы тяжести проходит через площадь их опоры.</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r>
              <a:rPr lang="ru-RU" smtClean="0"/>
              <a:t>Покачивание или наклон тела человека при ходьбе также объясняется стремлением сохранить устойчивое положение. Площадь опоры определяется площадью внутри линии, проведенной вокруг крайних точек касания телом опоры. когда человек стоит. Линия действия силы тяжести проходит через опору. Когда человек поднимает ногу , то, чтобы сохранить равновесие, он наклоняется перенося линию действия силы тяжести в новое положение таким образом, чтобы она вновь проходила через площадь опоры. </a:t>
            </a:r>
          </a:p>
          <a:p>
            <a:r>
              <a:rPr lang="ru-RU" smtClean="0"/>
              <a:t>Для устойчивости различных сооружений увеличивают площадь опоры или понижают положение центра тяжести сооружения, изготавливая мощную опору, или и увеличивают площадь опоры и, одновременно, понижают центр тяжести сооружения.</a:t>
            </a:r>
          </a:p>
          <a:p>
            <a:r>
              <a:rPr lang="ru-RU" smtClean="0"/>
              <a:t>Устойчивость транспорта определяется теми же условиями.</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r>
              <a:rPr lang="ru-RU" dirty="0" smtClean="0"/>
              <a:t>Так, из двух видов транспорта автомобиля и автобуса на наклонной дороге более устойчив автомобиль. </a:t>
            </a:r>
          </a:p>
          <a:p>
            <a:r>
              <a:rPr lang="ru-RU" dirty="0" smtClean="0"/>
              <a:t>При одинаковом наклоне данных видов транспорта у автобуса линия силы тяжести проходит ближе к краю площади опоры.</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12/23/2011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12/23/2011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add title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12/23/2011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12/23/2011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AF463A-BC7C-46EE-9F1E-7F377CCA4891}" type="datetimeFigureOut">
              <a:rPr lang="en-US" smtClean="0"/>
              <a:pPr/>
              <a:t>12/23/2011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AF463A-BC7C-46EE-9F1E-7F377CCA4891}" type="datetimeFigureOut">
              <a:rPr lang="en-US" smtClean="0"/>
              <a:pPr/>
              <a:t>12/23/2011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AF463A-BC7C-46EE-9F1E-7F377CCA4891}" type="datetimeFigureOut">
              <a:rPr lang="en-US" smtClean="0"/>
              <a:pPr/>
              <a:t>12/23/2011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AF463A-BC7C-46EE-9F1E-7F377CCA4891}" type="datetimeFigureOut">
              <a:rPr lang="en-US" smtClean="0"/>
              <a:pPr/>
              <a:t>12/23/2011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F463A-BC7C-46EE-9F1E-7F377CCA4891}" type="datetimeFigureOut">
              <a:rPr lang="en-US" smtClean="0"/>
              <a:pPr/>
              <a:t>12/23/2011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12/23/2011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12/23/2011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F463A-BC7C-46EE-9F1E-7F377CCA4891}" type="datetimeFigureOut">
              <a:rPr lang="en-US" smtClean="0"/>
              <a:pPr/>
              <a:t>12/23/2011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latinLnBrk="0">
        <a:spcBef>
          <a:spcPct val="0"/>
        </a:spcBef>
        <a:buNone/>
        <a:defRPr sz="4400" kern="1200">
          <a:solidFill>
            <a:schemeClr val="tx1"/>
          </a:solidFill>
          <a:latin typeface="+mj-lt"/>
          <a:ea typeface="+mj-ea"/>
          <a:cs typeface="+mj-cs"/>
        </a:defRPr>
      </a:lvl1pPr>
    </p:titleStyle>
    <p:bodyStyle>
      <a:lvl1pPr marL="342900" indent="-342900" algn="l" defTabSz="914400" rtl="0" latinLnBrk="0">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latinLnBrk="0">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latinLnBrk="0">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latinLnBrk="0">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latinLnBrk="0">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latinLnBrk="0">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latinLnBrk="0">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latinLnBrk="0">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latinLnBrk="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slide" Target="slide3.xml"/><Relationship Id="rId4" Type="http://schemas.openxmlformats.org/officeDocument/2006/relationships/image" Target="../media/image11.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602162"/>
          </a:xfrm>
        </p:spPr>
        <p:txBody>
          <a:bodyPr>
            <a:normAutofit/>
          </a:bodyPr>
          <a:lstStyle/>
          <a:p>
            <a:r>
              <a:rPr lang="ru-RU" sz="5400" dirty="0" smtClean="0"/>
              <a:t>Условия равновесия тел.</a:t>
            </a:r>
            <a:br>
              <a:rPr lang="ru-RU" sz="5400" dirty="0" smtClean="0"/>
            </a:br>
            <a:r>
              <a:rPr lang="ru-RU" sz="5400" dirty="0" smtClean="0"/>
              <a:t>Виды равновесия.</a:t>
            </a:r>
            <a:endParaRPr lang="ru-RU" sz="5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1"/>
          <p:cNvSpPr>
            <a:spLocks noGrp="1" noChangeArrowheads="1"/>
          </p:cNvSpPr>
          <p:nvPr>
            <p:ph type="sldNum" sz="quarter" idx="12"/>
          </p:nvPr>
        </p:nvSpPr>
        <p:spPr>
          <a:noFill/>
        </p:spPr>
        <p:txBody>
          <a:bodyPr/>
          <a:lstStyle/>
          <a:p>
            <a:fld id="{D7481E3D-9FFF-4546-B7E4-6516C942FCAE}" type="slidenum">
              <a:rPr lang="ru-RU"/>
              <a:pPr/>
              <a:t>10</a:t>
            </a:fld>
            <a:endParaRPr lang="ru-RU"/>
          </a:p>
        </p:txBody>
      </p:sp>
      <p:grpSp>
        <p:nvGrpSpPr>
          <p:cNvPr id="10" name="Group 65"/>
          <p:cNvGrpSpPr>
            <a:grpSpLocks/>
          </p:cNvGrpSpPr>
          <p:nvPr/>
        </p:nvGrpSpPr>
        <p:grpSpPr bwMode="auto">
          <a:xfrm>
            <a:off x="2030413" y="2060575"/>
            <a:ext cx="608012" cy="3527425"/>
            <a:chOff x="1280" y="1289"/>
            <a:chExt cx="383" cy="2222"/>
          </a:xfrm>
        </p:grpSpPr>
        <p:grpSp>
          <p:nvGrpSpPr>
            <p:cNvPr id="18" name="Group 64"/>
            <p:cNvGrpSpPr>
              <a:grpSpLocks/>
            </p:cNvGrpSpPr>
            <p:nvPr/>
          </p:nvGrpSpPr>
          <p:grpSpPr bwMode="auto">
            <a:xfrm>
              <a:off x="1280" y="1289"/>
              <a:ext cx="128" cy="2222"/>
              <a:chOff x="1280" y="1289"/>
              <a:chExt cx="128" cy="2222"/>
            </a:xfrm>
          </p:grpSpPr>
          <p:sp>
            <p:nvSpPr>
              <p:cNvPr id="4" name="Прямоугольник 3"/>
              <p:cNvSpPr/>
              <p:nvPr/>
            </p:nvSpPr>
            <p:spPr>
              <a:xfrm>
                <a:off x="1280" y="1289"/>
                <a:ext cx="128" cy="22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1" name="Овал 10"/>
              <p:cNvSpPr/>
              <p:nvPr/>
            </p:nvSpPr>
            <p:spPr>
              <a:xfrm>
                <a:off x="1317" y="1536"/>
                <a:ext cx="64" cy="55"/>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grpSp>
        <p:sp>
          <p:nvSpPr>
            <p:cNvPr id="30796" name="Text Box 59"/>
            <p:cNvSpPr txBox="1">
              <a:spLocks noChangeArrowheads="1"/>
            </p:cNvSpPr>
            <p:nvPr/>
          </p:nvSpPr>
          <p:spPr bwMode="auto">
            <a:xfrm>
              <a:off x="1380" y="1463"/>
              <a:ext cx="283" cy="288"/>
            </a:xfrm>
            <a:prstGeom prst="rect">
              <a:avLst/>
            </a:prstGeom>
            <a:noFill/>
            <a:ln w="9525">
              <a:noFill/>
              <a:miter lim="800000"/>
              <a:headEnd/>
              <a:tailEnd/>
            </a:ln>
          </p:spPr>
          <p:txBody>
            <a:bodyPr>
              <a:spAutoFit/>
            </a:bodyPr>
            <a:lstStyle/>
            <a:p>
              <a:pPr>
                <a:spcBef>
                  <a:spcPct val="50000"/>
                </a:spcBef>
              </a:pPr>
              <a:r>
                <a:rPr lang="ru-RU" sz="2400"/>
                <a:t>О</a:t>
              </a:r>
            </a:p>
          </p:txBody>
        </p:sp>
      </p:grpSp>
      <p:sp>
        <p:nvSpPr>
          <p:cNvPr id="21507" name="Содержимое 2"/>
          <p:cNvSpPr>
            <a:spLocks noGrp="1"/>
          </p:cNvSpPr>
          <p:nvPr>
            <p:ph idx="4294967295"/>
          </p:nvPr>
        </p:nvSpPr>
        <p:spPr>
          <a:xfrm>
            <a:off x="434975" y="5705475"/>
            <a:ext cx="2649538" cy="454025"/>
          </a:xfrm>
        </p:spPr>
        <p:txBody>
          <a:bodyPr>
            <a:normAutofit fontScale="85000" lnSpcReduction="20000"/>
          </a:bodyPr>
          <a:lstStyle/>
          <a:p>
            <a:r>
              <a:rPr lang="ru-RU"/>
              <a:t>устойчивое</a:t>
            </a:r>
          </a:p>
        </p:txBody>
      </p:sp>
      <p:sp>
        <p:nvSpPr>
          <p:cNvPr id="5" name="Прямоугольник 4"/>
          <p:cNvSpPr/>
          <p:nvPr/>
        </p:nvSpPr>
        <p:spPr>
          <a:xfrm>
            <a:off x="4557713" y="2105025"/>
            <a:ext cx="203200" cy="35258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9" name="Прямоугольник 8"/>
          <p:cNvSpPr/>
          <p:nvPr/>
        </p:nvSpPr>
        <p:spPr>
          <a:xfrm rot="1140000">
            <a:off x="4529138" y="2090738"/>
            <a:ext cx="203200" cy="35258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2" name="Овал 11"/>
          <p:cNvSpPr/>
          <p:nvPr/>
        </p:nvSpPr>
        <p:spPr>
          <a:xfrm>
            <a:off x="4614863" y="3700463"/>
            <a:ext cx="101600" cy="87312"/>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grpSp>
        <p:nvGrpSpPr>
          <p:cNvPr id="19" name="Group 78"/>
          <p:cNvGrpSpPr>
            <a:grpSpLocks/>
          </p:cNvGrpSpPr>
          <p:nvPr/>
        </p:nvGrpSpPr>
        <p:grpSpPr bwMode="auto">
          <a:xfrm>
            <a:off x="4657725" y="2974975"/>
            <a:ext cx="493713" cy="725488"/>
            <a:chOff x="3465" y="1829"/>
            <a:chExt cx="311" cy="457"/>
          </a:xfrm>
        </p:grpSpPr>
        <p:cxnSp>
          <p:nvCxnSpPr>
            <p:cNvPr id="30791" name="Прямая со стрелкой 37"/>
            <p:cNvCxnSpPr>
              <a:cxnSpLocks noChangeShapeType="1"/>
            </p:cNvCxnSpPr>
            <p:nvPr/>
          </p:nvCxnSpPr>
          <p:spPr bwMode="auto">
            <a:xfrm rot="5400000">
              <a:off x="3245" y="2057"/>
              <a:ext cx="457" cy="1"/>
            </a:xfrm>
            <a:prstGeom prst="straightConnector1">
              <a:avLst/>
            </a:prstGeom>
            <a:noFill/>
            <a:ln w="38100" algn="ctr">
              <a:solidFill>
                <a:srgbClr val="A600A6"/>
              </a:solidFill>
              <a:round/>
              <a:headEnd type="arrow" w="med" len="med"/>
              <a:tailEnd/>
            </a:ln>
          </p:spPr>
        </p:cxnSp>
        <p:grpSp>
          <p:nvGrpSpPr>
            <p:cNvPr id="20" name="Группа 59"/>
            <p:cNvGrpSpPr>
              <a:grpSpLocks/>
            </p:cNvGrpSpPr>
            <p:nvPr/>
          </p:nvGrpSpPr>
          <p:grpSpPr bwMode="auto">
            <a:xfrm>
              <a:off x="3465" y="1911"/>
              <a:ext cx="311" cy="288"/>
              <a:chOff x="3512457" y="3033486"/>
              <a:chExt cx="493486" cy="456906"/>
            </a:xfrm>
          </p:grpSpPr>
          <p:sp>
            <p:nvSpPr>
              <p:cNvPr id="30793" name="TextBox 60"/>
              <p:cNvSpPr txBox="1">
                <a:spLocks noChangeArrowheads="1"/>
              </p:cNvSpPr>
              <p:nvPr/>
            </p:nvSpPr>
            <p:spPr bwMode="auto">
              <a:xfrm>
                <a:off x="3512457" y="3033486"/>
                <a:ext cx="493486" cy="456906"/>
              </a:xfrm>
              <a:prstGeom prst="rect">
                <a:avLst/>
              </a:prstGeom>
              <a:noFill/>
              <a:ln w="9525">
                <a:noFill/>
                <a:miter lim="800000"/>
                <a:headEnd/>
                <a:tailEnd/>
              </a:ln>
            </p:spPr>
            <p:txBody>
              <a:bodyPr>
                <a:spAutoFit/>
              </a:bodyPr>
              <a:lstStyle/>
              <a:p>
                <a:r>
                  <a:rPr lang="en-US" sz="2400"/>
                  <a:t>N</a:t>
                </a:r>
                <a:endParaRPr lang="ru-RU" sz="2400"/>
              </a:p>
            </p:txBody>
          </p:sp>
          <p:cxnSp>
            <p:nvCxnSpPr>
              <p:cNvPr id="62" name="Прямая со стрелкой 61"/>
              <p:cNvCxnSpPr/>
              <p:nvPr/>
            </p:nvCxnSpPr>
            <p:spPr>
              <a:xfrm>
                <a:off x="3614010" y="3076321"/>
                <a:ext cx="261818" cy="158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sp>
        <p:nvSpPr>
          <p:cNvPr id="21541" name="TextBox 71"/>
          <p:cNvSpPr txBox="1">
            <a:spLocks noChangeArrowheads="1"/>
          </p:cNvSpPr>
          <p:nvPr/>
        </p:nvSpPr>
        <p:spPr bwMode="auto">
          <a:xfrm>
            <a:off x="1684338" y="2105025"/>
            <a:ext cx="477837" cy="457200"/>
          </a:xfrm>
          <a:prstGeom prst="rect">
            <a:avLst/>
          </a:prstGeom>
          <a:noFill/>
          <a:ln w="9525">
            <a:noFill/>
            <a:miter lim="800000"/>
            <a:headEnd/>
            <a:tailEnd/>
          </a:ln>
        </p:spPr>
        <p:txBody>
          <a:bodyPr>
            <a:spAutoFit/>
          </a:bodyPr>
          <a:lstStyle/>
          <a:p>
            <a:r>
              <a:rPr lang="en-US" sz="2400">
                <a:solidFill>
                  <a:srgbClr val="0000CC"/>
                </a:solidFill>
              </a:rPr>
              <a:t>d</a:t>
            </a:r>
            <a:endParaRPr lang="ru-RU" sz="2400">
              <a:solidFill>
                <a:srgbClr val="0000CC"/>
              </a:solidFill>
            </a:endParaRPr>
          </a:p>
        </p:txBody>
      </p:sp>
      <p:sp>
        <p:nvSpPr>
          <p:cNvPr id="30730" name="Заголовок 2"/>
          <p:cNvSpPr>
            <a:spLocks/>
          </p:cNvSpPr>
          <p:nvPr/>
        </p:nvSpPr>
        <p:spPr bwMode="auto">
          <a:xfrm>
            <a:off x="914400" y="277813"/>
            <a:ext cx="7772400" cy="1143000"/>
          </a:xfrm>
          <a:prstGeom prst="rect">
            <a:avLst/>
          </a:prstGeom>
          <a:noFill/>
          <a:ln w="9525">
            <a:noFill/>
            <a:miter lim="800000"/>
            <a:headEnd/>
            <a:tailEnd/>
          </a:ln>
        </p:spPr>
        <p:txBody>
          <a:bodyPr anchor="ctr"/>
          <a:lstStyle/>
          <a:p>
            <a:r>
              <a:rPr lang="ru-RU" sz="4200">
                <a:solidFill>
                  <a:schemeClr val="tx2"/>
                </a:solidFill>
                <a:latin typeface="Times New Roman" pitchFamily="18" charset="0"/>
              </a:rPr>
              <a:t>Виды равновесия</a:t>
            </a:r>
          </a:p>
        </p:txBody>
      </p:sp>
      <p:sp>
        <p:nvSpPr>
          <p:cNvPr id="21561" name="Содержимое 2"/>
          <p:cNvSpPr>
            <a:spLocks/>
          </p:cNvSpPr>
          <p:nvPr/>
        </p:nvSpPr>
        <p:spPr bwMode="auto">
          <a:xfrm>
            <a:off x="6008688" y="5746750"/>
            <a:ext cx="2897187" cy="368300"/>
          </a:xfrm>
          <a:prstGeom prst="rect">
            <a:avLst/>
          </a:prstGeom>
          <a:noFill/>
          <a:ln w="9525">
            <a:noFill/>
            <a:miter lim="800000"/>
            <a:headEnd/>
            <a:tailEnd/>
          </a:ln>
        </p:spPr>
        <p:txBody>
          <a:bodyPr/>
          <a:lstStyle/>
          <a:p>
            <a:pPr marL="342900" indent="-342900">
              <a:spcBef>
                <a:spcPct val="20000"/>
              </a:spcBef>
              <a:buClr>
                <a:schemeClr val="folHlink"/>
              </a:buClr>
              <a:buSzPct val="90000"/>
              <a:buFont typeface="Wingdings" pitchFamily="2" charset="2"/>
              <a:buChar char="n"/>
            </a:pPr>
            <a:r>
              <a:rPr lang="ru-RU" sz="2800"/>
              <a:t>неустойчивое</a:t>
            </a:r>
          </a:p>
        </p:txBody>
      </p:sp>
      <p:sp>
        <p:nvSpPr>
          <p:cNvPr id="21562" name="Содержимое 2"/>
          <p:cNvSpPr>
            <a:spLocks/>
          </p:cNvSpPr>
          <p:nvPr/>
        </p:nvSpPr>
        <p:spPr bwMode="auto">
          <a:xfrm>
            <a:off x="3132138" y="6199188"/>
            <a:ext cx="2897187" cy="368300"/>
          </a:xfrm>
          <a:prstGeom prst="rect">
            <a:avLst/>
          </a:prstGeom>
          <a:noFill/>
          <a:ln w="9525">
            <a:noFill/>
            <a:miter lim="800000"/>
            <a:headEnd/>
            <a:tailEnd/>
          </a:ln>
        </p:spPr>
        <p:txBody>
          <a:bodyPr/>
          <a:lstStyle/>
          <a:p>
            <a:pPr marL="342900" indent="-342900">
              <a:spcBef>
                <a:spcPct val="20000"/>
              </a:spcBef>
              <a:buClr>
                <a:schemeClr val="folHlink"/>
              </a:buClr>
              <a:buSzPct val="90000"/>
              <a:buFont typeface="Wingdings" pitchFamily="2" charset="2"/>
              <a:buChar char="n"/>
            </a:pPr>
            <a:r>
              <a:rPr lang="ru-RU" sz="2800"/>
              <a:t>безразличное</a:t>
            </a:r>
          </a:p>
        </p:txBody>
      </p:sp>
      <p:grpSp>
        <p:nvGrpSpPr>
          <p:cNvPr id="21" name="Group 66"/>
          <p:cNvGrpSpPr>
            <a:grpSpLocks/>
          </p:cNvGrpSpPr>
          <p:nvPr/>
        </p:nvGrpSpPr>
        <p:grpSpPr bwMode="auto">
          <a:xfrm>
            <a:off x="2074863" y="3773488"/>
            <a:ext cx="625475" cy="784225"/>
            <a:chOff x="1307" y="2377"/>
            <a:chExt cx="394" cy="494"/>
          </a:xfrm>
        </p:grpSpPr>
        <p:sp>
          <p:nvSpPr>
            <p:cNvPr id="15" name="Овал 14"/>
            <p:cNvSpPr/>
            <p:nvPr/>
          </p:nvSpPr>
          <p:spPr>
            <a:xfrm>
              <a:off x="1307" y="2377"/>
              <a:ext cx="64" cy="55"/>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grpSp>
          <p:nvGrpSpPr>
            <p:cNvPr id="22" name="Group 60"/>
            <p:cNvGrpSpPr>
              <a:grpSpLocks/>
            </p:cNvGrpSpPr>
            <p:nvPr/>
          </p:nvGrpSpPr>
          <p:grpSpPr bwMode="auto">
            <a:xfrm>
              <a:off x="1334" y="2414"/>
              <a:ext cx="367" cy="457"/>
              <a:chOff x="1334" y="2414"/>
              <a:chExt cx="367" cy="457"/>
            </a:xfrm>
          </p:grpSpPr>
          <p:cxnSp>
            <p:nvCxnSpPr>
              <p:cNvPr id="30787" name="Прямая со стрелкой 18"/>
              <p:cNvCxnSpPr>
                <a:cxnSpLocks noChangeShapeType="1"/>
              </p:cNvCxnSpPr>
              <p:nvPr/>
            </p:nvCxnSpPr>
            <p:spPr bwMode="auto">
              <a:xfrm rot="5400000">
                <a:off x="1106" y="2642"/>
                <a:ext cx="457" cy="1"/>
              </a:xfrm>
              <a:prstGeom prst="straightConnector1">
                <a:avLst/>
              </a:prstGeom>
              <a:noFill/>
              <a:ln w="38100" algn="ctr">
                <a:solidFill>
                  <a:srgbClr val="AD0000"/>
                </a:solidFill>
                <a:round/>
                <a:headEnd/>
                <a:tailEnd type="arrow" w="med" len="med"/>
              </a:ln>
            </p:spPr>
          </p:cxnSp>
          <p:grpSp>
            <p:nvGrpSpPr>
              <p:cNvPr id="23" name="Группа 41"/>
              <p:cNvGrpSpPr>
                <a:grpSpLocks/>
              </p:cNvGrpSpPr>
              <p:nvPr/>
            </p:nvGrpSpPr>
            <p:grpSpPr bwMode="auto">
              <a:xfrm>
                <a:off x="1390" y="2469"/>
                <a:ext cx="311" cy="290"/>
                <a:chOff x="3512457" y="3033486"/>
                <a:chExt cx="493486" cy="461665"/>
              </a:xfrm>
            </p:grpSpPr>
            <p:sp>
              <p:nvSpPr>
                <p:cNvPr id="30789" name="TextBox 42"/>
                <p:cNvSpPr txBox="1">
                  <a:spLocks noChangeArrowheads="1"/>
                </p:cNvSpPr>
                <p:nvPr/>
              </p:nvSpPr>
              <p:spPr bwMode="auto">
                <a:xfrm>
                  <a:off x="3512457" y="3033486"/>
                  <a:ext cx="493486" cy="461665"/>
                </a:xfrm>
                <a:prstGeom prst="rect">
                  <a:avLst/>
                </a:prstGeom>
                <a:noFill/>
                <a:ln w="9525">
                  <a:noFill/>
                  <a:miter lim="800000"/>
                  <a:headEnd/>
                  <a:tailEnd/>
                </a:ln>
              </p:spPr>
              <p:txBody>
                <a:bodyPr>
                  <a:spAutoFit/>
                </a:bodyPr>
                <a:lstStyle/>
                <a:p>
                  <a:r>
                    <a:rPr lang="en-US" sz="2400"/>
                    <a:t>F</a:t>
                  </a:r>
                  <a:r>
                    <a:rPr lang="ru-RU" sz="2400" baseline="-25000"/>
                    <a:t>т</a:t>
                  </a:r>
                  <a:endParaRPr lang="ru-RU" sz="2400"/>
                </a:p>
              </p:txBody>
            </p:sp>
            <p:cxnSp>
              <p:nvCxnSpPr>
                <p:cNvPr id="44" name="Прямая со стрелкой 43"/>
                <p:cNvCxnSpPr/>
                <p:nvPr/>
              </p:nvCxnSpPr>
              <p:spPr>
                <a:xfrm>
                  <a:off x="3614009" y="3076467"/>
                  <a:ext cx="261818" cy="159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grpSp>
      <p:grpSp>
        <p:nvGrpSpPr>
          <p:cNvPr id="24" name="Group 76"/>
          <p:cNvGrpSpPr>
            <a:grpSpLocks/>
          </p:cNvGrpSpPr>
          <p:nvPr/>
        </p:nvGrpSpPr>
        <p:grpSpPr bwMode="auto">
          <a:xfrm>
            <a:off x="1047750" y="1989138"/>
            <a:ext cx="1117600" cy="3527425"/>
            <a:chOff x="667" y="1243"/>
            <a:chExt cx="704" cy="2222"/>
          </a:xfrm>
        </p:grpSpPr>
        <p:grpSp>
          <p:nvGrpSpPr>
            <p:cNvPr id="25" name="Group 68"/>
            <p:cNvGrpSpPr>
              <a:grpSpLocks/>
            </p:cNvGrpSpPr>
            <p:nvPr/>
          </p:nvGrpSpPr>
          <p:grpSpPr bwMode="auto">
            <a:xfrm>
              <a:off x="667" y="1243"/>
              <a:ext cx="476" cy="2222"/>
              <a:chOff x="667" y="1243"/>
              <a:chExt cx="476" cy="2222"/>
            </a:xfrm>
          </p:grpSpPr>
          <p:sp>
            <p:nvSpPr>
              <p:cNvPr id="7" name="Прямоугольник 6"/>
              <p:cNvSpPr/>
              <p:nvPr/>
            </p:nvSpPr>
            <p:spPr>
              <a:xfrm rot="1140000">
                <a:off x="1015" y="1243"/>
                <a:ext cx="128" cy="22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cxnSp>
            <p:nvCxnSpPr>
              <p:cNvPr id="30781" name="Прямая со стрелкой 39"/>
              <p:cNvCxnSpPr>
                <a:cxnSpLocks noChangeShapeType="1"/>
              </p:cNvCxnSpPr>
              <p:nvPr/>
            </p:nvCxnSpPr>
            <p:spPr bwMode="auto">
              <a:xfrm rot="5400000">
                <a:off x="860" y="2560"/>
                <a:ext cx="457" cy="1"/>
              </a:xfrm>
              <a:prstGeom prst="straightConnector1">
                <a:avLst/>
              </a:prstGeom>
              <a:noFill/>
              <a:ln w="38100" algn="ctr">
                <a:solidFill>
                  <a:srgbClr val="AD0000"/>
                </a:solidFill>
                <a:round/>
                <a:headEnd/>
                <a:tailEnd type="arrow" w="med" len="med"/>
              </a:ln>
            </p:spPr>
          </p:cxnSp>
          <p:grpSp>
            <p:nvGrpSpPr>
              <p:cNvPr id="26" name="Группа 44"/>
              <p:cNvGrpSpPr>
                <a:grpSpLocks/>
              </p:cNvGrpSpPr>
              <p:nvPr/>
            </p:nvGrpSpPr>
            <p:grpSpPr bwMode="auto">
              <a:xfrm>
                <a:off x="667" y="2322"/>
                <a:ext cx="311" cy="288"/>
                <a:chOff x="3512457" y="3033486"/>
                <a:chExt cx="493486" cy="456906"/>
              </a:xfrm>
            </p:grpSpPr>
            <p:sp>
              <p:nvSpPr>
                <p:cNvPr id="30783" name="TextBox 45"/>
                <p:cNvSpPr txBox="1">
                  <a:spLocks noChangeArrowheads="1"/>
                </p:cNvSpPr>
                <p:nvPr/>
              </p:nvSpPr>
              <p:spPr bwMode="auto">
                <a:xfrm>
                  <a:off x="3512457" y="3033486"/>
                  <a:ext cx="493486" cy="456906"/>
                </a:xfrm>
                <a:prstGeom prst="rect">
                  <a:avLst/>
                </a:prstGeom>
                <a:noFill/>
                <a:ln w="9525">
                  <a:noFill/>
                  <a:miter lim="800000"/>
                  <a:headEnd/>
                  <a:tailEnd/>
                </a:ln>
              </p:spPr>
              <p:txBody>
                <a:bodyPr>
                  <a:spAutoFit/>
                </a:bodyPr>
                <a:lstStyle/>
                <a:p>
                  <a:r>
                    <a:rPr lang="en-US" sz="2400"/>
                    <a:t>F</a:t>
                  </a:r>
                  <a:r>
                    <a:rPr lang="ru-RU" sz="2400" baseline="-25000"/>
                    <a:t>т</a:t>
                  </a:r>
                  <a:endParaRPr lang="ru-RU" sz="2400"/>
                </a:p>
              </p:txBody>
            </p:sp>
            <p:cxnSp>
              <p:nvCxnSpPr>
                <p:cNvPr id="47" name="Прямая со стрелкой 46"/>
                <p:cNvCxnSpPr/>
                <p:nvPr/>
              </p:nvCxnSpPr>
              <p:spPr>
                <a:xfrm>
                  <a:off x="3614010" y="3076320"/>
                  <a:ext cx="261818" cy="158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sp>
          <p:nvSpPr>
            <p:cNvPr id="14" name="Овал 13"/>
            <p:cNvSpPr/>
            <p:nvPr/>
          </p:nvSpPr>
          <p:spPr>
            <a:xfrm>
              <a:off x="1051" y="2304"/>
              <a:ext cx="64" cy="55"/>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2" name="Овал 13"/>
            <p:cNvSpPr/>
            <p:nvPr/>
          </p:nvSpPr>
          <p:spPr>
            <a:xfrm>
              <a:off x="1307" y="1527"/>
              <a:ext cx="64" cy="55"/>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grpSp>
      <p:cxnSp>
        <p:nvCxnSpPr>
          <p:cNvPr id="70" name="Прямая соединительная линия 69"/>
          <p:cNvCxnSpPr>
            <a:endCxn id="11" idx="2"/>
          </p:cNvCxnSpPr>
          <p:nvPr/>
        </p:nvCxnSpPr>
        <p:spPr>
          <a:xfrm>
            <a:off x="1698625" y="2495550"/>
            <a:ext cx="377825" cy="1588"/>
          </a:xfrm>
          <a:prstGeom prst="line">
            <a:avLst/>
          </a:prstGeom>
          <a:ln w="28575">
            <a:solidFill>
              <a:srgbClr val="0000CC"/>
            </a:solidFill>
          </a:ln>
        </p:spPr>
        <p:style>
          <a:lnRef idx="1">
            <a:schemeClr val="accent1"/>
          </a:lnRef>
          <a:fillRef idx="0">
            <a:schemeClr val="accent1"/>
          </a:fillRef>
          <a:effectRef idx="0">
            <a:schemeClr val="accent1"/>
          </a:effectRef>
          <a:fontRef idx="minor">
            <a:schemeClr val="tx1"/>
          </a:fontRef>
        </p:style>
      </p:cxnSp>
      <p:grpSp>
        <p:nvGrpSpPr>
          <p:cNvPr id="27" name="Group 61"/>
          <p:cNvGrpSpPr>
            <a:grpSpLocks/>
          </p:cNvGrpSpPr>
          <p:nvPr/>
        </p:nvGrpSpPr>
        <p:grpSpPr bwMode="auto">
          <a:xfrm>
            <a:off x="2133600" y="1728788"/>
            <a:ext cx="609600" cy="725487"/>
            <a:chOff x="1353" y="1107"/>
            <a:chExt cx="384" cy="457"/>
          </a:xfrm>
        </p:grpSpPr>
        <p:cxnSp>
          <p:nvCxnSpPr>
            <p:cNvPr id="30773" name="Прямая со стрелкой 35"/>
            <p:cNvCxnSpPr>
              <a:cxnSpLocks noChangeShapeType="1"/>
            </p:cNvCxnSpPr>
            <p:nvPr/>
          </p:nvCxnSpPr>
          <p:spPr bwMode="auto">
            <a:xfrm rot="5400000">
              <a:off x="1125" y="1335"/>
              <a:ext cx="457" cy="1"/>
            </a:xfrm>
            <a:prstGeom prst="straightConnector1">
              <a:avLst/>
            </a:prstGeom>
            <a:noFill/>
            <a:ln w="38100" algn="ctr">
              <a:solidFill>
                <a:srgbClr val="A600A6"/>
              </a:solidFill>
              <a:round/>
              <a:headEnd type="arrow" w="med" len="med"/>
              <a:tailEnd/>
            </a:ln>
          </p:spPr>
        </p:cxnSp>
        <p:grpSp>
          <p:nvGrpSpPr>
            <p:cNvPr id="28" name="Группа 56"/>
            <p:cNvGrpSpPr>
              <a:grpSpLocks/>
            </p:cNvGrpSpPr>
            <p:nvPr/>
          </p:nvGrpSpPr>
          <p:grpSpPr bwMode="auto">
            <a:xfrm>
              <a:off x="1426" y="1170"/>
              <a:ext cx="311" cy="288"/>
              <a:chOff x="3512457" y="3033486"/>
              <a:chExt cx="493486" cy="456906"/>
            </a:xfrm>
          </p:grpSpPr>
          <p:sp>
            <p:nvSpPr>
              <p:cNvPr id="30775" name="TextBox 57"/>
              <p:cNvSpPr txBox="1">
                <a:spLocks noChangeArrowheads="1"/>
              </p:cNvSpPr>
              <p:nvPr/>
            </p:nvSpPr>
            <p:spPr bwMode="auto">
              <a:xfrm>
                <a:off x="3512457" y="3033486"/>
                <a:ext cx="493486" cy="456906"/>
              </a:xfrm>
              <a:prstGeom prst="rect">
                <a:avLst/>
              </a:prstGeom>
              <a:noFill/>
              <a:ln w="9525">
                <a:noFill/>
                <a:miter lim="800000"/>
                <a:headEnd/>
                <a:tailEnd/>
              </a:ln>
            </p:spPr>
            <p:txBody>
              <a:bodyPr>
                <a:spAutoFit/>
              </a:bodyPr>
              <a:lstStyle/>
              <a:p>
                <a:r>
                  <a:rPr lang="en-US" sz="2400"/>
                  <a:t>N</a:t>
                </a:r>
                <a:endParaRPr lang="ru-RU" sz="2400"/>
              </a:p>
            </p:txBody>
          </p:sp>
          <p:cxnSp>
            <p:nvCxnSpPr>
              <p:cNvPr id="59" name="Прямая со стрелкой 58"/>
              <p:cNvCxnSpPr/>
              <p:nvPr/>
            </p:nvCxnSpPr>
            <p:spPr>
              <a:xfrm>
                <a:off x="3614010" y="3076321"/>
                <a:ext cx="261817" cy="158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sp>
        <p:nvSpPr>
          <p:cNvPr id="21585" name="Text Box 81"/>
          <p:cNvSpPr txBox="1">
            <a:spLocks noChangeArrowheads="1"/>
          </p:cNvSpPr>
          <p:nvPr/>
        </p:nvSpPr>
        <p:spPr bwMode="auto">
          <a:xfrm>
            <a:off x="4718050" y="3525838"/>
            <a:ext cx="463550" cy="457200"/>
          </a:xfrm>
          <a:prstGeom prst="rect">
            <a:avLst/>
          </a:prstGeom>
          <a:noFill/>
          <a:ln w="9525">
            <a:noFill/>
            <a:miter lim="800000"/>
            <a:headEnd/>
            <a:tailEnd/>
          </a:ln>
        </p:spPr>
        <p:txBody>
          <a:bodyPr>
            <a:spAutoFit/>
          </a:bodyPr>
          <a:lstStyle/>
          <a:p>
            <a:pPr>
              <a:spcBef>
                <a:spcPct val="50000"/>
              </a:spcBef>
            </a:pPr>
            <a:r>
              <a:rPr lang="ru-RU" sz="2400"/>
              <a:t>О</a:t>
            </a:r>
          </a:p>
        </p:txBody>
      </p:sp>
      <p:grpSp>
        <p:nvGrpSpPr>
          <p:cNvPr id="29" name="Group 95"/>
          <p:cNvGrpSpPr>
            <a:grpSpLocks/>
          </p:cNvGrpSpPr>
          <p:nvPr/>
        </p:nvGrpSpPr>
        <p:grpSpPr bwMode="auto">
          <a:xfrm>
            <a:off x="6850063" y="2092325"/>
            <a:ext cx="593725" cy="3525838"/>
            <a:chOff x="4307" y="1326"/>
            <a:chExt cx="374" cy="2221"/>
          </a:xfrm>
        </p:grpSpPr>
        <p:sp>
          <p:nvSpPr>
            <p:cNvPr id="30768" name="Text Box 85"/>
            <p:cNvSpPr txBox="1">
              <a:spLocks noChangeArrowheads="1"/>
            </p:cNvSpPr>
            <p:nvPr/>
          </p:nvSpPr>
          <p:spPr bwMode="auto">
            <a:xfrm>
              <a:off x="4307" y="3008"/>
              <a:ext cx="292" cy="288"/>
            </a:xfrm>
            <a:prstGeom prst="rect">
              <a:avLst/>
            </a:prstGeom>
            <a:noFill/>
            <a:ln w="9525">
              <a:noFill/>
              <a:miter lim="800000"/>
              <a:headEnd/>
              <a:tailEnd/>
            </a:ln>
          </p:spPr>
          <p:txBody>
            <a:bodyPr>
              <a:spAutoFit/>
            </a:bodyPr>
            <a:lstStyle/>
            <a:p>
              <a:pPr>
                <a:spcBef>
                  <a:spcPct val="50000"/>
                </a:spcBef>
              </a:pPr>
              <a:r>
                <a:rPr lang="ru-RU" sz="2400"/>
                <a:t>О</a:t>
              </a:r>
            </a:p>
          </p:txBody>
        </p:sp>
        <p:grpSp>
          <p:nvGrpSpPr>
            <p:cNvPr id="30" name="Group 94"/>
            <p:cNvGrpSpPr>
              <a:grpSpLocks/>
            </p:cNvGrpSpPr>
            <p:nvPr/>
          </p:nvGrpSpPr>
          <p:grpSpPr bwMode="auto">
            <a:xfrm>
              <a:off x="4553" y="1326"/>
              <a:ext cx="128" cy="2221"/>
              <a:chOff x="4553" y="1326"/>
              <a:chExt cx="128" cy="2221"/>
            </a:xfrm>
          </p:grpSpPr>
          <p:sp>
            <p:nvSpPr>
              <p:cNvPr id="6" name="Прямоугольник 5"/>
              <p:cNvSpPr/>
              <p:nvPr/>
            </p:nvSpPr>
            <p:spPr>
              <a:xfrm>
                <a:off x="4553" y="1326"/>
                <a:ext cx="128" cy="22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3" name="Овал 12"/>
              <p:cNvSpPr/>
              <p:nvPr/>
            </p:nvSpPr>
            <p:spPr>
              <a:xfrm>
                <a:off x="4590" y="3017"/>
                <a:ext cx="64" cy="55"/>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6" name="Овал 15"/>
              <p:cNvSpPr/>
              <p:nvPr/>
            </p:nvSpPr>
            <p:spPr>
              <a:xfrm>
                <a:off x="4572" y="2350"/>
                <a:ext cx="64" cy="55"/>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grpSp>
      </p:grpSp>
      <p:grpSp>
        <p:nvGrpSpPr>
          <p:cNvPr id="31" name="Group 80"/>
          <p:cNvGrpSpPr>
            <a:grpSpLocks/>
          </p:cNvGrpSpPr>
          <p:nvPr/>
        </p:nvGrpSpPr>
        <p:grpSpPr bwMode="auto">
          <a:xfrm>
            <a:off x="6867525" y="3773488"/>
            <a:ext cx="493713" cy="727075"/>
            <a:chOff x="3814" y="2240"/>
            <a:chExt cx="311" cy="458"/>
          </a:xfrm>
        </p:grpSpPr>
        <p:cxnSp>
          <p:nvCxnSpPr>
            <p:cNvPr id="30764" name="Прямая со стрелкой 40"/>
            <p:cNvCxnSpPr>
              <a:cxnSpLocks noChangeShapeType="1"/>
            </p:cNvCxnSpPr>
            <p:nvPr/>
          </p:nvCxnSpPr>
          <p:spPr bwMode="auto">
            <a:xfrm rot="5400000">
              <a:off x="3868" y="2468"/>
              <a:ext cx="458" cy="1"/>
            </a:xfrm>
            <a:prstGeom prst="straightConnector1">
              <a:avLst/>
            </a:prstGeom>
            <a:noFill/>
            <a:ln w="38100" algn="ctr">
              <a:solidFill>
                <a:srgbClr val="AD0000"/>
              </a:solidFill>
              <a:round/>
              <a:headEnd/>
              <a:tailEnd type="arrow" w="med" len="med"/>
            </a:ln>
          </p:spPr>
        </p:cxnSp>
        <p:grpSp>
          <p:nvGrpSpPr>
            <p:cNvPr id="32" name="Группа 53"/>
            <p:cNvGrpSpPr>
              <a:grpSpLocks/>
            </p:cNvGrpSpPr>
            <p:nvPr/>
          </p:nvGrpSpPr>
          <p:grpSpPr bwMode="auto">
            <a:xfrm>
              <a:off x="3814" y="2268"/>
              <a:ext cx="311" cy="288"/>
              <a:chOff x="3512457" y="3033486"/>
              <a:chExt cx="493486" cy="456906"/>
            </a:xfrm>
          </p:grpSpPr>
          <p:sp>
            <p:nvSpPr>
              <p:cNvPr id="30766" name="TextBox 54"/>
              <p:cNvSpPr txBox="1">
                <a:spLocks noChangeArrowheads="1"/>
              </p:cNvSpPr>
              <p:nvPr/>
            </p:nvSpPr>
            <p:spPr bwMode="auto">
              <a:xfrm>
                <a:off x="3512457" y="3033486"/>
                <a:ext cx="493486" cy="456906"/>
              </a:xfrm>
              <a:prstGeom prst="rect">
                <a:avLst/>
              </a:prstGeom>
              <a:noFill/>
              <a:ln w="9525">
                <a:noFill/>
                <a:miter lim="800000"/>
                <a:headEnd/>
                <a:tailEnd/>
              </a:ln>
            </p:spPr>
            <p:txBody>
              <a:bodyPr>
                <a:spAutoFit/>
              </a:bodyPr>
              <a:lstStyle/>
              <a:p>
                <a:r>
                  <a:rPr lang="en-US" sz="2400"/>
                  <a:t>F</a:t>
                </a:r>
                <a:r>
                  <a:rPr lang="ru-RU" sz="2400" baseline="-25000"/>
                  <a:t>т</a:t>
                </a:r>
                <a:endParaRPr lang="ru-RU" sz="2400"/>
              </a:p>
            </p:txBody>
          </p:sp>
          <p:cxnSp>
            <p:nvCxnSpPr>
              <p:cNvPr id="56" name="Прямая со стрелкой 55"/>
              <p:cNvCxnSpPr/>
              <p:nvPr/>
            </p:nvCxnSpPr>
            <p:spPr>
              <a:xfrm>
                <a:off x="3614010" y="3076320"/>
                <a:ext cx="261818" cy="1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grpSp>
        <p:nvGrpSpPr>
          <p:cNvPr id="33" name="Group 106"/>
          <p:cNvGrpSpPr>
            <a:grpSpLocks/>
          </p:cNvGrpSpPr>
          <p:nvPr/>
        </p:nvGrpSpPr>
        <p:grpSpPr bwMode="auto">
          <a:xfrm>
            <a:off x="7588250" y="2162175"/>
            <a:ext cx="579438" cy="3527425"/>
            <a:chOff x="4754" y="1362"/>
            <a:chExt cx="365" cy="2222"/>
          </a:xfrm>
        </p:grpSpPr>
        <p:grpSp>
          <p:nvGrpSpPr>
            <p:cNvPr id="34" name="Группа 50"/>
            <p:cNvGrpSpPr>
              <a:grpSpLocks/>
            </p:cNvGrpSpPr>
            <p:nvPr/>
          </p:nvGrpSpPr>
          <p:grpSpPr bwMode="auto">
            <a:xfrm>
              <a:off x="4808" y="2550"/>
              <a:ext cx="311" cy="288"/>
              <a:chOff x="3512457" y="3033486"/>
              <a:chExt cx="493486" cy="456906"/>
            </a:xfrm>
          </p:grpSpPr>
          <p:sp>
            <p:nvSpPr>
              <p:cNvPr id="30762" name="TextBox 51"/>
              <p:cNvSpPr txBox="1">
                <a:spLocks noChangeArrowheads="1"/>
              </p:cNvSpPr>
              <p:nvPr/>
            </p:nvSpPr>
            <p:spPr bwMode="auto">
              <a:xfrm>
                <a:off x="3512457" y="3033486"/>
                <a:ext cx="493486" cy="456906"/>
              </a:xfrm>
              <a:prstGeom prst="rect">
                <a:avLst/>
              </a:prstGeom>
              <a:noFill/>
              <a:ln w="9525">
                <a:noFill/>
                <a:miter lim="800000"/>
                <a:headEnd/>
                <a:tailEnd/>
              </a:ln>
            </p:spPr>
            <p:txBody>
              <a:bodyPr>
                <a:spAutoFit/>
              </a:bodyPr>
              <a:lstStyle/>
              <a:p>
                <a:r>
                  <a:rPr lang="en-US" sz="2400"/>
                  <a:t>F</a:t>
                </a:r>
                <a:r>
                  <a:rPr lang="ru-RU" sz="2400" baseline="-25000"/>
                  <a:t>т</a:t>
                </a:r>
                <a:endParaRPr lang="ru-RU" sz="2400"/>
              </a:p>
            </p:txBody>
          </p:sp>
          <p:cxnSp>
            <p:nvCxnSpPr>
              <p:cNvPr id="53" name="Прямая со стрелкой 52"/>
              <p:cNvCxnSpPr/>
              <p:nvPr/>
            </p:nvCxnSpPr>
            <p:spPr>
              <a:xfrm>
                <a:off x="3614010" y="3076321"/>
                <a:ext cx="261818" cy="158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8" name="Прямоугольник 7"/>
            <p:cNvSpPr/>
            <p:nvPr/>
          </p:nvSpPr>
          <p:spPr>
            <a:xfrm rot="1140000">
              <a:off x="4754" y="1362"/>
              <a:ext cx="128" cy="22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7" name="Овал 16"/>
            <p:cNvSpPr/>
            <p:nvPr/>
          </p:nvSpPr>
          <p:spPr>
            <a:xfrm>
              <a:off x="4799" y="2432"/>
              <a:ext cx="64" cy="55"/>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cxnSp>
          <p:nvCxnSpPr>
            <p:cNvPr id="30761" name="Прямая со стрелкой 34"/>
            <p:cNvCxnSpPr>
              <a:cxnSpLocks noChangeShapeType="1"/>
            </p:cNvCxnSpPr>
            <p:nvPr/>
          </p:nvCxnSpPr>
          <p:spPr bwMode="auto">
            <a:xfrm rot="5400000">
              <a:off x="4598" y="2705"/>
              <a:ext cx="457" cy="1"/>
            </a:xfrm>
            <a:prstGeom prst="straightConnector1">
              <a:avLst/>
            </a:prstGeom>
            <a:noFill/>
            <a:ln w="38100" algn="ctr">
              <a:solidFill>
                <a:srgbClr val="AD0000"/>
              </a:solidFill>
              <a:round/>
              <a:headEnd/>
              <a:tailEnd type="arrow" w="med" len="med"/>
            </a:ln>
          </p:spPr>
        </p:cxnSp>
      </p:grpSp>
      <p:grpSp>
        <p:nvGrpSpPr>
          <p:cNvPr id="35" name="Group 93"/>
          <p:cNvGrpSpPr>
            <a:grpSpLocks/>
          </p:cNvGrpSpPr>
          <p:nvPr/>
        </p:nvGrpSpPr>
        <p:grpSpPr bwMode="auto">
          <a:xfrm>
            <a:off x="6889750" y="4094163"/>
            <a:ext cx="493713" cy="788987"/>
            <a:chOff x="3777" y="2725"/>
            <a:chExt cx="311" cy="497"/>
          </a:xfrm>
        </p:grpSpPr>
        <p:cxnSp>
          <p:nvCxnSpPr>
            <p:cNvPr id="30754" name="Прямая со стрелкой 36"/>
            <p:cNvCxnSpPr>
              <a:cxnSpLocks noChangeShapeType="1"/>
            </p:cNvCxnSpPr>
            <p:nvPr/>
          </p:nvCxnSpPr>
          <p:spPr bwMode="auto">
            <a:xfrm rot="5400000">
              <a:off x="3822" y="2953"/>
              <a:ext cx="457" cy="1"/>
            </a:xfrm>
            <a:prstGeom prst="straightConnector1">
              <a:avLst/>
            </a:prstGeom>
            <a:noFill/>
            <a:ln w="38100" algn="ctr">
              <a:solidFill>
                <a:srgbClr val="A600A6"/>
              </a:solidFill>
              <a:round/>
              <a:headEnd type="arrow" w="med" len="med"/>
              <a:tailEnd/>
            </a:ln>
          </p:spPr>
        </p:cxnSp>
        <p:grpSp>
          <p:nvGrpSpPr>
            <p:cNvPr id="36" name="Группа 62"/>
            <p:cNvGrpSpPr>
              <a:grpSpLocks/>
            </p:cNvGrpSpPr>
            <p:nvPr/>
          </p:nvGrpSpPr>
          <p:grpSpPr bwMode="auto">
            <a:xfrm>
              <a:off x="3777" y="2934"/>
              <a:ext cx="311" cy="288"/>
              <a:chOff x="3512457" y="3033486"/>
              <a:chExt cx="493486" cy="456906"/>
            </a:xfrm>
          </p:grpSpPr>
          <p:sp>
            <p:nvSpPr>
              <p:cNvPr id="30756" name="TextBox 63"/>
              <p:cNvSpPr txBox="1">
                <a:spLocks noChangeArrowheads="1"/>
              </p:cNvSpPr>
              <p:nvPr/>
            </p:nvSpPr>
            <p:spPr bwMode="auto">
              <a:xfrm>
                <a:off x="3512457" y="3033486"/>
                <a:ext cx="493486" cy="456906"/>
              </a:xfrm>
              <a:prstGeom prst="rect">
                <a:avLst/>
              </a:prstGeom>
              <a:noFill/>
              <a:ln w="9525">
                <a:noFill/>
                <a:miter lim="800000"/>
                <a:headEnd/>
                <a:tailEnd/>
              </a:ln>
            </p:spPr>
            <p:txBody>
              <a:bodyPr>
                <a:spAutoFit/>
              </a:bodyPr>
              <a:lstStyle/>
              <a:p>
                <a:r>
                  <a:rPr lang="en-US" sz="2400"/>
                  <a:t>N</a:t>
                </a:r>
                <a:endParaRPr lang="ru-RU" sz="2400"/>
              </a:p>
            </p:txBody>
          </p:sp>
          <p:cxnSp>
            <p:nvCxnSpPr>
              <p:cNvPr id="65" name="Прямая со стрелкой 64"/>
              <p:cNvCxnSpPr/>
              <p:nvPr/>
            </p:nvCxnSpPr>
            <p:spPr>
              <a:xfrm>
                <a:off x="3614010" y="3076321"/>
                <a:ext cx="261818" cy="158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cxnSp>
        <p:nvCxnSpPr>
          <p:cNvPr id="71" name="Прямая соединительная линия 70"/>
          <p:cNvCxnSpPr/>
          <p:nvPr/>
        </p:nvCxnSpPr>
        <p:spPr>
          <a:xfrm>
            <a:off x="7343775" y="4848225"/>
            <a:ext cx="377825" cy="1588"/>
          </a:xfrm>
          <a:prstGeom prst="line">
            <a:avLst/>
          </a:prstGeom>
          <a:ln w="28575">
            <a:solidFill>
              <a:srgbClr val="0000CC"/>
            </a:solidFill>
          </a:ln>
        </p:spPr>
        <p:style>
          <a:lnRef idx="1">
            <a:schemeClr val="accent1"/>
          </a:lnRef>
          <a:fillRef idx="0">
            <a:schemeClr val="accent1"/>
          </a:fillRef>
          <a:effectRef idx="0">
            <a:schemeClr val="accent1"/>
          </a:effectRef>
          <a:fontRef idx="minor">
            <a:schemeClr val="tx1"/>
          </a:fontRef>
        </p:style>
      </p:cxnSp>
      <p:sp>
        <p:nvSpPr>
          <p:cNvPr id="21542" name="TextBox 72"/>
          <p:cNvSpPr txBox="1">
            <a:spLocks noChangeArrowheads="1"/>
          </p:cNvSpPr>
          <p:nvPr/>
        </p:nvSpPr>
        <p:spPr bwMode="auto">
          <a:xfrm>
            <a:off x="7313613" y="4441825"/>
            <a:ext cx="479425" cy="457200"/>
          </a:xfrm>
          <a:prstGeom prst="rect">
            <a:avLst/>
          </a:prstGeom>
          <a:noFill/>
          <a:ln w="9525">
            <a:noFill/>
            <a:miter lim="800000"/>
            <a:headEnd/>
            <a:tailEnd/>
          </a:ln>
        </p:spPr>
        <p:txBody>
          <a:bodyPr>
            <a:spAutoFit/>
          </a:bodyPr>
          <a:lstStyle/>
          <a:p>
            <a:r>
              <a:rPr lang="en-US" sz="2400">
                <a:solidFill>
                  <a:srgbClr val="0000CC"/>
                </a:solidFill>
              </a:rPr>
              <a:t>d</a:t>
            </a:r>
            <a:endParaRPr lang="ru-RU" sz="2400">
              <a:solidFill>
                <a:srgbClr val="0000CC"/>
              </a:solidFill>
            </a:endParaRPr>
          </a:p>
        </p:txBody>
      </p:sp>
      <p:sp>
        <p:nvSpPr>
          <p:cNvPr id="13" name="Овал 12"/>
          <p:cNvSpPr/>
          <p:nvPr/>
        </p:nvSpPr>
        <p:spPr>
          <a:xfrm>
            <a:off x="7285038" y="4803775"/>
            <a:ext cx="101600" cy="8731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grpSp>
        <p:nvGrpSpPr>
          <p:cNvPr id="37" name="Group 77"/>
          <p:cNvGrpSpPr>
            <a:grpSpLocks/>
          </p:cNvGrpSpPr>
          <p:nvPr/>
        </p:nvGrpSpPr>
        <p:grpSpPr bwMode="auto">
          <a:xfrm>
            <a:off x="4659313" y="3732213"/>
            <a:ext cx="493712" cy="727075"/>
            <a:chOff x="3309" y="2396"/>
            <a:chExt cx="311" cy="458"/>
          </a:xfrm>
        </p:grpSpPr>
        <p:cxnSp>
          <p:nvCxnSpPr>
            <p:cNvPr id="30750" name="Прямая со стрелкой 33"/>
            <p:cNvCxnSpPr>
              <a:cxnSpLocks noChangeShapeType="1"/>
            </p:cNvCxnSpPr>
            <p:nvPr/>
          </p:nvCxnSpPr>
          <p:spPr bwMode="auto">
            <a:xfrm rot="5400000">
              <a:off x="3090" y="2624"/>
              <a:ext cx="458" cy="1"/>
            </a:xfrm>
            <a:prstGeom prst="straightConnector1">
              <a:avLst/>
            </a:prstGeom>
            <a:noFill/>
            <a:ln w="38100" algn="ctr">
              <a:solidFill>
                <a:srgbClr val="AD0000"/>
              </a:solidFill>
              <a:round/>
              <a:headEnd/>
              <a:tailEnd type="arrow" w="med" len="med"/>
            </a:ln>
          </p:spPr>
        </p:cxnSp>
        <p:grpSp>
          <p:nvGrpSpPr>
            <p:cNvPr id="38" name="Группа 47"/>
            <p:cNvGrpSpPr>
              <a:grpSpLocks/>
            </p:cNvGrpSpPr>
            <p:nvPr/>
          </p:nvGrpSpPr>
          <p:grpSpPr bwMode="auto">
            <a:xfrm>
              <a:off x="3309" y="2523"/>
              <a:ext cx="311" cy="288"/>
              <a:chOff x="3512457" y="3033486"/>
              <a:chExt cx="493486" cy="456906"/>
            </a:xfrm>
          </p:grpSpPr>
          <p:sp>
            <p:nvSpPr>
              <p:cNvPr id="30752" name="TextBox 48"/>
              <p:cNvSpPr txBox="1">
                <a:spLocks noChangeArrowheads="1"/>
              </p:cNvSpPr>
              <p:nvPr/>
            </p:nvSpPr>
            <p:spPr bwMode="auto">
              <a:xfrm>
                <a:off x="3512457" y="3033486"/>
                <a:ext cx="493486" cy="456906"/>
              </a:xfrm>
              <a:prstGeom prst="rect">
                <a:avLst/>
              </a:prstGeom>
              <a:noFill/>
              <a:ln w="9525">
                <a:noFill/>
                <a:miter lim="800000"/>
                <a:headEnd/>
                <a:tailEnd/>
              </a:ln>
            </p:spPr>
            <p:txBody>
              <a:bodyPr>
                <a:spAutoFit/>
              </a:bodyPr>
              <a:lstStyle/>
              <a:p>
                <a:r>
                  <a:rPr lang="en-US" sz="2400"/>
                  <a:t>F</a:t>
                </a:r>
                <a:r>
                  <a:rPr lang="ru-RU" sz="2400" baseline="-25000"/>
                  <a:t>т</a:t>
                </a:r>
                <a:endParaRPr lang="ru-RU" sz="2400"/>
              </a:p>
            </p:txBody>
          </p:sp>
          <p:cxnSp>
            <p:nvCxnSpPr>
              <p:cNvPr id="50" name="Прямая со стрелкой 49"/>
              <p:cNvCxnSpPr/>
              <p:nvPr/>
            </p:nvCxnSpPr>
            <p:spPr>
              <a:xfrm>
                <a:off x="3614010" y="3076320"/>
                <a:ext cx="261817" cy="158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cxnSp>
        <p:nvCxnSpPr>
          <p:cNvPr id="68" name="Прямая соединительная линия 67"/>
          <p:cNvCxnSpPr/>
          <p:nvPr/>
        </p:nvCxnSpPr>
        <p:spPr>
          <a:xfrm rot="5400000">
            <a:off x="5913438" y="3794125"/>
            <a:ext cx="3586162" cy="158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7" name="Прямая соединительная линия 66"/>
          <p:cNvCxnSpPr/>
          <p:nvPr/>
        </p:nvCxnSpPr>
        <p:spPr>
          <a:xfrm rot="5400000">
            <a:off x="-79374" y="3708400"/>
            <a:ext cx="3586162" cy="158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1613" name="Arc 109"/>
          <p:cNvSpPr>
            <a:spLocks/>
          </p:cNvSpPr>
          <p:nvPr/>
        </p:nvSpPr>
        <p:spPr bwMode="auto">
          <a:xfrm>
            <a:off x="8054975" y="1728788"/>
            <a:ext cx="798513" cy="841375"/>
          </a:xfrm>
          <a:custGeom>
            <a:avLst/>
            <a:gdLst>
              <a:gd name="T0" fmla="*/ 0 w 21600"/>
              <a:gd name="T1" fmla="*/ 0 h 21600"/>
              <a:gd name="T2" fmla="*/ 798513 w 21600"/>
              <a:gd name="T3" fmla="*/ 841375 h 21600"/>
              <a:gd name="T4" fmla="*/ 0 w 21600"/>
              <a:gd name="T5" fmla="*/ 84137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1"/>
            </a:solidFill>
            <a:round/>
            <a:headEnd/>
            <a:tailEnd type="stealth" w="lg" len="lg"/>
          </a:ln>
        </p:spPr>
        <p:txBody>
          <a:bodyPr wrap="none" anchor="ctr"/>
          <a:lstStyle/>
          <a:p>
            <a:endParaRPr lang="ru-RU"/>
          </a:p>
        </p:txBody>
      </p:sp>
      <p:sp>
        <p:nvSpPr>
          <p:cNvPr id="21614" name="Arc 110"/>
          <p:cNvSpPr>
            <a:spLocks/>
          </p:cNvSpPr>
          <p:nvPr/>
        </p:nvSpPr>
        <p:spPr bwMode="auto">
          <a:xfrm flipH="1">
            <a:off x="1219200" y="1568450"/>
            <a:ext cx="798513" cy="841375"/>
          </a:xfrm>
          <a:custGeom>
            <a:avLst/>
            <a:gdLst>
              <a:gd name="T0" fmla="*/ 0 w 21600"/>
              <a:gd name="T1" fmla="*/ 0 h 21600"/>
              <a:gd name="T2" fmla="*/ 798513 w 21600"/>
              <a:gd name="T3" fmla="*/ 841375 h 21600"/>
              <a:gd name="T4" fmla="*/ 0 w 21600"/>
              <a:gd name="T5" fmla="*/ 84137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1"/>
            </a:solidFill>
            <a:round/>
            <a:headEnd/>
            <a:tailEnd type="stealth" w="lg" len="lg"/>
          </a:ln>
        </p:spPr>
        <p:txBody>
          <a:bodyPr wrap="none" anchor="ctr"/>
          <a:lstStyle/>
          <a:p>
            <a:endParaRPr lang="ru-R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fade">
                                      <p:cBhvr>
                                        <p:cTn id="11" dur="1000"/>
                                        <p:tgtEl>
                                          <p:spTgt spid="27"/>
                                        </p:tgtEl>
                                      </p:cBhvr>
                                    </p:animEffect>
                                  </p:childTnLst>
                                </p:cTn>
                              </p:par>
                              <p:par>
                                <p:cTn id="12" presetID="10" presetClass="entr" presetSubtype="0" fill="hold" nodeType="with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fade">
                                      <p:cBhvr>
                                        <p:cTn id="14" dur="1000"/>
                                        <p:tgtEl>
                                          <p:spTgt spid="21"/>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fade">
                                      <p:cBhvr>
                                        <p:cTn id="19" dur="1000"/>
                                        <p:tgtEl>
                                          <p:spTgt spid="24"/>
                                        </p:tgtEl>
                                      </p:cBhvr>
                                    </p:animEffect>
                                  </p:childTnLst>
                                </p:cTn>
                              </p:par>
                              <p:par>
                                <p:cTn id="20" presetID="22" presetClass="entr" presetSubtype="1" fill="hold" nodeType="withEffect">
                                  <p:stCondLst>
                                    <p:cond delay="0"/>
                                  </p:stCondLst>
                                  <p:childTnLst>
                                    <p:set>
                                      <p:cBhvr>
                                        <p:cTn id="21" dur="1" fill="hold">
                                          <p:stCondLst>
                                            <p:cond delay="0"/>
                                          </p:stCondLst>
                                        </p:cTn>
                                        <p:tgtEl>
                                          <p:spTgt spid="67"/>
                                        </p:tgtEl>
                                        <p:attrNameLst>
                                          <p:attrName>style.visibility</p:attrName>
                                        </p:attrNameLst>
                                      </p:cBhvr>
                                      <p:to>
                                        <p:strVal val="visible"/>
                                      </p:to>
                                    </p:set>
                                    <p:animEffect transition="in" filter="wipe(up)">
                                      <p:cBhvr>
                                        <p:cTn id="22" dur="1000"/>
                                        <p:tgtEl>
                                          <p:spTgt spid="6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0"/>
                                        </p:tgtEl>
                                        <p:attrNameLst>
                                          <p:attrName>style.visibility</p:attrName>
                                        </p:attrNameLst>
                                      </p:cBhvr>
                                      <p:to>
                                        <p:strVal val="visible"/>
                                      </p:to>
                                    </p:set>
                                    <p:animEffect transition="in" filter="fade">
                                      <p:cBhvr>
                                        <p:cTn id="27" dur="1000"/>
                                        <p:tgtEl>
                                          <p:spTgt spid="70"/>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1541"/>
                                        </p:tgtEl>
                                        <p:attrNameLst>
                                          <p:attrName>style.visibility</p:attrName>
                                        </p:attrNameLst>
                                      </p:cBhvr>
                                      <p:to>
                                        <p:strVal val="visible"/>
                                      </p:to>
                                    </p:set>
                                    <p:animEffect transition="in" filter="fade">
                                      <p:cBhvr>
                                        <p:cTn id="30" dur="1000"/>
                                        <p:tgtEl>
                                          <p:spTgt spid="21541"/>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21614"/>
                                        </p:tgtEl>
                                        <p:attrNameLst>
                                          <p:attrName>style.visibility</p:attrName>
                                        </p:attrNameLst>
                                      </p:cBhvr>
                                      <p:to>
                                        <p:strVal val="visible"/>
                                      </p:to>
                                    </p:set>
                                    <p:animEffect transition="in" filter="wipe(up)">
                                      <p:cBhvr>
                                        <p:cTn id="35" dur="500"/>
                                        <p:tgtEl>
                                          <p:spTgt spid="21614"/>
                                        </p:tgtEl>
                                      </p:cBhvr>
                                    </p:animEffect>
                                  </p:childTnLst>
                                </p:cTn>
                              </p:par>
                            </p:childTnLst>
                          </p:cTn>
                        </p:par>
                        <p:par>
                          <p:cTn id="36" fill="hold">
                            <p:stCondLst>
                              <p:cond delay="500"/>
                            </p:stCondLst>
                            <p:childTnLst>
                              <p:par>
                                <p:cTn id="37" presetID="22" presetClass="entr" presetSubtype="8" fill="hold" grpId="0" nodeType="afterEffect">
                                  <p:stCondLst>
                                    <p:cond delay="0"/>
                                  </p:stCondLst>
                                  <p:childTnLst>
                                    <p:set>
                                      <p:cBhvr>
                                        <p:cTn id="38" dur="1" fill="hold">
                                          <p:stCondLst>
                                            <p:cond delay="0"/>
                                          </p:stCondLst>
                                        </p:cTn>
                                        <p:tgtEl>
                                          <p:spTgt spid="21507"/>
                                        </p:tgtEl>
                                        <p:attrNameLst>
                                          <p:attrName>style.visibility</p:attrName>
                                        </p:attrNameLst>
                                      </p:cBhvr>
                                      <p:to>
                                        <p:strVal val="visible"/>
                                      </p:to>
                                    </p:set>
                                    <p:animEffect transition="in" filter="wipe(left)">
                                      <p:cBhvr>
                                        <p:cTn id="39" dur="1000"/>
                                        <p:tgtEl>
                                          <p:spTgt spid="21507"/>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fade">
                                      <p:cBhvr>
                                        <p:cTn id="44" dur="1000"/>
                                        <p:tgtEl>
                                          <p:spTgt spid="12"/>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fade">
                                      <p:cBhvr>
                                        <p:cTn id="47" dur="1000"/>
                                        <p:tgtEl>
                                          <p:spTgt spid="5"/>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21585"/>
                                        </p:tgtEl>
                                        <p:attrNameLst>
                                          <p:attrName>style.visibility</p:attrName>
                                        </p:attrNameLst>
                                      </p:cBhvr>
                                      <p:to>
                                        <p:strVal val="visible"/>
                                      </p:to>
                                    </p:set>
                                    <p:animEffect transition="in" filter="fade">
                                      <p:cBhvr>
                                        <p:cTn id="50" dur="1000"/>
                                        <p:tgtEl>
                                          <p:spTgt spid="21585"/>
                                        </p:tgtEl>
                                      </p:cBhvr>
                                    </p:animEffect>
                                  </p:childTnLst>
                                </p:cTn>
                              </p:par>
                            </p:childTnLst>
                          </p:cTn>
                        </p:par>
                        <p:par>
                          <p:cTn id="51" fill="hold">
                            <p:stCondLst>
                              <p:cond delay="1000"/>
                            </p:stCondLst>
                            <p:childTnLst>
                              <p:par>
                                <p:cTn id="52" presetID="22" presetClass="entr" presetSubtype="4" fill="hold" nodeType="after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wipe(down)">
                                      <p:cBhvr>
                                        <p:cTn id="54" dur="1000"/>
                                        <p:tgtEl>
                                          <p:spTgt spid="19"/>
                                        </p:tgtEl>
                                      </p:cBhvr>
                                    </p:animEffect>
                                  </p:childTnLst>
                                </p:cTn>
                              </p:par>
                              <p:par>
                                <p:cTn id="55" presetID="22" presetClass="entr" presetSubtype="1" fill="hold" nodeType="withEffect">
                                  <p:stCondLst>
                                    <p:cond delay="0"/>
                                  </p:stCondLst>
                                  <p:childTnLst>
                                    <p:set>
                                      <p:cBhvr>
                                        <p:cTn id="56" dur="1" fill="hold">
                                          <p:stCondLst>
                                            <p:cond delay="0"/>
                                          </p:stCondLst>
                                        </p:cTn>
                                        <p:tgtEl>
                                          <p:spTgt spid="37"/>
                                        </p:tgtEl>
                                        <p:attrNameLst>
                                          <p:attrName>style.visibility</p:attrName>
                                        </p:attrNameLst>
                                      </p:cBhvr>
                                      <p:to>
                                        <p:strVal val="visible"/>
                                      </p:to>
                                    </p:set>
                                    <p:animEffect transition="in" filter="wipe(up)">
                                      <p:cBhvr>
                                        <p:cTn id="57" dur="1000"/>
                                        <p:tgtEl>
                                          <p:spTgt spid="37"/>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9"/>
                                        </p:tgtEl>
                                        <p:attrNameLst>
                                          <p:attrName>style.visibility</p:attrName>
                                        </p:attrNameLst>
                                      </p:cBhvr>
                                      <p:to>
                                        <p:strVal val="visible"/>
                                      </p:to>
                                    </p:set>
                                    <p:animEffect transition="in" filter="fade">
                                      <p:cBhvr>
                                        <p:cTn id="62" dur="1000"/>
                                        <p:tgtEl>
                                          <p:spTgt spid="9"/>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21562"/>
                                        </p:tgtEl>
                                        <p:attrNameLst>
                                          <p:attrName>style.visibility</p:attrName>
                                        </p:attrNameLst>
                                      </p:cBhvr>
                                      <p:to>
                                        <p:strVal val="visible"/>
                                      </p:to>
                                    </p:set>
                                    <p:animEffect transition="in" filter="wipe(left)">
                                      <p:cBhvr>
                                        <p:cTn id="67" dur="1000"/>
                                        <p:tgtEl>
                                          <p:spTgt spid="21562"/>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29"/>
                                        </p:tgtEl>
                                        <p:attrNameLst>
                                          <p:attrName>style.visibility</p:attrName>
                                        </p:attrNameLst>
                                      </p:cBhvr>
                                      <p:to>
                                        <p:strVal val="visible"/>
                                      </p:to>
                                    </p:set>
                                    <p:animEffect transition="in" filter="fade">
                                      <p:cBhvr>
                                        <p:cTn id="72" dur="1000"/>
                                        <p:tgtEl>
                                          <p:spTgt spid="29"/>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1" fill="hold" nodeType="clickEffect">
                                  <p:stCondLst>
                                    <p:cond delay="0"/>
                                  </p:stCondLst>
                                  <p:childTnLst>
                                    <p:set>
                                      <p:cBhvr>
                                        <p:cTn id="76" dur="1" fill="hold">
                                          <p:stCondLst>
                                            <p:cond delay="0"/>
                                          </p:stCondLst>
                                        </p:cTn>
                                        <p:tgtEl>
                                          <p:spTgt spid="31"/>
                                        </p:tgtEl>
                                        <p:attrNameLst>
                                          <p:attrName>style.visibility</p:attrName>
                                        </p:attrNameLst>
                                      </p:cBhvr>
                                      <p:to>
                                        <p:strVal val="visible"/>
                                      </p:to>
                                    </p:set>
                                    <p:animEffect transition="in" filter="wipe(up)">
                                      <p:cBhvr>
                                        <p:cTn id="77" dur="1000"/>
                                        <p:tgtEl>
                                          <p:spTgt spid="31"/>
                                        </p:tgtEl>
                                      </p:cBhvr>
                                    </p:animEffect>
                                  </p:childTnLst>
                                </p:cTn>
                              </p:par>
                              <p:par>
                                <p:cTn id="78" presetID="22" presetClass="entr" presetSubtype="4" fill="hold" nodeType="withEffect">
                                  <p:stCondLst>
                                    <p:cond delay="0"/>
                                  </p:stCondLst>
                                  <p:childTnLst>
                                    <p:set>
                                      <p:cBhvr>
                                        <p:cTn id="79" dur="1" fill="hold">
                                          <p:stCondLst>
                                            <p:cond delay="0"/>
                                          </p:stCondLst>
                                        </p:cTn>
                                        <p:tgtEl>
                                          <p:spTgt spid="35"/>
                                        </p:tgtEl>
                                        <p:attrNameLst>
                                          <p:attrName>style.visibility</p:attrName>
                                        </p:attrNameLst>
                                      </p:cBhvr>
                                      <p:to>
                                        <p:strVal val="visible"/>
                                      </p:to>
                                    </p:set>
                                    <p:animEffect transition="in" filter="wipe(down)">
                                      <p:cBhvr>
                                        <p:cTn id="80" dur="1000"/>
                                        <p:tgtEl>
                                          <p:spTgt spid="35"/>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nodeType="clickEffect">
                                  <p:stCondLst>
                                    <p:cond delay="0"/>
                                  </p:stCondLst>
                                  <p:childTnLst>
                                    <p:set>
                                      <p:cBhvr>
                                        <p:cTn id="84" dur="1" fill="hold">
                                          <p:stCondLst>
                                            <p:cond delay="0"/>
                                          </p:stCondLst>
                                        </p:cTn>
                                        <p:tgtEl>
                                          <p:spTgt spid="33"/>
                                        </p:tgtEl>
                                        <p:attrNameLst>
                                          <p:attrName>style.visibility</p:attrName>
                                        </p:attrNameLst>
                                      </p:cBhvr>
                                      <p:to>
                                        <p:strVal val="visible"/>
                                      </p:to>
                                    </p:set>
                                    <p:animEffect transition="in" filter="fade">
                                      <p:cBhvr>
                                        <p:cTn id="85" dur="2000"/>
                                        <p:tgtEl>
                                          <p:spTgt spid="33"/>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13"/>
                                        </p:tgtEl>
                                        <p:attrNameLst>
                                          <p:attrName>style.visibility</p:attrName>
                                        </p:attrNameLst>
                                      </p:cBhvr>
                                      <p:to>
                                        <p:strVal val="visible"/>
                                      </p:to>
                                    </p:set>
                                    <p:animEffect transition="in" filter="fade">
                                      <p:cBhvr>
                                        <p:cTn id="88" dur="500"/>
                                        <p:tgtEl>
                                          <p:spTgt spid="13"/>
                                        </p:tgtEl>
                                      </p:cBhvr>
                                    </p:animEffect>
                                  </p:childTnLst>
                                </p:cTn>
                              </p:par>
                            </p:childTnLst>
                          </p:cTn>
                        </p:par>
                        <p:par>
                          <p:cTn id="89" fill="hold">
                            <p:stCondLst>
                              <p:cond delay="2000"/>
                            </p:stCondLst>
                            <p:childTnLst>
                              <p:par>
                                <p:cTn id="90" presetID="22" presetClass="entr" presetSubtype="1" fill="hold" nodeType="afterEffect">
                                  <p:stCondLst>
                                    <p:cond delay="0"/>
                                  </p:stCondLst>
                                  <p:childTnLst>
                                    <p:set>
                                      <p:cBhvr>
                                        <p:cTn id="91" dur="1" fill="hold">
                                          <p:stCondLst>
                                            <p:cond delay="0"/>
                                          </p:stCondLst>
                                        </p:cTn>
                                        <p:tgtEl>
                                          <p:spTgt spid="68"/>
                                        </p:tgtEl>
                                        <p:attrNameLst>
                                          <p:attrName>style.visibility</p:attrName>
                                        </p:attrNameLst>
                                      </p:cBhvr>
                                      <p:to>
                                        <p:strVal val="visible"/>
                                      </p:to>
                                    </p:set>
                                    <p:animEffect transition="in" filter="wipe(up)">
                                      <p:cBhvr>
                                        <p:cTn id="92" dur="1000"/>
                                        <p:tgtEl>
                                          <p:spTgt spid="68"/>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nodeType="clickEffect">
                                  <p:stCondLst>
                                    <p:cond delay="0"/>
                                  </p:stCondLst>
                                  <p:childTnLst>
                                    <p:set>
                                      <p:cBhvr>
                                        <p:cTn id="96" dur="1" fill="hold">
                                          <p:stCondLst>
                                            <p:cond delay="0"/>
                                          </p:stCondLst>
                                        </p:cTn>
                                        <p:tgtEl>
                                          <p:spTgt spid="71"/>
                                        </p:tgtEl>
                                        <p:attrNameLst>
                                          <p:attrName>style.visibility</p:attrName>
                                        </p:attrNameLst>
                                      </p:cBhvr>
                                      <p:to>
                                        <p:strVal val="visible"/>
                                      </p:to>
                                    </p:set>
                                    <p:animEffect transition="in" filter="fade">
                                      <p:cBhvr>
                                        <p:cTn id="97" dur="1000"/>
                                        <p:tgtEl>
                                          <p:spTgt spid="71"/>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21542"/>
                                        </p:tgtEl>
                                        <p:attrNameLst>
                                          <p:attrName>style.visibility</p:attrName>
                                        </p:attrNameLst>
                                      </p:cBhvr>
                                      <p:to>
                                        <p:strVal val="visible"/>
                                      </p:to>
                                    </p:set>
                                    <p:animEffect transition="in" filter="fade">
                                      <p:cBhvr>
                                        <p:cTn id="100" dur="1000"/>
                                        <p:tgtEl>
                                          <p:spTgt spid="21542"/>
                                        </p:tgtEl>
                                      </p:cBhvr>
                                    </p:animEffect>
                                  </p:childTnLst>
                                </p:cTn>
                              </p:par>
                            </p:childTnLst>
                          </p:cTn>
                        </p:par>
                      </p:childTnLst>
                    </p:cTn>
                  </p:par>
                  <p:par>
                    <p:cTn id="101" fill="hold">
                      <p:stCondLst>
                        <p:cond delay="indefinite"/>
                      </p:stCondLst>
                      <p:childTnLst>
                        <p:par>
                          <p:cTn id="102" fill="hold">
                            <p:stCondLst>
                              <p:cond delay="0"/>
                            </p:stCondLst>
                            <p:childTnLst>
                              <p:par>
                                <p:cTn id="103" presetID="22" presetClass="entr" presetSubtype="1" fill="hold" grpId="0" nodeType="clickEffect">
                                  <p:stCondLst>
                                    <p:cond delay="0"/>
                                  </p:stCondLst>
                                  <p:childTnLst>
                                    <p:set>
                                      <p:cBhvr>
                                        <p:cTn id="104" dur="1" fill="hold">
                                          <p:stCondLst>
                                            <p:cond delay="0"/>
                                          </p:stCondLst>
                                        </p:cTn>
                                        <p:tgtEl>
                                          <p:spTgt spid="21613"/>
                                        </p:tgtEl>
                                        <p:attrNameLst>
                                          <p:attrName>style.visibility</p:attrName>
                                        </p:attrNameLst>
                                      </p:cBhvr>
                                      <p:to>
                                        <p:strVal val="visible"/>
                                      </p:to>
                                    </p:set>
                                    <p:animEffect transition="in" filter="wipe(up)">
                                      <p:cBhvr>
                                        <p:cTn id="105" dur="500"/>
                                        <p:tgtEl>
                                          <p:spTgt spid="21613"/>
                                        </p:tgtEl>
                                      </p:cBhvr>
                                    </p:animEffect>
                                  </p:childTnLst>
                                </p:cTn>
                              </p:par>
                            </p:childTnLst>
                          </p:cTn>
                        </p:par>
                        <p:par>
                          <p:cTn id="106" fill="hold">
                            <p:stCondLst>
                              <p:cond delay="500"/>
                            </p:stCondLst>
                            <p:childTnLst>
                              <p:par>
                                <p:cTn id="107" presetID="22" presetClass="entr" presetSubtype="8" fill="hold" grpId="0" nodeType="afterEffect">
                                  <p:stCondLst>
                                    <p:cond delay="0"/>
                                  </p:stCondLst>
                                  <p:childTnLst>
                                    <p:set>
                                      <p:cBhvr>
                                        <p:cTn id="108" dur="1" fill="hold">
                                          <p:stCondLst>
                                            <p:cond delay="0"/>
                                          </p:stCondLst>
                                        </p:cTn>
                                        <p:tgtEl>
                                          <p:spTgt spid="21561"/>
                                        </p:tgtEl>
                                        <p:attrNameLst>
                                          <p:attrName>style.visibility</p:attrName>
                                        </p:attrNameLst>
                                      </p:cBhvr>
                                      <p:to>
                                        <p:strVal val="visible"/>
                                      </p:to>
                                    </p:set>
                                    <p:animEffect transition="in" filter="wipe(left)">
                                      <p:cBhvr>
                                        <p:cTn id="109" dur="1000"/>
                                        <p:tgtEl>
                                          <p:spTgt spid="215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p:bldP spid="5" grpId="0" animBg="1"/>
      <p:bldP spid="9" grpId="0" animBg="1"/>
      <p:bldP spid="12" grpId="0" animBg="1"/>
      <p:bldP spid="21541" grpId="0"/>
      <p:bldP spid="21561" grpId="0"/>
      <p:bldP spid="21562" grpId="0"/>
      <p:bldP spid="21585" grpId="0"/>
      <p:bldP spid="21542" grpId="0"/>
      <p:bldP spid="13" grpId="0" animBg="1"/>
      <p:bldP spid="21613" grpId="0" animBg="1"/>
      <p:bldP spid="216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endParaRPr lang="ru-RU"/>
          </a:p>
        </p:txBody>
      </p:sp>
      <p:sp>
        <p:nvSpPr>
          <p:cNvPr id="47107" name="Rectangle 3"/>
          <p:cNvSpPr>
            <a:spLocks noGrp="1" noChangeArrowheads="1"/>
          </p:cNvSpPr>
          <p:nvPr>
            <p:ph type="body" idx="1"/>
          </p:nvPr>
        </p:nvSpPr>
        <p:spPr/>
        <p:txBody>
          <a:bodyPr/>
          <a:lstStyle/>
          <a:p>
            <a:endParaRPr lang="ru-RU"/>
          </a:p>
        </p:txBody>
      </p:sp>
      <p:pic>
        <p:nvPicPr>
          <p:cNvPr id="47108" name="Picture 4" descr="12_0"/>
          <p:cNvPicPr>
            <a:picLocks noChangeAspect="1" noChangeArrowheads="1"/>
          </p:cNvPicPr>
          <p:nvPr/>
        </p:nvPicPr>
        <p:blipFill>
          <a:blip r:embed="rId2"/>
          <a:srcRect l="-139" t="2754" r="1811" b="20602"/>
          <a:stretch>
            <a:fillRect/>
          </a:stretch>
        </p:blipFill>
        <p:spPr bwMode="auto">
          <a:xfrm>
            <a:off x="0" y="0"/>
            <a:ext cx="8964613" cy="5256213"/>
          </a:xfrm>
          <a:prstGeom prst="rect">
            <a:avLst/>
          </a:prstGeom>
          <a:noFill/>
          <a:ln w="9525">
            <a:noFill/>
            <a:miter lim="800000"/>
            <a:headEnd/>
            <a:tailEnd/>
          </a:ln>
          <a:effectLst/>
        </p:spPr>
      </p:pic>
      <p:sp>
        <p:nvSpPr>
          <p:cNvPr id="47109" name="Text Box 5"/>
          <p:cNvSpPr txBox="1">
            <a:spLocks noChangeArrowheads="1"/>
          </p:cNvSpPr>
          <p:nvPr/>
        </p:nvSpPr>
        <p:spPr bwMode="auto">
          <a:xfrm>
            <a:off x="0" y="5305425"/>
            <a:ext cx="9144000" cy="1552575"/>
          </a:xfrm>
          <a:prstGeom prst="rect">
            <a:avLst/>
          </a:prstGeom>
          <a:solidFill>
            <a:srgbClr val="800000"/>
          </a:solidFill>
          <a:ln w="9525">
            <a:noFill/>
            <a:miter lim="800000"/>
            <a:headEnd/>
            <a:tailEnd/>
          </a:ln>
          <a:effectLst/>
        </p:spPr>
        <p:txBody>
          <a:bodyPr>
            <a:spAutoFit/>
          </a:bodyPr>
          <a:lstStyle/>
          <a:p>
            <a:pPr eaLnBrk="0" hangingPunct="0">
              <a:spcBef>
                <a:spcPct val="50000"/>
              </a:spcBef>
            </a:pPr>
            <a:r>
              <a:rPr lang="ru-RU" sz="2000"/>
              <a:t>    </a:t>
            </a:r>
            <a:r>
              <a:rPr lang="ru-RU" sz="2400">
                <a:solidFill>
                  <a:schemeClr val="bg1"/>
                </a:solidFill>
              </a:rPr>
              <a:t>Под площадью опоры понимают площадь соприкосновения тела с опорой или площадь, ограниченную возможными осями, относительно которых может происходить опрокидывание ( поворот) тела под действием внешних сил.</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7109"/>
                                        </p:tgtEl>
                                        <p:attrNameLst>
                                          <p:attrName>style.visibility</p:attrName>
                                        </p:attrNameLst>
                                      </p:cBhvr>
                                      <p:to>
                                        <p:strVal val="visible"/>
                                      </p:to>
                                    </p:set>
                                    <p:anim calcmode="lin" valueType="num">
                                      <p:cBhvr additive="base">
                                        <p:cTn id="7" dur="500" fill="hold"/>
                                        <p:tgtEl>
                                          <p:spTgt spid="47109"/>
                                        </p:tgtEl>
                                        <p:attrNameLst>
                                          <p:attrName>ppt_x</p:attrName>
                                        </p:attrNameLst>
                                      </p:cBhvr>
                                      <p:tavLst>
                                        <p:tav tm="0">
                                          <p:val>
                                            <p:strVal val="#ppt_x"/>
                                          </p:val>
                                        </p:tav>
                                        <p:tav tm="100000">
                                          <p:val>
                                            <p:strVal val="#ppt_x"/>
                                          </p:val>
                                        </p:tav>
                                      </p:tavLst>
                                    </p:anim>
                                    <p:anim calcmode="lin" valueType="num">
                                      <p:cBhvr additive="base">
                                        <p:cTn id="8" dur="500" fill="hold"/>
                                        <p:tgtEl>
                                          <p:spTgt spid="4710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1"/>
          <p:cNvSpPr>
            <a:spLocks noGrp="1" noChangeArrowheads="1"/>
          </p:cNvSpPr>
          <p:nvPr>
            <p:ph type="sldNum" sz="quarter" idx="12"/>
          </p:nvPr>
        </p:nvSpPr>
        <p:spPr>
          <a:noFill/>
        </p:spPr>
        <p:txBody>
          <a:bodyPr/>
          <a:lstStyle/>
          <a:p>
            <a:fld id="{CEA478DB-23DF-4DB5-86E6-D255D41C8ED7}" type="slidenum">
              <a:rPr lang="ru-RU"/>
              <a:pPr/>
              <a:t>12</a:t>
            </a:fld>
            <a:endParaRPr lang="ru-RU"/>
          </a:p>
        </p:txBody>
      </p:sp>
      <p:sp>
        <p:nvSpPr>
          <p:cNvPr id="67643" name="Rectangle 59" descr="Светлый диагональный 2"/>
          <p:cNvSpPr>
            <a:spLocks noChangeArrowheads="1"/>
          </p:cNvSpPr>
          <p:nvPr/>
        </p:nvSpPr>
        <p:spPr bwMode="auto">
          <a:xfrm>
            <a:off x="741363" y="4092575"/>
            <a:ext cx="7358062" cy="115888"/>
          </a:xfrm>
          <a:prstGeom prst="rect">
            <a:avLst/>
          </a:prstGeom>
          <a:pattFill prst="ltUpDiag">
            <a:fgClr>
              <a:schemeClr val="accent1"/>
            </a:fgClr>
            <a:bgClr>
              <a:schemeClr val="bg1"/>
            </a:bgClr>
          </a:pattFill>
          <a:ln w="9525">
            <a:solidFill>
              <a:schemeClr val="tx1"/>
            </a:solidFill>
            <a:miter lim="800000"/>
            <a:headEnd/>
            <a:tailEnd/>
          </a:ln>
        </p:spPr>
        <p:txBody>
          <a:bodyPr wrap="none" anchor="ctr"/>
          <a:lstStyle/>
          <a:p>
            <a:endParaRPr lang="ru-RU"/>
          </a:p>
        </p:txBody>
      </p:sp>
      <p:sp>
        <p:nvSpPr>
          <p:cNvPr id="33796" name="Rectangle 2"/>
          <p:cNvSpPr>
            <a:spLocks noGrp="1" noChangeArrowheads="1"/>
          </p:cNvSpPr>
          <p:nvPr>
            <p:ph type="title" idx="4294967295"/>
          </p:nvPr>
        </p:nvSpPr>
        <p:spPr/>
        <p:txBody>
          <a:bodyPr/>
          <a:lstStyle/>
          <a:p>
            <a:r>
              <a:rPr lang="ru-RU" sz="3800" dirty="0"/>
              <a:t>Равновесие тел на опорах</a:t>
            </a:r>
          </a:p>
        </p:txBody>
      </p:sp>
      <p:sp>
        <p:nvSpPr>
          <p:cNvPr id="67649" name="Rectangle 65"/>
          <p:cNvSpPr>
            <a:spLocks noGrp="1" noChangeArrowheads="1"/>
          </p:cNvSpPr>
          <p:nvPr>
            <p:ph type="body" idx="4294967295"/>
          </p:nvPr>
        </p:nvSpPr>
        <p:spPr>
          <a:xfrm>
            <a:off x="593725" y="4894263"/>
            <a:ext cx="8267700" cy="1701800"/>
          </a:xfrm>
        </p:spPr>
        <p:txBody>
          <a:bodyPr>
            <a:normAutofit lnSpcReduction="10000"/>
          </a:bodyPr>
          <a:lstStyle/>
          <a:p>
            <a:pPr>
              <a:lnSpc>
                <a:spcPct val="90000"/>
              </a:lnSpc>
            </a:pPr>
            <a:r>
              <a:rPr lang="ru-RU" b="1" dirty="0"/>
              <a:t>Тело, имеющее площадь опоры, будет находиться в равновесии до тех пор, пока линия действия силы тяжести будет проходить через площадь опоры.</a:t>
            </a:r>
          </a:p>
        </p:txBody>
      </p:sp>
      <p:sp>
        <p:nvSpPr>
          <p:cNvPr id="67599" name="Rectangle 15"/>
          <p:cNvSpPr>
            <a:spLocks noChangeArrowheads="1"/>
          </p:cNvSpPr>
          <p:nvPr/>
        </p:nvSpPr>
        <p:spPr bwMode="auto">
          <a:xfrm rot="804034">
            <a:off x="2700338" y="2317750"/>
            <a:ext cx="1103312" cy="1655763"/>
          </a:xfrm>
          <a:prstGeom prst="rect">
            <a:avLst/>
          </a:prstGeom>
          <a:solidFill>
            <a:schemeClr val="accent1"/>
          </a:solidFill>
          <a:ln w="9525">
            <a:solidFill>
              <a:schemeClr val="tx1"/>
            </a:solidFill>
            <a:miter lim="800000"/>
            <a:headEnd/>
            <a:tailEnd/>
          </a:ln>
        </p:spPr>
        <p:txBody>
          <a:bodyPr wrap="none" anchor="ctr"/>
          <a:lstStyle/>
          <a:p>
            <a:endParaRPr lang="ru-RU"/>
          </a:p>
        </p:txBody>
      </p:sp>
      <p:grpSp>
        <p:nvGrpSpPr>
          <p:cNvPr id="2" name="Group 16"/>
          <p:cNvGrpSpPr>
            <a:grpSpLocks/>
          </p:cNvGrpSpPr>
          <p:nvPr/>
        </p:nvGrpSpPr>
        <p:grpSpPr bwMode="auto">
          <a:xfrm>
            <a:off x="3192463" y="3094038"/>
            <a:ext cx="579437" cy="1603375"/>
            <a:chOff x="1454" y="2332"/>
            <a:chExt cx="365" cy="1010"/>
          </a:xfrm>
        </p:grpSpPr>
        <p:grpSp>
          <p:nvGrpSpPr>
            <p:cNvPr id="3" name="Group 17"/>
            <p:cNvGrpSpPr>
              <a:grpSpLocks/>
            </p:cNvGrpSpPr>
            <p:nvPr/>
          </p:nvGrpSpPr>
          <p:grpSpPr bwMode="auto">
            <a:xfrm>
              <a:off x="1454" y="2332"/>
              <a:ext cx="64" cy="850"/>
              <a:chOff x="1454" y="2332"/>
              <a:chExt cx="64" cy="850"/>
            </a:xfrm>
          </p:grpSpPr>
          <p:sp>
            <p:nvSpPr>
              <p:cNvPr id="33841" name="Line 18"/>
              <p:cNvSpPr>
                <a:spLocks noChangeShapeType="1"/>
              </p:cNvSpPr>
              <p:nvPr/>
            </p:nvSpPr>
            <p:spPr bwMode="auto">
              <a:xfrm>
                <a:off x="1481" y="2368"/>
                <a:ext cx="0" cy="814"/>
              </a:xfrm>
              <a:prstGeom prst="line">
                <a:avLst/>
              </a:prstGeom>
              <a:noFill/>
              <a:ln w="38100">
                <a:solidFill>
                  <a:schemeClr val="hlink"/>
                </a:solidFill>
                <a:round/>
                <a:headEnd/>
                <a:tailEnd type="triangle" w="med" len="med"/>
              </a:ln>
            </p:spPr>
            <p:txBody>
              <a:bodyPr/>
              <a:lstStyle/>
              <a:p>
                <a:endParaRPr lang="ru-RU"/>
              </a:p>
            </p:txBody>
          </p:sp>
          <p:sp>
            <p:nvSpPr>
              <p:cNvPr id="33842" name="Oval 19"/>
              <p:cNvSpPr>
                <a:spLocks noChangeArrowheads="1"/>
              </p:cNvSpPr>
              <p:nvPr/>
            </p:nvSpPr>
            <p:spPr bwMode="auto">
              <a:xfrm>
                <a:off x="1454" y="2332"/>
                <a:ext cx="64" cy="64"/>
              </a:xfrm>
              <a:prstGeom prst="ellipse">
                <a:avLst/>
              </a:prstGeom>
              <a:solidFill>
                <a:schemeClr val="tx1"/>
              </a:solidFill>
              <a:ln w="9525">
                <a:solidFill>
                  <a:schemeClr val="tx1"/>
                </a:solidFill>
                <a:round/>
                <a:headEnd/>
                <a:tailEnd/>
              </a:ln>
            </p:spPr>
            <p:txBody>
              <a:bodyPr wrap="none" anchor="ctr"/>
              <a:lstStyle/>
              <a:p>
                <a:endParaRPr lang="ru-RU"/>
              </a:p>
            </p:txBody>
          </p:sp>
        </p:grpSp>
        <p:grpSp>
          <p:nvGrpSpPr>
            <p:cNvPr id="4" name="Group 20"/>
            <p:cNvGrpSpPr>
              <a:grpSpLocks/>
            </p:cNvGrpSpPr>
            <p:nvPr/>
          </p:nvGrpSpPr>
          <p:grpSpPr bwMode="auto">
            <a:xfrm>
              <a:off x="1527" y="3054"/>
              <a:ext cx="292" cy="288"/>
              <a:chOff x="1527" y="3054"/>
              <a:chExt cx="292" cy="288"/>
            </a:xfrm>
          </p:grpSpPr>
          <p:sp>
            <p:nvSpPr>
              <p:cNvPr id="33839" name="Text Box 21"/>
              <p:cNvSpPr txBox="1">
                <a:spLocks noChangeArrowheads="1"/>
              </p:cNvSpPr>
              <p:nvPr/>
            </p:nvSpPr>
            <p:spPr bwMode="auto">
              <a:xfrm>
                <a:off x="1527" y="3054"/>
                <a:ext cx="292" cy="288"/>
              </a:xfrm>
              <a:prstGeom prst="rect">
                <a:avLst/>
              </a:prstGeom>
              <a:noFill/>
              <a:ln w="9525">
                <a:noFill/>
                <a:miter lim="800000"/>
                <a:headEnd/>
                <a:tailEnd/>
              </a:ln>
            </p:spPr>
            <p:txBody>
              <a:bodyPr>
                <a:spAutoFit/>
              </a:bodyPr>
              <a:lstStyle/>
              <a:p>
                <a:pPr>
                  <a:spcBef>
                    <a:spcPct val="50000"/>
                  </a:spcBef>
                </a:pPr>
                <a:r>
                  <a:rPr lang="en-US" sz="2400"/>
                  <a:t>F</a:t>
                </a:r>
                <a:r>
                  <a:rPr lang="ru-RU" sz="2400" baseline="-25000"/>
                  <a:t>т</a:t>
                </a:r>
                <a:endParaRPr lang="ru-RU" sz="2400"/>
              </a:p>
            </p:txBody>
          </p:sp>
          <p:sp>
            <p:nvSpPr>
              <p:cNvPr id="33840" name="Line 22"/>
              <p:cNvSpPr>
                <a:spLocks noChangeShapeType="1"/>
              </p:cNvSpPr>
              <p:nvPr/>
            </p:nvSpPr>
            <p:spPr bwMode="auto">
              <a:xfrm>
                <a:off x="1591" y="3090"/>
                <a:ext cx="128" cy="0"/>
              </a:xfrm>
              <a:prstGeom prst="line">
                <a:avLst/>
              </a:prstGeom>
              <a:noFill/>
              <a:ln w="28575">
                <a:solidFill>
                  <a:schemeClr val="tx1"/>
                </a:solidFill>
                <a:round/>
                <a:headEnd/>
                <a:tailEnd type="triangle" w="med" len="med"/>
              </a:ln>
            </p:spPr>
            <p:txBody>
              <a:bodyPr/>
              <a:lstStyle/>
              <a:p>
                <a:endParaRPr lang="ru-RU"/>
              </a:p>
            </p:txBody>
          </p:sp>
        </p:grpSp>
      </p:grpSp>
      <p:sp>
        <p:nvSpPr>
          <p:cNvPr id="67607" name="Rectangle 23"/>
          <p:cNvSpPr>
            <a:spLocks noChangeArrowheads="1"/>
          </p:cNvSpPr>
          <p:nvPr/>
        </p:nvSpPr>
        <p:spPr bwMode="auto">
          <a:xfrm rot="2011209">
            <a:off x="4598988" y="2263775"/>
            <a:ext cx="1103312" cy="1655763"/>
          </a:xfrm>
          <a:prstGeom prst="rect">
            <a:avLst/>
          </a:prstGeom>
          <a:solidFill>
            <a:schemeClr val="accent1"/>
          </a:solidFill>
          <a:ln w="9525">
            <a:solidFill>
              <a:schemeClr val="tx1"/>
            </a:solidFill>
            <a:miter lim="800000"/>
            <a:headEnd/>
            <a:tailEnd/>
          </a:ln>
        </p:spPr>
        <p:txBody>
          <a:bodyPr wrap="none" anchor="ctr"/>
          <a:lstStyle/>
          <a:p>
            <a:endParaRPr lang="ru-RU"/>
          </a:p>
        </p:txBody>
      </p:sp>
      <p:grpSp>
        <p:nvGrpSpPr>
          <p:cNvPr id="5" name="Group 24"/>
          <p:cNvGrpSpPr>
            <a:grpSpLocks/>
          </p:cNvGrpSpPr>
          <p:nvPr/>
        </p:nvGrpSpPr>
        <p:grpSpPr bwMode="auto">
          <a:xfrm>
            <a:off x="5091113" y="3035300"/>
            <a:ext cx="579437" cy="1603375"/>
            <a:chOff x="1454" y="2332"/>
            <a:chExt cx="365" cy="1010"/>
          </a:xfrm>
        </p:grpSpPr>
        <p:grpSp>
          <p:nvGrpSpPr>
            <p:cNvPr id="6" name="Group 25"/>
            <p:cNvGrpSpPr>
              <a:grpSpLocks/>
            </p:cNvGrpSpPr>
            <p:nvPr/>
          </p:nvGrpSpPr>
          <p:grpSpPr bwMode="auto">
            <a:xfrm>
              <a:off x="1454" y="2332"/>
              <a:ext cx="64" cy="850"/>
              <a:chOff x="1454" y="2332"/>
              <a:chExt cx="64" cy="850"/>
            </a:xfrm>
          </p:grpSpPr>
          <p:sp>
            <p:nvSpPr>
              <p:cNvPr id="33835" name="Line 26"/>
              <p:cNvSpPr>
                <a:spLocks noChangeShapeType="1"/>
              </p:cNvSpPr>
              <p:nvPr/>
            </p:nvSpPr>
            <p:spPr bwMode="auto">
              <a:xfrm>
                <a:off x="1481" y="2368"/>
                <a:ext cx="0" cy="814"/>
              </a:xfrm>
              <a:prstGeom prst="line">
                <a:avLst/>
              </a:prstGeom>
              <a:noFill/>
              <a:ln w="38100">
                <a:solidFill>
                  <a:schemeClr val="hlink"/>
                </a:solidFill>
                <a:round/>
                <a:headEnd/>
                <a:tailEnd type="triangle" w="med" len="med"/>
              </a:ln>
            </p:spPr>
            <p:txBody>
              <a:bodyPr/>
              <a:lstStyle/>
              <a:p>
                <a:endParaRPr lang="ru-RU"/>
              </a:p>
            </p:txBody>
          </p:sp>
          <p:sp>
            <p:nvSpPr>
              <p:cNvPr id="33836" name="Oval 27"/>
              <p:cNvSpPr>
                <a:spLocks noChangeArrowheads="1"/>
              </p:cNvSpPr>
              <p:nvPr/>
            </p:nvSpPr>
            <p:spPr bwMode="auto">
              <a:xfrm>
                <a:off x="1454" y="2332"/>
                <a:ext cx="64" cy="64"/>
              </a:xfrm>
              <a:prstGeom prst="ellipse">
                <a:avLst/>
              </a:prstGeom>
              <a:solidFill>
                <a:schemeClr val="tx1"/>
              </a:solidFill>
              <a:ln w="9525">
                <a:solidFill>
                  <a:schemeClr val="tx1"/>
                </a:solidFill>
                <a:round/>
                <a:headEnd/>
                <a:tailEnd/>
              </a:ln>
            </p:spPr>
            <p:txBody>
              <a:bodyPr wrap="none" anchor="ctr"/>
              <a:lstStyle/>
              <a:p>
                <a:endParaRPr lang="ru-RU"/>
              </a:p>
            </p:txBody>
          </p:sp>
        </p:grpSp>
        <p:grpSp>
          <p:nvGrpSpPr>
            <p:cNvPr id="7" name="Group 28"/>
            <p:cNvGrpSpPr>
              <a:grpSpLocks/>
            </p:cNvGrpSpPr>
            <p:nvPr/>
          </p:nvGrpSpPr>
          <p:grpSpPr bwMode="auto">
            <a:xfrm>
              <a:off x="1527" y="3054"/>
              <a:ext cx="292" cy="288"/>
              <a:chOff x="1527" y="3054"/>
              <a:chExt cx="292" cy="288"/>
            </a:xfrm>
          </p:grpSpPr>
          <p:sp>
            <p:nvSpPr>
              <p:cNvPr id="33833" name="Text Box 29"/>
              <p:cNvSpPr txBox="1">
                <a:spLocks noChangeArrowheads="1"/>
              </p:cNvSpPr>
              <p:nvPr/>
            </p:nvSpPr>
            <p:spPr bwMode="auto">
              <a:xfrm>
                <a:off x="1527" y="3054"/>
                <a:ext cx="292" cy="288"/>
              </a:xfrm>
              <a:prstGeom prst="rect">
                <a:avLst/>
              </a:prstGeom>
              <a:noFill/>
              <a:ln w="9525">
                <a:noFill/>
                <a:miter lim="800000"/>
                <a:headEnd/>
                <a:tailEnd/>
              </a:ln>
            </p:spPr>
            <p:txBody>
              <a:bodyPr>
                <a:spAutoFit/>
              </a:bodyPr>
              <a:lstStyle/>
              <a:p>
                <a:pPr>
                  <a:spcBef>
                    <a:spcPct val="50000"/>
                  </a:spcBef>
                </a:pPr>
                <a:r>
                  <a:rPr lang="en-US" sz="2400"/>
                  <a:t>F</a:t>
                </a:r>
                <a:r>
                  <a:rPr lang="ru-RU" sz="2400" baseline="-25000"/>
                  <a:t>т</a:t>
                </a:r>
                <a:endParaRPr lang="ru-RU" sz="2400"/>
              </a:p>
            </p:txBody>
          </p:sp>
          <p:sp>
            <p:nvSpPr>
              <p:cNvPr id="33834" name="Line 30"/>
              <p:cNvSpPr>
                <a:spLocks noChangeShapeType="1"/>
              </p:cNvSpPr>
              <p:nvPr/>
            </p:nvSpPr>
            <p:spPr bwMode="auto">
              <a:xfrm>
                <a:off x="1591" y="3090"/>
                <a:ext cx="128" cy="0"/>
              </a:xfrm>
              <a:prstGeom prst="line">
                <a:avLst/>
              </a:prstGeom>
              <a:noFill/>
              <a:ln w="28575">
                <a:solidFill>
                  <a:schemeClr val="tx1"/>
                </a:solidFill>
                <a:round/>
                <a:headEnd/>
                <a:tailEnd type="triangle" w="med" len="med"/>
              </a:ln>
            </p:spPr>
            <p:txBody>
              <a:bodyPr/>
              <a:lstStyle/>
              <a:p>
                <a:endParaRPr lang="ru-RU"/>
              </a:p>
            </p:txBody>
          </p:sp>
        </p:grpSp>
      </p:grpSp>
      <p:sp>
        <p:nvSpPr>
          <p:cNvPr id="67615" name="Rectangle 31"/>
          <p:cNvSpPr>
            <a:spLocks noChangeArrowheads="1"/>
          </p:cNvSpPr>
          <p:nvPr/>
        </p:nvSpPr>
        <p:spPr bwMode="auto">
          <a:xfrm rot="2949066">
            <a:off x="6778626" y="2293937"/>
            <a:ext cx="1103312" cy="1655763"/>
          </a:xfrm>
          <a:prstGeom prst="rect">
            <a:avLst/>
          </a:prstGeom>
          <a:solidFill>
            <a:schemeClr val="accent1"/>
          </a:solidFill>
          <a:ln w="9525">
            <a:solidFill>
              <a:schemeClr val="tx1"/>
            </a:solidFill>
            <a:miter lim="800000"/>
            <a:headEnd/>
            <a:tailEnd/>
          </a:ln>
        </p:spPr>
        <p:txBody>
          <a:bodyPr wrap="none" anchor="ctr"/>
          <a:lstStyle/>
          <a:p>
            <a:endParaRPr lang="ru-RU"/>
          </a:p>
        </p:txBody>
      </p:sp>
      <p:grpSp>
        <p:nvGrpSpPr>
          <p:cNvPr id="8" name="Group 32"/>
          <p:cNvGrpSpPr>
            <a:grpSpLocks/>
          </p:cNvGrpSpPr>
          <p:nvPr/>
        </p:nvGrpSpPr>
        <p:grpSpPr bwMode="auto">
          <a:xfrm>
            <a:off x="7272338" y="3063875"/>
            <a:ext cx="579437" cy="1603375"/>
            <a:chOff x="1454" y="2332"/>
            <a:chExt cx="365" cy="1010"/>
          </a:xfrm>
        </p:grpSpPr>
        <p:grpSp>
          <p:nvGrpSpPr>
            <p:cNvPr id="9" name="Group 33"/>
            <p:cNvGrpSpPr>
              <a:grpSpLocks/>
            </p:cNvGrpSpPr>
            <p:nvPr/>
          </p:nvGrpSpPr>
          <p:grpSpPr bwMode="auto">
            <a:xfrm>
              <a:off x="1454" y="2332"/>
              <a:ext cx="64" cy="850"/>
              <a:chOff x="1454" y="2332"/>
              <a:chExt cx="64" cy="850"/>
            </a:xfrm>
          </p:grpSpPr>
          <p:sp>
            <p:nvSpPr>
              <p:cNvPr id="33829" name="Line 34"/>
              <p:cNvSpPr>
                <a:spLocks noChangeShapeType="1"/>
              </p:cNvSpPr>
              <p:nvPr/>
            </p:nvSpPr>
            <p:spPr bwMode="auto">
              <a:xfrm>
                <a:off x="1481" y="2368"/>
                <a:ext cx="0" cy="814"/>
              </a:xfrm>
              <a:prstGeom prst="line">
                <a:avLst/>
              </a:prstGeom>
              <a:noFill/>
              <a:ln w="38100">
                <a:solidFill>
                  <a:schemeClr val="hlink"/>
                </a:solidFill>
                <a:round/>
                <a:headEnd/>
                <a:tailEnd type="triangle" w="med" len="med"/>
              </a:ln>
            </p:spPr>
            <p:txBody>
              <a:bodyPr/>
              <a:lstStyle/>
              <a:p>
                <a:endParaRPr lang="ru-RU"/>
              </a:p>
            </p:txBody>
          </p:sp>
          <p:sp>
            <p:nvSpPr>
              <p:cNvPr id="33830" name="Oval 35"/>
              <p:cNvSpPr>
                <a:spLocks noChangeArrowheads="1"/>
              </p:cNvSpPr>
              <p:nvPr/>
            </p:nvSpPr>
            <p:spPr bwMode="auto">
              <a:xfrm>
                <a:off x="1454" y="2332"/>
                <a:ext cx="64" cy="64"/>
              </a:xfrm>
              <a:prstGeom prst="ellipse">
                <a:avLst/>
              </a:prstGeom>
              <a:solidFill>
                <a:schemeClr val="tx1"/>
              </a:solidFill>
              <a:ln w="9525">
                <a:solidFill>
                  <a:schemeClr val="tx1"/>
                </a:solidFill>
                <a:round/>
                <a:headEnd/>
                <a:tailEnd/>
              </a:ln>
            </p:spPr>
            <p:txBody>
              <a:bodyPr wrap="none" anchor="ctr"/>
              <a:lstStyle/>
              <a:p>
                <a:endParaRPr lang="ru-RU"/>
              </a:p>
            </p:txBody>
          </p:sp>
        </p:grpSp>
        <p:grpSp>
          <p:nvGrpSpPr>
            <p:cNvPr id="10" name="Group 36"/>
            <p:cNvGrpSpPr>
              <a:grpSpLocks/>
            </p:cNvGrpSpPr>
            <p:nvPr/>
          </p:nvGrpSpPr>
          <p:grpSpPr bwMode="auto">
            <a:xfrm>
              <a:off x="1527" y="3054"/>
              <a:ext cx="292" cy="288"/>
              <a:chOff x="1527" y="3054"/>
              <a:chExt cx="292" cy="288"/>
            </a:xfrm>
          </p:grpSpPr>
          <p:sp>
            <p:nvSpPr>
              <p:cNvPr id="33827" name="Text Box 37"/>
              <p:cNvSpPr txBox="1">
                <a:spLocks noChangeArrowheads="1"/>
              </p:cNvSpPr>
              <p:nvPr/>
            </p:nvSpPr>
            <p:spPr bwMode="auto">
              <a:xfrm>
                <a:off x="1527" y="3054"/>
                <a:ext cx="292" cy="288"/>
              </a:xfrm>
              <a:prstGeom prst="rect">
                <a:avLst/>
              </a:prstGeom>
              <a:noFill/>
              <a:ln w="9525">
                <a:noFill/>
                <a:miter lim="800000"/>
                <a:headEnd/>
                <a:tailEnd/>
              </a:ln>
            </p:spPr>
            <p:txBody>
              <a:bodyPr>
                <a:spAutoFit/>
              </a:bodyPr>
              <a:lstStyle/>
              <a:p>
                <a:pPr>
                  <a:spcBef>
                    <a:spcPct val="50000"/>
                  </a:spcBef>
                </a:pPr>
                <a:r>
                  <a:rPr lang="en-US" sz="2400"/>
                  <a:t>F</a:t>
                </a:r>
                <a:r>
                  <a:rPr lang="ru-RU" sz="2400" baseline="-25000"/>
                  <a:t>т</a:t>
                </a:r>
                <a:endParaRPr lang="ru-RU" sz="2400"/>
              </a:p>
            </p:txBody>
          </p:sp>
          <p:sp>
            <p:nvSpPr>
              <p:cNvPr id="33828" name="Line 38"/>
              <p:cNvSpPr>
                <a:spLocks noChangeShapeType="1"/>
              </p:cNvSpPr>
              <p:nvPr/>
            </p:nvSpPr>
            <p:spPr bwMode="auto">
              <a:xfrm>
                <a:off x="1591" y="3090"/>
                <a:ext cx="128" cy="0"/>
              </a:xfrm>
              <a:prstGeom prst="line">
                <a:avLst/>
              </a:prstGeom>
              <a:noFill/>
              <a:ln w="28575">
                <a:solidFill>
                  <a:schemeClr val="tx1"/>
                </a:solidFill>
                <a:round/>
                <a:headEnd/>
                <a:tailEnd type="triangle" w="med" len="med"/>
              </a:ln>
            </p:spPr>
            <p:txBody>
              <a:bodyPr/>
              <a:lstStyle/>
              <a:p>
                <a:endParaRPr lang="ru-RU"/>
              </a:p>
            </p:txBody>
          </p:sp>
        </p:grpSp>
      </p:grpSp>
      <p:sp>
        <p:nvSpPr>
          <p:cNvPr id="67623" name="Rectangle 39"/>
          <p:cNvSpPr>
            <a:spLocks noChangeArrowheads="1"/>
          </p:cNvSpPr>
          <p:nvPr/>
        </p:nvSpPr>
        <p:spPr bwMode="auto">
          <a:xfrm>
            <a:off x="958850" y="2436813"/>
            <a:ext cx="1103313" cy="1655762"/>
          </a:xfrm>
          <a:prstGeom prst="rect">
            <a:avLst/>
          </a:prstGeom>
          <a:solidFill>
            <a:schemeClr val="accent1"/>
          </a:solidFill>
          <a:ln w="9525">
            <a:solidFill>
              <a:schemeClr val="tx1"/>
            </a:solidFill>
            <a:miter lim="800000"/>
            <a:headEnd/>
            <a:tailEnd/>
          </a:ln>
        </p:spPr>
        <p:txBody>
          <a:bodyPr wrap="none" anchor="ctr"/>
          <a:lstStyle/>
          <a:p>
            <a:endParaRPr lang="ru-RU"/>
          </a:p>
        </p:txBody>
      </p:sp>
      <p:grpSp>
        <p:nvGrpSpPr>
          <p:cNvPr id="11" name="Group 40"/>
          <p:cNvGrpSpPr>
            <a:grpSpLocks/>
          </p:cNvGrpSpPr>
          <p:nvPr/>
        </p:nvGrpSpPr>
        <p:grpSpPr bwMode="auto">
          <a:xfrm>
            <a:off x="1481138" y="3235325"/>
            <a:ext cx="579437" cy="1603375"/>
            <a:chOff x="1454" y="2332"/>
            <a:chExt cx="365" cy="1010"/>
          </a:xfrm>
        </p:grpSpPr>
        <p:grpSp>
          <p:nvGrpSpPr>
            <p:cNvPr id="12" name="Group 41"/>
            <p:cNvGrpSpPr>
              <a:grpSpLocks/>
            </p:cNvGrpSpPr>
            <p:nvPr/>
          </p:nvGrpSpPr>
          <p:grpSpPr bwMode="auto">
            <a:xfrm>
              <a:off x="1454" y="2332"/>
              <a:ext cx="64" cy="850"/>
              <a:chOff x="1454" y="2332"/>
              <a:chExt cx="64" cy="850"/>
            </a:xfrm>
          </p:grpSpPr>
          <p:sp>
            <p:nvSpPr>
              <p:cNvPr id="33823" name="Line 42"/>
              <p:cNvSpPr>
                <a:spLocks noChangeShapeType="1"/>
              </p:cNvSpPr>
              <p:nvPr/>
            </p:nvSpPr>
            <p:spPr bwMode="auto">
              <a:xfrm>
                <a:off x="1481" y="2368"/>
                <a:ext cx="0" cy="814"/>
              </a:xfrm>
              <a:prstGeom prst="line">
                <a:avLst/>
              </a:prstGeom>
              <a:noFill/>
              <a:ln w="38100">
                <a:solidFill>
                  <a:schemeClr val="hlink"/>
                </a:solidFill>
                <a:round/>
                <a:headEnd/>
                <a:tailEnd type="triangle" w="med" len="med"/>
              </a:ln>
            </p:spPr>
            <p:txBody>
              <a:bodyPr/>
              <a:lstStyle/>
              <a:p>
                <a:endParaRPr lang="ru-RU"/>
              </a:p>
            </p:txBody>
          </p:sp>
          <p:sp>
            <p:nvSpPr>
              <p:cNvPr id="33824" name="Oval 43"/>
              <p:cNvSpPr>
                <a:spLocks noChangeArrowheads="1"/>
              </p:cNvSpPr>
              <p:nvPr/>
            </p:nvSpPr>
            <p:spPr bwMode="auto">
              <a:xfrm>
                <a:off x="1454" y="2332"/>
                <a:ext cx="64" cy="64"/>
              </a:xfrm>
              <a:prstGeom prst="ellipse">
                <a:avLst/>
              </a:prstGeom>
              <a:solidFill>
                <a:schemeClr val="tx1"/>
              </a:solidFill>
              <a:ln w="9525">
                <a:solidFill>
                  <a:schemeClr val="tx1"/>
                </a:solidFill>
                <a:round/>
                <a:headEnd/>
                <a:tailEnd/>
              </a:ln>
            </p:spPr>
            <p:txBody>
              <a:bodyPr wrap="none" anchor="ctr"/>
              <a:lstStyle/>
              <a:p>
                <a:endParaRPr lang="ru-RU"/>
              </a:p>
            </p:txBody>
          </p:sp>
        </p:grpSp>
        <p:grpSp>
          <p:nvGrpSpPr>
            <p:cNvPr id="13" name="Group 44"/>
            <p:cNvGrpSpPr>
              <a:grpSpLocks/>
            </p:cNvGrpSpPr>
            <p:nvPr/>
          </p:nvGrpSpPr>
          <p:grpSpPr bwMode="auto">
            <a:xfrm>
              <a:off x="1527" y="3054"/>
              <a:ext cx="292" cy="288"/>
              <a:chOff x="1527" y="3054"/>
              <a:chExt cx="292" cy="288"/>
            </a:xfrm>
          </p:grpSpPr>
          <p:sp>
            <p:nvSpPr>
              <p:cNvPr id="33821" name="Text Box 45"/>
              <p:cNvSpPr txBox="1">
                <a:spLocks noChangeArrowheads="1"/>
              </p:cNvSpPr>
              <p:nvPr/>
            </p:nvSpPr>
            <p:spPr bwMode="auto">
              <a:xfrm>
                <a:off x="1527" y="3054"/>
                <a:ext cx="292" cy="288"/>
              </a:xfrm>
              <a:prstGeom prst="rect">
                <a:avLst/>
              </a:prstGeom>
              <a:noFill/>
              <a:ln w="9525">
                <a:noFill/>
                <a:miter lim="800000"/>
                <a:headEnd/>
                <a:tailEnd/>
              </a:ln>
            </p:spPr>
            <p:txBody>
              <a:bodyPr>
                <a:spAutoFit/>
              </a:bodyPr>
              <a:lstStyle/>
              <a:p>
                <a:pPr>
                  <a:spcBef>
                    <a:spcPct val="50000"/>
                  </a:spcBef>
                </a:pPr>
                <a:r>
                  <a:rPr lang="en-US" sz="2400"/>
                  <a:t>F</a:t>
                </a:r>
                <a:r>
                  <a:rPr lang="ru-RU" sz="2400" baseline="-25000"/>
                  <a:t>т</a:t>
                </a:r>
                <a:endParaRPr lang="ru-RU" sz="2400"/>
              </a:p>
            </p:txBody>
          </p:sp>
          <p:sp>
            <p:nvSpPr>
              <p:cNvPr id="33822" name="Line 46"/>
              <p:cNvSpPr>
                <a:spLocks noChangeShapeType="1"/>
              </p:cNvSpPr>
              <p:nvPr/>
            </p:nvSpPr>
            <p:spPr bwMode="auto">
              <a:xfrm>
                <a:off x="1591" y="3090"/>
                <a:ext cx="128" cy="0"/>
              </a:xfrm>
              <a:prstGeom prst="line">
                <a:avLst/>
              </a:prstGeom>
              <a:noFill/>
              <a:ln w="28575">
                <a:solidFill>
                  <a:schemeClr val="tx1"/>
                </a:solidFill>
                <a:round/>
                <a:headEnd/>
                <a:tailEnd type="triangle" w="med" len="med"/>
              </a:ln>
            </p:spPr>
            <p:txBody>
              <a:bodyPr/>
              <a:lstStyle/>
              <a:p>
                <a:endParaRPr lang="ru-RU"/>
              </a:p>
            </p:txBody>
          </p:sp>
        </p:grpSp>
      </p:grpSp>
      <p:sp>
        <p:nvSpPr>
          <p:cNvPr id="67631" name="Line 47"/>
          <p:cNvSpPr>
            <a:spLocks noChangeShapeType="1"/>
          </p:cNvSpPr>
          <p:nvPr/>
        </p:nvSpPr>
        <p:spPr bwMode="auto">
          <a:xfrm>
            <a:off x="5135563" y="1784350"/>
            <a:ext cx="0" cy="3092450"/>
          </a:xfrm>
          <a:prstGeom prst="line">
            <a:avLst/>
          </a:prstGeom>
          <a:noFill/>
          <a:ln w="9525">
            <a:solidFill>
              <a:schemeClr val="tx1"/>
            </a:solidFill>
            <a:prstDash val="dash"/>
            <a:round/>
            <a:headEnd/>
            <a:tailEnd/>
          </a:ln>
        </p:spPr>
        <p:txBody>
          <a:bodyPr/>
          <a:lstStyle/>
          <a:p>
            <a:endParaRPr lang="ru-RU"/>
          </a:p>
        </p:txBody>
      </p:sp>
      <p:sp>
        <p:nvSpPr>
          <p:cNvPr id="67632" name="Line 48"/>
          <p:cNvSpPr>
            <a:spLocks noChangeShapeType="1"/>
          </p:cNvSpPr>
          <p:nvPr/>
        </p:nvSpPr>
        <p:spPr bwMode="auto">
          <a:xfrm>
            <a:off x="7058025" y="1728788"/>
            <a:ext cx="0" cy="3149600"/>
          </a:xfrm>
          <a:prstGeom prst="line">
            <a:avLst/>
          </a:prstGeom>
          <a:noFill/>
          <a:ln w="9525">
            <a:solidFill>
              <a:schemeClr val="tx1"/>
            </a:solidFill>
            <a:prstDash val="dash"/>
            <a:round/>
            <a:headEnd/>
            <a:tailEnd/>
          </a:ln>
        </p:spPr>
        <p:txBody>
          <a:bodyPr/>
          <a:lstStyle/>
          <a:p>
            <a:endParaRPr lang="ru-RU"/>
          </a:p>
        </p:txBody>
      </p:sp>
      <p:sp>
        <p:nvSpPr>
          <p:cNvPr id="67634" name="Line 50"/>
          <p:cNvSpPr>
            <a:spLocks noChangeShapeType="1"/>
          </p:cNvSpPr>
          <p:nvPr/>
        </p:nvSpPr>
        <p:spPr bwMode="auto">
          <a:xfrm>
            <a:off x="3595688" y="1652588"/>
            <a:ext cx="0" cy="3092450"/>
          </a:xfrm>
          <a:prstGeom prst="line">
            <a:avLst/>
          </a:prstGeom>
          <a:noFill/>
          <a:ln w="9525">
            <a:solidFill>
              <a:schemeClr val="tx1"/>
            </a:solidFill>
            <a:prstDash val="dash"/>
            <a:round/>
            <a:headEnd/>
            <a:tailEnd/>
          </a:ln>
        </p:spPr>
        <p:txBody>
          <a:bodyPr/>
          <a:lstStyle/>
          <a:p>
            <a:endParaRPr lang="ru-RU"/>
          </a:p>
        </p:txBody>
      </p:sp>
      <p:grpSp>
        <p:nvGrpSpPr>
          <p:cNvPr id="14" name="Group 55"/>
          <p:cNvGrpSpPr>
            <a:grpSpLocks/>
          </p:cNvGrpSpPr>
          <p:nvPr/>
        </p:nvGrpSpPr>
        <p:grpSpPr bwMode="auto">
          <a:xfrm>
            <a:off x="3265488" y="2700338"/>
            <a:ext cx="390525" cy="457200"/>
            <a:chOff x="2075" y="2121"/>
            <a:chExt cx="246" cy="288"/>
          </a:xfrm>
        </p:grpSpPr>
        <p:sp>
          <p:nvSpPr>
            <p:cNvPr id="33817" name="Line 51"/>
            <p:cNvSpPr>
              <a:spLocks noChangeShapeType="1"/>
            </p:cNvSpPr>
            <p:nvPr/>
          </p:nvSpPr>
          <p:spPr bwMode="auto">
            <a:xfrm>
              <a:off x="2075" y="2395"/>
              <a:ext cx="211" cy="9"/>
            </a:xfrm>
            <a:prstGeom prst="line">
              <a:avLst/>
            </a:prstGeom>
            <a:noFill/>
            <a:ln w="38100">
              <a:solidFill>
                <a:srgbClr val="0000CC"/>
              </a:solidFill>
              <a:round/>
              <a:headEnd/>
              <a:tailEnd/>
            </a:ln>
          </p:spPr>
          <p:txBody>
            <a:bodyPr/>
            <a:lstStyle/>
            <a:p>
              <a:endParaRPr lang="ru-RU"/>
            </a:p>
          </p:txBody>
        </p:sp>
        <p:sp>
          <p:nvSpPr>
            <p:cNvPr id="33818" name="Text Box 53"/>
            <p:cNvSpPr txBox="1">
              <a:spLocks noChangeArrowheads="1"/>
            </p:cNvSpPr>
            <p:nvPr/>
          </p:nvSpPr>
          <p:spPr bwMode="auto">
            <a:xfrm>
              <a:off x="2075" y="2121"/>
              <a:ext cx="246" cy="288"/>
            </a:xfrm>
            <a:prstGeom prst="rect">
              <a:avLst/>
            </a:prstGeom>
            <a:noFill/>
            <a:ln w="9525">
              <a:noFill/>
              <a:miter lim="800000"/>
              <a:headEnd/>
              <a:tailEnd/>
            </a:ln>
          </p:spPr>
          <p:txBody>
            <a:bodyPr>
              <a:spAutoFit/>
            </a:bodyPr>
            <a:lstStyle/>
            <a:p>
              <a:pPr>
                <a:spcBef>
                  <a:spcPct val="50000"/>
                </a:spcBef>
              </a:pPr>
              <a:r>
                <a:rPr lang="en-US" sz="2400" b="1">
                  <a:solidFill>
                    <a:srgbClr val="0000CC"/>
                  </a:solidFill>
                </a:rPr>
                <a:t>ℓ</a:t>
              </a:r>
            </a:p>
          </p:txBody>
        </p:sp>
      </p:grpSp>
      <p:grpSp>
        <p:nvGrpSpPr>
          <p:cNvPr id="15" name="Group 56"/>
          <p:cNvGrpSpPr>
            <a:grpSpLocks/>
          </p:cNvGrpSpPr>
          <p:nvPr/>
        </p:nvGrpSpPr>
        <p:grpSpPr bwMode="auto">
          <a:xfrm>
            <a:off x="7024688" y="2686050"/>
            <a:ext cx="390525" cy="457200"/>
            <a:chOff x="4443" y="2094"/>
            <a:chExt cx="246" cy="288"/>
          </a:xfrm>
        </p:grpSpPr>
        <p:sp>
          <p:nvSpPr>
            <p:cNvPr id="33815" name="Line 52"/>
            <p:cNvSpPr>
              <a:spLocks noChangeShapeType="1"/>
            </p:cNvSpPr>
            <p:nvPr/>
          </p:nvSpPr>
          <p:spPr bwMode="auto">
            <a:xfrm>
              <a:off x="4462" y="2359"/>
              <a:ext cx="164" cy="0"/>
            </a:xfrm>
            <a:prstGeom prst="line">
              <a:avLst/>
            </a:prstGeom>
            <a:noFill/>
            <a:ln w="38100">
              <a:solidFill>
                <a:srgbClr val="0000CC"/>
              </a:solidFill>
              <a:round/>
              <a:headEnd/>
              <a:tailEnd/>
            </a:ln>
          </p:spPr>
          <p:txBody>
            <a:bodyPr/>
            <a:lstStyle/>
            <a:p>
              <a:endParaRPr lang="ru-RU"/>
            </a:p>
          </p:txBody>
        </p:sp>
        <p:sp>
          <p:nvSpPr>
            <p:cNvPr id="33816" name="Text Box 54"/>
            <p:cNvSpPr txBox="1">
              <a:spLocks noChangeArrowheads="1"/>
            </p:cNvSpPr>
            <p:nvPr/>
          </p:nvSpPr>
          <p:spPr bwMode="auto">
            <a:xfrm>
              <a:off x="4443" y="2094"/>
              <a:ext cx="246" cy="288"/>
            </a:xfrm>
            <a:prstGeom prst="rect">
              <a:avLst/>
            </a:prstGeom>
            <a:noFill/>
            <a:ln w="9525">
              <a:noFill/>
              <a:miter lim="800000"/>
              <a:headEnd/>
              <a:tailEnd/>
            </a:ln>
          </p:spPr>
          <p:txBody>
            <a:bodyPr>
              <a:spAutoFit/>
            </a:bodyPr>
            <a:lstStyle/>
            <a:p>
              <a:pPr>
                <a:spcBef>
                  <a:spcPct val="50000"/>
                </a:spcBef>
              </a:pPr>
              <a:r>
                <a:rPr lang="en-US" sz="2400" b="1">
                  <a:solidFill>
                    <a:srgbClr val="0000CC"/>
                  </a:solidFill>
                </a:rPr>
                <a:t>ℓ</a:t>
              </a:r>
            </a:p>
          </p:txBody>
        </p:sp>
      </p:grpSp>
      <p:sp>
        <p:nvSpPr>
          <p:cNvPr id="67641" name="Arc 57"/>
          <p:cNvSpPr>
            <a:spLocks/>
          </p:cNvSpPr>
          <p:nvPr/>
        </p:nvSpPr>
        <p:spPr bwMode="auto">
          <a:xfrm flipH="1">
            <a:off x="2397125" y="1887538"/>
            <a:ext cx="957263" cy="985837"/>
          </a:xfrm>
          <a:custGeom>
            <a:avLst/>
            <a:gdLst>
              <a:gd name="T0" fmla="*/ 0 w 21600"/>
              <a:gd name="T1" fmla="*/ 0 h 21600"/>
              <a:gd name="T2" fmla="*/ 957263 w 21600"/>
              <a:gd name="T3" fmla="*/ 985837 h 21600"/>
              <a:gd name="T4" fmla="*/ 0 w 21600"/>
              <a:gd name="T5" fmla="*/ 98583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type="stealth" w="lg" len="lg"/>
          </a:ln>
        </p:spPr>
        <p:txBody>
          <a:bodyPr wrap="none" anchor="ctr"/>
          <a:lstStyle/>
          <a:p>
            <a:endParaRPr lang="ru-RU"/>
          </a:p>
        </p:txBody>
      </p:sp>
      <p:sp>
        <p:nvSpPr>
          <p:cNvPr id="67642" name="Arc 58"/>
          <p:cNvSpPr>
            <a:spLocks/>
          </p:cNvSpPr>
          <p:nvPr/>
        </p:nvSpPr>
        <p:spPr bwMode="auto">
          <a:xfrm>
            <a:off x="7448550" y="1714500"/>
            <a:ext cx="957263" cy="985838"/>
          </a:xfrm>
          <a:custGeom>
            <a:avLst/>
            <a:gdLst>
              <a:gd name="T0" fmla="*/ 0 w 21600"/>
              <a:gd name="T1" fmla="*/ 0 h 21600"/>
              <a:gd name="T2" fmla="*/ 957263 w 21600"/>
              <a:gd name="T3" fmla="*/ 985838 h 21600"/>
              <a:gd name="T4" fmla="*/ 0 w 21600"/>
              <a:gd name="T5" fmla="*/ 985838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type="stealth" w="lg" len="lg"/>
          </a:ln>
        </p:spPr>
        <p:txBody>
          <a:bodyPr wrap="none" anchor="ctr"/>
          <a:lstStyle/>
          <a:p>
            <a:endParaRPr lang="ru-RU"/>
          </a:p>
        </p:txBody>
      </p:sp>
      <p:sp>
        <p:nvSpPr>
          <p:cNvPr id="67650" name="Line 66"/>
          <p:cNvSpPr>
            <a:spLocks noChangeShapeType="1"/>
          </p:cNvSpPr>
          <p:nvPr/>
        </p:nvSpPr>
        <p:spPr bwMode="auto">
          <a:xfrm>
            <a:off x="698500" y="3281363"/>
            <a:ext cx="7721600" cy="14287"/>
          </a:xfrm>
          <a:prstGeom prst="line">
            <a:avLst/>
          </a:prstGeom>
          <a:noFill/>
          <a:ln w="9525">
            <a:solidFill>
              <a:schemeClr val="tx1"/>
            </a:solidFill>
            <a:prstDash val="dash"/>
            <a:round/>
            <a:headEnd/>
            <a:tailEnd/>
          </a:ln>
        </p:spPr>
        <p:txBody>
          <a:bodyPr/>
          <a:lstStyle/>
          <a:p>
            <a:endParaRPr lang="ru-RU"/>
          </a:p>
        </p:txBody>
      </p:sp>
      <p:sp>
        <p:nvSpPr>
          <p:cNvPr id="67654" name="Line 70"/>
          <p:cNvSpPr>
            <a:spLocks noChangeShapeType="1"/>
          </p:cNvSpPr>
          <p:nvPr/>
        </p:nvSpPr>
        <p:spPr bwMode="auto">
          <a:xfrm>
            <a:off x="1525588" y="1711325"/>
            <a:ext cx="0" cy="3092450"/>
          </a:xfrm>
          <a:prstGeom prst="line">
            <a:avLst/>
          </a:prstGeom>
          <a:noFill/>
          <a:ln w="9525">
            <a:solidFill>
              <a:schemeClr val="tx1"/>
            </a:solidFill>
            <a:prstDash val="dash"/>
            <a:round/>
            <a:headEnd/>
            <a:tailEnd/>
          </a:ln>
        </p:spPr>
        <p:txBody>
          <a:bodyPr/>
          <a:lstStyle/>
          <a:p>
            <a:endParaRPr lang="ru-R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7643"/>
                                        </p:tgtEl>
                                        <p:attrNameLst>
                                          <p:attrName>style.visibility</p:attrName>
                                        </p:attrNameLst>
                                      </p:cBhvr>
                                      <p:to>
                                        <p:strVal val="visible"/>
                                      </p:to>
                                    </p:set>
                                    <p:animEffect transition="in" filter="fade">
                                      <p:cBhvr>
                                        <p:cTn id="7" dur="1000"/>
                                        <p:tgtEl>
                                          <p:spTgt spid="67643"/>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67623"/>
                                        </p:tgtEl>
                                        <p:attrNameLst>
                                          <p:attrName>style.visibility</p:attrName>
                                        </p:attrNameLst>
                                      </p:cBhvr>
                                      <p:to>
                                        <p:strVal val="visible"/>
                                      </p:to>
                                    </p:set>
                                    <p:animEffect transition="in" filter="fade">
                                      <p:cBhvr>
                                        <p:cTn id="11" dur="1000"/>
                                        <p:tgtEl>
                                          <p:spTgt spid="67623"/>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10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67654"/>
                                        </p:tgtEl>
                                        <p:attrNameLst>
                                          <p:attrName>style.visibility</p:attrName>
                                        </p:attrNameLst>
                                      </p:cBhvr>
                                      <p:to>
                                        <p:strVal val="visible"/>
                                      </p:to>
                                    </p:set>
                                    <p:animEffect transition="in" filter="wipe(up)">
                                      <p:cBhvr>
                                        <p:cTn id="20" dur="1000"/>
                                        <p:tgtEl>
                                          <p:spTgt spid="67654"/>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67599"/>
                                        </p:tgtEl>
                                        <p:attrNameLst>
                                          <p:attrName>style.visibility</p:attrName>
                                        </p:attrNameLst>
                                      </p:cBhvr>
                                      <p:to>
                                        <p:strVal val="visible"/>
                                      </p:to>
                                    </p:set>
                                    <p:animEffect transition="in" filter="fade">
                                      <p:cBhvr>
                                        <p:cTn id="25" dur="1000"/>
                                        <p:tgtEl>
                                          <p:spTgt spid="67599"/>
                                        </p:tgtEl>
                                      </p:cBhvr>
                                    </p:animEffect>
                                  </p:childTnLst>
                                </p:cTn>
                              </p:par>
                              <p:par>
                                <p:cTn id="26" presetID="10" presetClass="entr" presetSubtype="0" fill="hold" nodeType="with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fade">
                                      <p:cBhvr>
                                        <p:cTn id="28" dur="1000"/>
                                        <p:tgtEl>
                                          <p:spTgt spid="2"/>
                                        </p:tgtEl>
                                      </p:cBhvr>
                                    </p:animEffect>
                                  </p:childTnLst>
                                </p:cTn>
                              </p:par>
                              <p:par>
                                <p:cTn id="29" presetID="22" presetClass="entr" presetSubtype="1" fill="hold" grpId="0" nodeType="withEffect">
                                  <p:stCondLst>
                                    <p:cond delay="0"/>
                                  </p:stCondLst>
                                  <p:childTnLst>
                                    <p:set>
                                      <p:cBhvr>
                                        <p:cTn id="30" dur="1" fill="hold">
                                          <p:stCondLst>
                                            <p:cond delay="0"/>
                                          </p:stCondLst>
                                        </p:cTn>
                                        <p:tgtEl>
                                          <p:spTgt spid="67634"/>
                                        </p:tgtEl>
                                        <p:attrNameLst>
                                          <p:attrName>style.visibility</p:attrName>
                                        </p:attrNameLst>
                                      </p:cBhvr>
                                      <p:to>
                                        <p:strVal val="visible"/>
                                      </p:to>
                                    </p:set>
                                    <p:animEffect transition="in" filter="wipe(up)">
                                      <p:cBhvr>
                                        <p:cTn id="31" dur="2000"/>
                                        <p:tgtEl>
                                          <p:spTgt spid="67634"/>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1000"/>
                                        <p:tgtEl>
                                          <p:spTgt spid="14"/>
                                        </p:tgtEl>
                                      </p:cBhvr>
                                    </p:animEffect>
                                  </p:childTnLst>
                                </p:cTn>
                              </p:par>
                            </p:childTnLst>
                          </p:cTn>
                        </p:par>
                        <p:par>
                          <p:cTn id="37" fill="hold">
                            <p:stCondLst>
                              <p:cond delay="1000"/>
                            </p:stCondLst>
                            <p:childTnLst>
                              <p:par>
                                <p:cTn id="38" presetID="22" presetClass="entr" presetSubtype="1" fill="hold" grpId="0" nodeType="afterEffect">
                                  <p:stCondLst>
                                    <p:cond delay="0"/>
                                  </p:stCondLst>
                                  <p:childTnLst>
                                    <p:set>
                                      <p:cBhvr>
                                        <p:cTn id="39" dur="1" fill="hold">
                                          <p:stCondLst>
                                            <p:cond delay="0"/>
                                          </p:stCondLst>
                                        </p:cTn>
                                        <p:tgtEl>
                                          <p:spTgt spid="67641"/>
                                        </p:tgtEl>
                                        <p:attrNameLst>
                                          <p:attrName>style.visibility</p:attrName>
                                        </p:attrNameLst>
                                      </p:cBhvr>
                                      <p:to>
                                        <p:strVal val="visible"/>
                                      </p:to>
                                    </p:set>
                                    <p:animEffect transition="in" filter="wipe(up)">
                                      <p:cBhvr>
                                        <p:cTn id="40" dur="500"/>
                                        <p:tgtEl>
                                          <p:spTgt spid="67641"/>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67607"/>
                                        </p:tgtEl>
                                        <p:attrNameLst>
                                          <p:attrName>style.visibility</p:attrName>
                                        </p:attrNameLst>
                                      </p:cBhvr>
                                      <p:to>
                                        <p:strVal val="visible"/>
                                      </p:to>
                                    </p:set>
                                    <p:animEffect transition="in" filter="fade">
                                      <p:cBhvr>
                                        <p:cTn id="45" dur="1000"/>
                                        <p:tgtEl>
                                          <p:spTgt spid="67607"/>
                                        </p:tgtEl>
                                      </p:cBhvr>
                                    </p:animEffect>
                                  </p:childTnLst>
                                </p:cTn>
                              </p:par>
                              <p:par>
                                <p:cTn id="46" presetID="10" presetClass="entr" presetSubtype="0" fill="hold" nodeType="withEffect">
                                  <p:stCondLst>
                                    <p:cond delay="0"/>
                                  </p:stCondLst>
                                  <p:childTnLst>
                                    <p:set>
                                      <p:cBhvr>
                                        <p:cTn id="47" dur="1" fill="hold">
                                          <p:stCondLst>
                                            <p:cond delay="0"/>
                                          </p:stCondLst>
                                        </p:cTn>
                                        <p:tgtEl>
                                          <p:spTgt spid="5"/>
                                        </p:tgtEl>
                                        <p:attrNameLst>
                                          <p:attrName>style.visibility</p:attrName>
                                        </p:attrNameLst>
                                      </p:cBhvr>
                                      <p:to>
                                        <p:strVal val="visible"/>
                                      </p:to>
                                    </p:set>
                                    <p:animEffect transition="in" filter="fade">
                                      <p:cBhvr>
                                        <p:cTn id="48" dur="1000"/>
                                        <p:tgtEl>
                                          <p:spTgt spid="5"/>
                                        </p:tgtEl>
                                      </p:cBhvr>
                                    </p:animEffect>
                                  </p:childTnLst>
                                </p:cTn>
                              </p:par>
                            </p:childTnLst>
                          </p:cTn>
                        </p:par>
                        <p:par>
                          <p:cTn id="49" fill="hold">
                            <p:stCondLst>
                              <p:cond delay="1000"/>
                            </p:stCondLst>
                            <p:childTnLst>
                              <p:par>
                                <p:cTn id="50" presetID="22" presetClass="entr" presetSubtype="1" fill="hold" grpId="0" nodeType="afterEffect">
                                  <p:stCondLst>
                                    <p:cond delay="0"/>
                                  </p:stCondLst>
                                  <p:childTnLst>
                                    <p:set>
                                      <p:cBhvr>
                                        <p:cTn id="51" dur="1" fill="hold">
                                          <p:stCondLst>
                                            <p:cond delay="0"/>
                                          </p:stCondLst>
                                        </p:cTn>
                                        <p:tgtEl>
                                          <p:spTgt spid="67631"/>
                                        </p:tgtEl>
                                        <p:attrNameLst>
                                          <p:attrName>style.visibility</p:attrName>
                                        </p:attrNameLst>
                                      </p:cBhvr>
                                      <p:to>
                                        <p:strVal val="visible"/>
                                      </p:to>
                                    </p:set>
                                    <p:animEffect transition="in" filter="wipe(up)">
                                      <p:cBhvr>
                                        <p:cTn id="52" dur="1000"/>
                                        <p:tgtEl>
                                          <p:spTgt spid="67631"/>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67615"/>
                                        </p:tgtEl>
                                        <p:attrNameLst>
                                          <p:attrName>style.visibility</p:attrName>
                                        </p:attrNameLst>
                                      </p:cBhvr>
                                      <p:to>
                                        <p:strVal val="visible"/>
                                      </p:to>
                                    </p:set>
                                    <p:animEffect transition="in" filter="fade">
                                      <p:cBhvr>
                                        <p:cTn id="57" dur="1000"/>
                                        <p:tgtEl>
                                          <p:spTgt spid="67615"/>
                                        </p:tgtEl>
                                      </p:cBhvr>
                                    </p:animEffect>
                                  </p:childTnLst>
                                </p:cTn>
                              </p:par>
                              <p:par>
                                <p:cTn id="58" presetID="10" presetClass="entr" presetSubtype="0" fill="hold" nodeType="withEffect">
                                  <p:stCondLst>
                                    <p:cond delay="0"/>
                                  </p:stCondLst>
                                  <p:childTnLst>
                                    <p:set>
                                      <p:cBhvr>
                                        <p:cTn id="59" dur="1" fill="hold">
                                          <p:stCondLst>
                                            <p:cond delay="0"/>
                                          </p:stCondLst>
                                        </p:cTn>
                                        <p:tgtEl>
                                          <p:spTgt spid="8"/>
                                        </p:tgtEl>
                                        <p:attrNameLst>
                                          <p:attrName>style.visibility</p:attrName>
                                        </p:attrNameLst>
                                      </p:cBhvr>
                                      <p:to>
                                        <p:strVal val="visible"/>
                                      </p:to>
                                    </p:set>
                                    <p:animEffect transition="in" filter="fade">
                                      <p:cBhvr>
                                        <p:cTn id="60" dur="1000"/>
                                        <p:tgtEl>
                                          <p:spTgt spid="8"/>
                                        </p:tgtEl>
                                      </p:cBhvr>
                                    </p:animEffect>
                                  </p:childTnLst>
                                </p:cTn>
                              </p:par>
                            </p:childTnLst>
                          </p:cTn>
                        </p:par>
                        <p:par>
                          <p:cTn id="61" fill="hold">
                            <p:stCondLst>
                              <p:cond delay="1000"/>
                            </p:stCondLst>
                            <p:childTnLst>
                              <p:par>
                                <p:cTn id="62" presetID="22" presetClass="entr" presetSubtype="1" fill="hold" grpId="0" nodeType="afterEffect">
                                  <p:stCondLst>
                                    <p:cond delay="0"/>
                                  </p:stCondLst>
                                  <p:childTnLst>
                                    <p:set>
                                      <p:cBhvr>
                                        <p:cTn id="63" dur="1" fill="hold">
                                          <p:stCondLst>
                                            <p:cond delay="0"/>
                                          </p:stCondLst>
                                        </p:cTn>
                                        <p:tgtEl>
                                          <p:spTgt spid="67632"/>
                                        </p:tgtEl>
                                        <p:attrNameLst>
                                          <p:attrName>style.visibility</p:attrName>
                                        </p:attrNameLst>
                                      </p:cBhvr>
                                      <p:to>
                                        <p:strVal val="visible"/>
                                      </p:to>
                                    </p:set>
                                    <p:animEffect transition="in" filter="wipe(up)">
                                      <p:cBhvr>
                                        <p:cTn id="64" dur="500"/>
                                        <p:tgtEl>
                                          <p:spTgt spid="67632"/>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nodeType="clickEffect">
                                  <p:stCondLst>
                                    <p:cond delay="0"/>
                                  </p:stCondLst>
                                  <p:childTnLst>
                                    <p:set>
                                      <p:cBhvr>
                                        <p:cTn id="68" dur="1" fill="hold">
                                          <p:stCondLst>
                                            <p:cond delay="0"/>
                                          </p:stCondLst>
                                        </p:cTn>
                                        <p:tgtEl>
                                          <p:spTgt spid="15"/>
                                        </p:tgtEl>
                                        <p:attrNameLst>
                                          <p:attrName>style.visibility</p:attrName>
                                        </p:attrNameLst>
                                      </p:cBhvr>
                                      <p:to>
                                        <p:strVal val="visible"/>
                                      </p:to>
                                    </p:set>
                                    <p:animEffect transition="in" filter="fade">
                                      <p:cBhvr>
                                        <p:cTn id="69" dur="1000"/>
                                        <p:tgtEl>
                                          <p:spTgt spid="15"/>
                                        </p:tgtEl>
                                      </p:cBhvr>
                                    </p:animEffect>
                                  </p:childTnLst>
                                </p:cTn>
                              </p:par>
                              <p:par>
                                <p:cTn id="70" presetID="22" presetClass="entr" presetSubtype="1" fill="hold" grpId="0" nodeType="withEffect">
                                  <p:stCondLst>
                                    <p:cond delay="0"/>
                                  </p:stCondLst>
                                  <p:childTnLst>
                                    <p:set>
                                      <p:cBhvr>
                                        <p:cTn id="71" dur="1" fill="hold">
                                          <p:stCondLst>
                                            <p:cond delay="0"/>
                                          </p:stCondLst>
                                        </p:cTn>
                                        <p:tgtEl>
                                          <p:spTgt spid="67642"/>
                                        </p:tgtEl>
                                        <p:attrNameLst>
                                          <p:attrName>style.visibility</p:attrName>
                                        </p:attrNameLst>
                                      </p:cBhvr>
                                      <p:to>
                                        <p:strVal val="visible"/>
                                      </p:to>
                                    </p:set>
                                    <p:animEffect transition="in" filter="wipe(up)">
                                      <p:cBhvr>
                                        <p:cTn id="72" dur="1000"/>
                                        <p:tgtEl>
                                          <p:spTgt spid="67642"/>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67649">
                                            <p:txEl>
                                              <p:pRg st="0" end="0"/>
                                            </p:txEl>
                                          </p:spTgt>
                                        </p:tgtEl>
                                        <p:attrNameLst>
                                          <p:attrName>style.visibility</p:attrName>
                                        </p:attrNameLst>
                                      </p:cBhvr>
                                      <p:to>
                                        <p:strVal val="visible"/>
                                      </p:to>
                                    </p:set>
                                    <p:animEffect transition="in" filter="wipe(left)">
                                      <p:cBhvr>
                                        <p:cTn id="77" dur="1000"/>
                                        <p:tgtEl>
                                          <p:spTgt spid="67649">
                                            <p:txEl>
                                              <p:pRg st="0" end="0"/>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67650"/>
                                        </p:tgtEl>
                                        <p:attrNameLst>
                                          <p:attrName>style.visibility</p:attrName>
                                        </p:attrNameLst>
                                      </p:cBhvr>
                                      <p:to>
                                        <p:strVal val="visible"/>
                                      </p:to>
                                    </p:set>
                                    <p:animEffect transition="in" filter="wipe(left)">
                                      <p:cBhvr>
                                        <p:cTn id="82" dur="500"/>
                                        <p:tgtEl>
                                          <p:spTgt spid="676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643" grpId="0" animBg="1"/>
      <p:bldP spid="67649" grpId="0" build="p"/>
      <p:bldP spid="67599" grpId="0" animBg="1"/>
      <p:bldP spid="67607" grpId="0" animBg="1"/>
      <p:bldP spid="67615" grpId="0" animBg="1"/>
      <p:bldP spid="67623" grpId="0" animBg="1"/>
      <p:bldP spid="67631" grpId="0" animBg="1"/>
      <p:bldP spid="67632" grpId="0" animBg="1"/>
      <p:bldP spid="67634" grpId="0" animBg="1"/>
      <p:bldP spid="67641" grpId="0" animBg="1"/>
      <p:bldP spid="67642" grpId="0" animBg="1"/>
      <p:bldP spid="67650" grpId="0" animBg="1"/>
      <p:bldP spid="6765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endParaRPr lang="ru-RU"/>
          </a:p>
        </p:txBody>
      </p:sp>
      <p:sp>
        <p:nvSpPr>
          <p:cNvPr id="48131" name="Rectangle 3"/>
          <p:cNvSpPr>
            <a:spLocks noGrp="1" noChangeArrowheads="1"/>
          </p:cNvSpPr>
          <p:nvPr>
            <p:ph type="body" idx="1"/>
          </p:nvPr>
        </p:nvSpPr>
        <p:spPr/>
        <p:txBody>
          <a:bodyPr/>
          <a:lstStyle/>
          <a:p>
            <a:endParaRPr lang="ru-RU"/>
          </a:p>
        </p:txBody>
      </p:sp>
      <p:pic>
        <p:nvPicPr>
          <p:cNvPr id="48132" name="Picture 4" descr="13_0"/>
          <p:cNvPicPr>
            <a:picLocks noChangeAspect="1" noChangeArrowheads="1"/>
          </p:cNvPicPr>
          <p:nvPr/>
        </p:nvPicPr>
        <p:blipFill>
          <a:blip r:embed="rId2"/>
          <a:srcRect l="-346" t="6967" r="2055" b="19537"/>
          <a:stretch>
            <a:fillRect/>
          </a:stretch>
        </p:blipFill>
        <p:spPr bwMode="auto">
          <a:xfrm>
            <a:off x="179388" y="61913"/>
            <a:ext cx="8791575" cy="5167312"/>
          </a:xfrm>
          <a:prstGeom prst="rect">
            <a:avLst/>
          </a:prstGeom>
          <a:noFill/>
          <a:ln w="9525">
            <a:noFill/>
            <a:miter lim="800000"/>
            <a:headEnd/>
            <a:tailEnd/>
          </a:ln>
          <a:effectLst/>
        </p:spPr>
      </p:pic>
      <p:sp>
        <p:nvSpPr>
          <p:cNvPr id="48133" name="Text Box 5"/>
          <p:cNvSpPr txBox="1">
            <a:spLocks noChangeArrowheads="1"/>
          </p:cNvSpPr>
          <p:nvPr/>
        </p:nvSpPr>
        <p:spPr bwMode="auto">
          <a:xfrm>
            <a:off x="5076825" y="3933825"/>
            <a:ext cx="574675" cy="457200"/>
          </a:xfrm>
          <a:prstGeom prst="rect">
            <a:avLst/>
          </a:prstGeom>
          <a:solidFill>
            <a:srgbClr val="FF99CC"/>
          </a:solidFill>
          <a:ln w="9525">
            <a:noFill/>
            <a:miter lim="800000"/>
            <a:headEnd/>
            <a:tailEnd/>
          </a:ln>
          <a:effectLst/>
        </p:spPr>
        <p:txBody>
          <a:bodyPr>
            <a:spAutoFit/>
          </a:bodyPr>
          <a:lstStyle/>
          <a:p>
            <a:pPr eaLnBrk="0" hangingPunct="0">
              <a:spcBef>
                <a:spcPct val="50000"/>
              </a:spcBef>
            </a:pPr>
            <a:r>
              <a:rPr lang="en-US" sz="2400">
                <a:solidFill>
                  <a:srgbClr val="111111"/>
                </a:solidFill>
              </a:rPr>
              <a:t>F</a:t>
            </a:r>
            <a:r>
              <a:rPr lang="ru-RU" sz="2400" baseline="-25000">
                <a:solidFill>
                  <a:srgbClr val="111111"/>
                </a:solidFill>
              </a:rPr>
              <a:t>т</a:t>
            </a:r>
            <a:endParaRPr lang="ru-RU" sz="2400">
              <a:solidFill>
                <a:srgbClr val="111111"/>
              </a:solidFill>
            </a:endParaRPr>
          </a:p>
        </p:txBody>
      </p:sp>
      <p:sp>
        <p:nvSpPr>
          <p:cNvPr id="48134" name="Text Box 6"/>
          <p:cNvSpPr txBox="1">
            <a:spLocks noChangeArrowheads="1"/>
          </p:cNvSpPr>
          <p:nvPr/>
        </p:nvSpPr>
        <p:spPr bwMode="auto">
          <a:xfrm>
            <a:off x="3924300" y="4221163"/>
            <a:ext cx="576263" cy="457200"/>
          </a:xfrm>
          <a:prstGeom prst="rect">
            <a:avLst/>
          </a:prstGeom>
          <a:solidFill>
            <a:srgbClr val="FF99CC"/>
          </a:solidFill>
          <a:ln w="9525">
            <a:noFill/>
            <a:miter lim="800000"/>
            <a:headEnd/>
            <a:tailEnd/>
          </a:ln>
          <a:effectLst/>
        </p:spPr>
        <p:txBody>
          <a:bodyPr>
            <a:spAutoFit/>
          </a:bodyPr>
          <a:lstStyle/>
          <a:p>
            <a:pPr eaLnBrk="0" hangingPunct="0">
              <a:spcBef>
                <a:spcPct val="50000"/>
              </a:spcBef>
            </a:pPr>
            <a:r>
              <a:rPr lang="en-US" sz="2400">
                <a:solidFill>
                  <a:srgbClr val="111111"/>
                </a:solidFill>
              </a:rPr>
              <a:t>F</a:t>
            </a:r>
            <a:r>
              <a:rPr lang="ru-RU" sz="2400" baseline="-25000">
                <a:solidFill>
                  <a:srgbClr val="111111"/>
                </a:solidFill>
              </a:rPr>
              <a:t>т</a:t>
            </a:r>
            <a:endParaRPr lang="ru-RU" sz="2400">
              <a:solidFill>
                <a:srgbClr val="111111"/>
              </a:solidFill>
            </a:endParaRPr>
          </a:p>
        </p:txBody>
      </p:sp>
      <p:sp>
        <p:nvSpPr>
          <p:cNvPr id="48135" name="Text Box 7"/>
          <p:cNvSpPr txBox="1">
            <a:spLocks noChangeArrowheads="1"/>
          </p:cNvSpPr>
          <p:nvPr/>
        </p:nvSpPr>
        <p:spPr bwMode="auto">
          <a:xfrm>
            <a:off x="179388" y="4868863"/>
            <a:ext cx="8785225" cy="2492990"/>
          </a:xfrm>
          <a:prstGeom prst="rect">
            <a:avLst/>
          </a:prstGeom>
          <a:solidFill>
            <a:srgbClr val="800000"/>
          </a:solidFill>
          <a:ln w="9525">
            <a:noFill/>
            <a:miter lim="800000"/>
            <a:headEnd/>
            <a:tailEnd/>
          </a:ln>
          <a:effectLst/>
        </p:spPr>
        <p:txBody>
          <a:bodyPr>
            <a:spAutoFit/>
          </a:bodyPr>
          <a:lstStyle/>
          <a:p>
            <a:pPr eaLnBrk="0" hangingPunct="0">
              <a:spcBef>
                <a:spcPct val="50000"/>
              </a:spcBef>
            </a:pPr>
            <a:r>
              <a:rPr lang="ru-RU" sz="2400" dirty="0">
                <a:solidFill>
                  <a:schemeClr val="bg1"/>
                </a:solidFill>
              </a:rPr>
              <a:t>     </a:t>
            </a:r>
            <a:r>
              <a:rPr lang="ru-RU" sz="2400" b="1" dirty="0">
                <a:solidFill>
                  <a:schemeClr val="bg1"/>
                </a:solidFill>
              </a:rPr>
              <a:t>Если при отклонении тела, имеющего площадь опоры, происходит повышение центра тяжести, то равновесие будет</a:t>
            </a:r>
            <a:r>
              <a:rPr lang="ru-RU" sz="2400" b="1" dirty="0">
                <a:solidFill>
                  <a:srgbClr val="FFFF66"/>
                </a:solidFill>
              </a:rPr>
              <a:t> </a:t>
            </a:r>
            <a:r>
              <a:rPr lang="ru-RU" sz="2400" b="1" dirty="0">
                <a:solidFill>
                  <a:schemeClr val="bg1"/>
                </a:solidFill>
              </a:rPr>
              <a:t>устойчивым. При</a:t>
            </a:r>
            <a:r>
              <a:rPr lang="ru-RU" sz="2400" b="1" dirty="0">
                <a:solidFill>
                  <a:srgbClr val="FFFF66"/>
                </a:solidFill>
              </a:rPr>
              <a:t> </a:t>
            </a:r>
            <a:r>
              <a:rPr lang="ru-RU" sz="2400" b="1" dirty="0">
                <a:solidFill>
                  <a:schemeClr val="bg1"/>
                </a:solidFill>
              </a:rPr>
              <a:t>устойчивом равновесии</a:t>
            </a:r>
            <a:r>
              <a:rPr lang="ru-RU" sz="2400" dirty="0">
                <a:solidFill>
                  <a:schemeClr val="bg1"/>
                </a:solidFill>
              </a:rPr>
              <a:t> </a:t>
            </a:r>
            <a:r>
              <a:rPr lang="ru-RU" sz="2400" b="1" dirty="0">
                <a:solidFill>
                  <a:schemeClr val="bg1"/>
                </a:solidFill>
              </a:rPr>
              <a:t>вертикальная прямая, проходящая через центр тяжести, всегда будет проходить через площадь опоры.</a:t>
            </a:r>
          </a:p>
          <a:p>
            <a:pPr eaLnBrk="0" hangingPunct="0">
              <a:spcBef>
                <a:spcPct val="50000"/>
              </a:spcBef>
            </a:pPr>
            <a:endParaRPr lang="ru-RU" sz="2400" dirty="0">
              <a:solidFill>
                <a:schemeClr val="fo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8135"/>
                                        </p:tgtEl>
                                        <p:attrNameLst>
                                          <p:attrName>style.visibility</p:attrName>
                                        </p:attrNameLst>
                                      </p:cBhvr>
                                      <p:to>
                                        <p:strVal val="visible"/>
                                      </p:to>
                                    </p:set>
                                    <p:anim calcmode="lin" valueType="num">
                                      <p:cBhvr additive="base">
                                        <p:cTn id="7" dur="500" fill="hold"/>
                                        <p:tgtEl>
                                          <p:spTgt spid="48135"/>
                                        </p:tgtEl>
                                        <p:attrNameLst>
                                          <p:attrName>ppt_x</p:attrName>
                                        </p:attrNameLst>
                                      </p:cBhvr>
                                      <p:tavLst>
                                        <p:tav tm="0">
                                          <p:val>
                                            <p:strVal val="#ppt_x"/>
                                          </p:val>
                                        </p:tav>
                                        <p:tav tm="100000">
                                          <p:val>
                                            <p:strVal val="#ppt_x"/>
                                          </p:val>
                                        </p:tav>
                                      </p:tavLst>
                                    </p:anim>
                                    <p:anim calcmode="lin" valueType="num">
                                      <p:cBhvr additive="base">
                                        <p:cTn id="8" dur="500" fill="hold"/>
                                        <p:tgtEl>
                                          <p:spTgt spid="481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descr="14_0"/>
          <p:cNvPicPr>
            <a:picLocks noChangeAspect="1" noChangeArrowheads="1"/>
          </p:cNvPicPr>
          <p:nvPr/>
        </p:nvPicPr>
        <p:blipFill>
          <a:blip r:embed="rId2"/>
          <a:srcRect/>
          <a:stretch>
            <a:fillRect/>
          </a:stretch>
        </p:blipFill>
        <p:spPr bwMode="auto">
          <a:xfrm>
            <a:off x="250825" y="188913"/>
            <a:ext cx="8626475" cy="5472112"/>
          </a:xfrm>
          <a:prstGeom prst="rect">
            <a:avLst/>
          </a:prstGeom>
          <a:noFill/>
          <a:ln w="9525">
            <a:noFill/>
            <a:miter lim="800000"/>
            <a:headEnd/>
            <a:tailEnd/>
          </a:ln>
          <a:effectLst/>
        </p:spPr>
      </p:pic>
      <p:sp>
        <p:nvSpPr>
          <p:cNvPr id="49155" name="Text Box 3"/>
          <p:cNvSpPr txBox="1">
            <a:spLocks noChangeArrowheads="1"/>
          </p:cNvSpPr>
          <p:nvPr/>
        </p:nvSpPr>
        <p:spPr bwMode="auto">
          <a:xfrm>
            <a:off x="2484438" y="3716338"/>
            <a:ext cx="576262" cy="457200"/>
          </a:xfrm>
          <a:prstGeom prst="rect">
            <a:avLst/>
          </a:prstGeom>
          <a:solidFill>
            <a:srgbClr val="FF99CC"/>
          </a:solidFill>
          <a:ln w="9525">
            <a:noFill/>
            <a:miter lim="800000"/>
            <a:headEnd/>
            <a:tailEnd/>
          </a:ln>
          <a:effectLst/>
        </p:spPr>
        <p:txBody>
          <a:bodyPr>
            <a:spAutoFit/>
          </a:bodyPr>
          <a:lstStyle/>
          <a:p>
            <a:pPr eaLnBrk="0" hangingPunct="0">
              <a:spcBef>
                <a:spcPct val="50000"/>
              </a:spcBef>
            </a:pPr>
            <a:r>
              <a:rPr lang="en-US" sz="2400">
                <a:solidFill>
                  <a:srgbClr val="111111"/>
                </a:solidFill>
              </a:rPr>
              <a:t>F</a:t>
            </a:r>
            <a:r>
              <a:rPr lang="ru-RU" sz="2400" baseline="-25000">
                <a:solidFill>
                  <a:srgbClr val="111111"/>
                </a:solidFill>
              </a:rPr>
              <a:t>т</a:t>
            </a:r>
            <a:endParaRPr lang="ru-RU" sz="2400">
              <a:solidFill>
                <a:srgbClr val="111111"/>
              </a:solidFill>
            </a:endParaRPr>
          </a:p>
        </p:txBody>
      </p:sp>
      <p:sp>
        <p:nvSpPr>
          <p:cNvPr id="49156" name="Text Box 4"/>
          <p:cNvSpPr txBox="1">
            <a:spLocks noChangeArrowheads="1"/>
          </p:cNvSpPr>
          <p:nvPr/>
        </p:nvSpPr>
        <p:spPr bwMode="auto">
          <a:xfrm>
            <a:off x="1692275" y="4005263"/>
            <a:ext cx="503238" cy="457200"/>
          </a:xfrm>
          <a:prstGeom prst="rect">
            <a:avLst/>
          </a:prstGeom>
          <a:solidFill>
            <a:srgbClr val="FF99CC"/>
          </a:solidFill>
          <a:ln w="9525">
            <a:noFill/>
            <a:miter lim="800000"/>
            <a:headEnd/>
            <a:tailEnd/>
          </a:ln>
          <a:effectLst/>
        </p:spPr>
        <p:txBody>
          <a:bodyPr>
            <a:spAutoFit/>
          </a:bodyPr>
          <a:lstStyle/>
          <a:p>
            <a:pPr eaLnBrk="0" hangingPunct="0">
              <a:spcBef>
                <a:spcPct val="50000"/>
              </a:spcBef>
            </a:pPr>
            <a:r>
              <a:rPr lang="en-US" sz="2400">
                <a:solidFill>
                  <a:srgbClr val="111111"/>
                </a:solidFill>
              </a:rPr>
              <a:t>F</a:t>
            </a:r>
            <a:r>
              <a:rPr lang="ru-RU" sz="2400" baseline="-25000">
                <a:solidFill>
                  <a:srgbClr val="111111"/>
                </a:solidFill>
              </a:rPr>
              <a:t>т</a:t>
            </a:r>
            <a:endParaRPr lang="ru-RU" sz="2400">
              <a:solidFill>
                <a:srgbClr val="111111"/>
              </a:solidFill>
            </a:endParaRPr>
          </a:p>
        </p:txBody>
      </p:sp>
      <p:sp>
        <p:nvSpPr>
          <p:cNvPr id="49157" name="Text Box 5"/>
          <p:cNvSpPr txBox="1">
            <a:spLocks noChangeArrowheads="1"/>
          </p:cNvSpPr>
          <p:nvPr/>
        </p:nvSpPr>
        <p:spPr bwMode="auto">
          <a:xfrm>
            <a:off x="5651500" y="4652963"/>
            <a:ext cx="576263" cy="457200"/>
          </a:xfrm>
          <a:prstGeom prst="rect">
            <a:avLst/>
          </a:prstGeom>
          <a:solidFill>
            <a:srgbClr val="FF99CC"/>
          </a:solidFill>
          <a:ln w="9525">
            <a:noFill/>
            <a:miter lim="800000"/>
            <a:headEnd/>
            <a:tailEnd/>
          </a:ln>
          <a:effectLst/>
        </p:spPr>
        <p:txBody>
          <a:bodyPr>
            <a:spAutoFit/>
          </a:bodyPr>
          <a:lstStyle/>
          <a:p>
            <a:pPr eaLnBrk="0" hangingPunct="0">
              <a:spcBef>
                <a:spcPct val="50000"/>
              </a:spcBef>
            </a:pPr>
            <a:r>
              <a:rPr lang="en-US" sz="2400">
                <a:solidFill>
                  <a:srgbClr val="111111"/>
                </a:solidFill>
              </a:rPr>
              <a:t>F</a:t>
            </a:r>
            <a:r>
              <a:rPr lang="ru-RU" sz="2400" baseline="-25000">
                <a:solidFill>
                  <a:srgbClr val="111111"/>
                </a:solidFill>
              </a:rPr>
              <a:t>т</a:t>
            </a:r>
            <a:endParaRPr lang="ru-RU" sz="2400">
              <a:solidFill>
                <a:srgbClr val="111111"/>
              </a:solidFill>
            </a:endParaRPr>
          </a:p>
        </p:txBody>
      </p:sp>
      <p:sp>
        <p:nvSpPr>
          <p:cNvPr id="49158" name="Text Box 6"/>
          <p:cNvSpPr txBox="1">
            <a:spLocks noChangeArrowheads="1"/>
          </p:cNvSpPr>
          <p:nvPr/>
        </p:nvSpPr>
        <p:spPr bwMode="auto">
          <a:xfrm>
            <a:off x="7235825" y="4365625"/>
            <a:ext cx="576263" cy="457200"/>
          </a:xfrm>
          <a:prstGeom prst="rect">
            <a:avLst/>
          </a:prstGeom>
          <a:solidFill>
            <a:srgbClr val="FF99CC"/>
          </a:solidFill>
          <a:ln w="9525">
            <a:noFill/>
            <a:miter lim="800000"/>
            <a:headEnd/>
            <a:tailEnd/>
          </a:ln>
          <a:effectLst/>
        </p:spPr>
        <p:txBody>
          <a:bodyPr>
            <a:spAutoFit/>
          </a:bodyPr>
          <a:lstStyle/>
          <a:p>
            <a:pPr eaLnBrk="0" hangingPunct="0">
              <a:spcBef>
                <a:spcPct val="50000"/>
              </a:spcBef>
            </a:pPr>
            <a:r>
              <a:rPr lang="en-US" sz="2400">
                <a:solidFill>
                  <a:srgbClr val="111111"/>
                </a:solidFill>
              </a:rPr>
              <a:t>F</a:t>
            </a:r>
            <a:r>
              <a:rPr lang="ru-RU" sz="2400" baseline="-25000">
                <a:solidFill>
                  <a:srgbClr val="111111"/>
                </a:solidFill>
              </a:rPr>
              <a:t>т</a:t>
            </a:r>
            <a:endParaRPr lang="ru-RU" sz="2400">
              <a:solidFill>
                <a:srgbClr val="111111"/>
              </a:solidFill>
            </a:endParaRPr>
          </a:p>
        </p:txBody>
      </p:sp>
      <p:sp>
        <p:nvSpPr>
          <p:cNvPr id="49159" name="Text Box 7"/>
          <p:cNvSpPr txBox="1">
            <a:spLocks noChangeArrowheads="1"/>
          </p:cNvSpPr>
          <p:nvPr/>
        </p:nvSpPr>
        <p:spPr bwMode="auto">
          <a:xfrm>
            <a:off x="4572000" y="1125538"/>
            <a:ext cx="431800" cy="396875"/>
          </a:xfrm>
          <a:prstGeom prst="rect">
            <a:avLst/>
          </a:prstGeom>
          <a:solidFill>
            <a:srgbClr val="FF99CC"/>
          </a:solidFill>
          <a:ln w="9525">
            <a:noFill/>
            <a:miter lim="800000"/>
            <a:headEnd/>
            <a:tailEnd/>
          </a:ln>
          <a:effectLst/>
        </p:spPr>
        <p:txBody>
          <a:bodyPr>
            <a:spAutoFit/>
          </a:bodyPr>
          <a:lstStyle/>
          <a:p>
            <a:pPr eaLnBrk="0" hangingPunct="0">
              <a:spcBef>
                <a:spcPct val="50000"/>
              </a:spcBef>
            </a:pPr>
            <a:r>
              <a:rPr lang="en-US" sz="2000">
                <a:solidFill>
                  <a:srgbClr val="EFF4AA"/>
                </a:solidFill>
              </a:rPr>
              <a:t>F</a:t>
            </a:r>
            <a:r>
              <a:rPr lang="ru-RU" sz="2000" baseline="-25000">
                <a:solidFill>
                  <a:srgbClr val="EFF4AA"/>
                </a:solidFill>
              </a:rPr>
              <a:t>т</a:t>
            </a:r>
            <a:endParaRPr lang="ru-RU" sz="2000">
              <a:solidFill>
                <a:srgbClr val="EFF4AA"/>
              </a:solidFill>
            </a:endParaRPr>
          </a:p>
        </p:txBody>
      </p:sp>
      <p:sp>
        <p:nvSpPr>
          <p:cNvPr id="49160" name="Text Box 8"/>
          <p:cNvSpPr txBox="1">
            <a:spLocks noChangeArrowheads="1"/>
          </p:cNvSpPr>
          <p:nvPr/>
        </p:nvSpPr>
        <p:spPr bwMode="auto">
          <a:xfrm>
            <a:off x="179388" y="5670550"/>
            <a:ext cx="8964612" cy="1200329"/>
          </a:xfrm>
          <a:prstGeom prst="rect">
            <a:avLst/>
          </a:prstGeom>
          <a:solidFill>
            <a:srgbClr val="800000"/>
          </a:solidFill>
          <a:ln w="9525">
            <a:noFill/>
            <a:miter lim="800000"/>
            <a:headEnd/>
            <a:tailEnd/>
          </a:ln>
          <a:effectLst/>
        </p:spPr>
        <p:txBody>
          <a:bodyPr>
            <a:spAutoFit/>
          </a:bodyPr>
          <a:lstStyle/>
          <a:p>
            <a:pPr eaLnBrk="0" hangingPunct="0">
              <a:spcBef>
                <a:spcPct val="50000"/>
              </a:spcBef>
            </a:pPr>
            <a:r>
              <a:rPr lang="ru-RU" sz="2000" dirty="0"/>
              <a:t>    </a:t>
            </a:r>
            <a:r>
              <a:rPr lang="ru-RU" sz="2400" b="1" dirty="0">
                <a:solidFill>
                  <a:schemeClr val="bg1"/>
                </a:solidFill>
              </a:rPr>
              <a:t>Два тела, у которых одинаковы вес и площадь опоры, но разная высота, имеют разный предельный угол наклона . Если этот угол превысить, то тела опрокидываются.</a:t>
            </a:r>
          </a:p>
        </p:txBody>
      </p:sp>
      <p:sp>
        <p:nvSpPr>
          <p:cNvPr id="49161" name="Text Box 9"/>
          <p:cNvSpPr txBox="1">
            <a:spLocks noChangeArrowheads="1"/>
          </p:cNvSpPr>
          <p:nvPr/>
        </p:nvSpPr>
        <p:spPr bwMode="auto">
          <a:xfrm>
            <a:off x="3708400" y="1052513"/>
            <a:ext cx="2303463" cy="519112"/>
          </a:xfrm>
          <a:prstGeom prst="rect">
            <a:avLst/>
          </a:prstGeom>
          <a:solidFill>
            <a:srgbClr val="E30B1A"/>
          </a:solidFill>
          <a:ln w="9525">
            <a:noFill/>
            <a:miter lim="800000"/>
            <a:headEnd/>
            <a:tailEnd/>
          </a:ln>
          <a:effectLst/>
        </p:spPr>
        <p:txBody>
          <a:bodyPr>
            <a:spAutoFit/>
          </a:bodyPr>
          <a:lstStyle/>
          <a:p>
            <a:pPr>
              <a:spcBef>
                <a:spcPct val="50000"/>
              </a:spcBef>
            </a:pPr>
            <a:r>
              <a:rPr lang="en-US" sz="2800">
                <a:solidFill>
                  <a:schemeClr val="bg1"/>
                </a:solidFill>
              </a:rPr>
              <a:t>  </a:t>
            </a:r>
            <a:r>
              <a:rPr lang="en-US" sz="2800">
                <a:solidFill>
                  <a:srgbClr val="FFFF66"/>
                </a:solidFill>
              </a:rPr>
              <a:t>A = F</a:t>
            </a:r>
            <a:r>
              <a:rPr lang="ru-RU" sz="2800" baseline="-25000">
                <a:solidFill>
                  <a:srgbClr val="FFFF66"/>
                </a:solidFill>
              </a:rPr>
              <a:t>т</a:t>
            </a:r>
            <a:r>
              <a:rPr lang="en-US" sz="2800">
                <a:solidFill>
                  <a:srgbClr val="FFFF66"/>
                </a:solidFill>
              </a:rPr>
              <a:t>   </a:t>
            </a:r>
            <a:r>
              <a:rPr lang="ru-RU" sz="2800">
                <a:solidFill>
                  <a:srgbClr val="FFFF66"/>
                </a:solidFill>
              </a:rPr>
              <a:t> </a:t>
            </a:r>
            <a:r>
              <a:rPr lang="en-US" sz="2800">
                <a:solidFill>
                  <a:srgbClr val="FFFF66"/>
                </a:solidFill>
              </a:rPr>
              <a:t>h</a:t>
            </a:r>
            <a:endParaRPr lang="ru-RU" sz="2800">
              <a:solidFill>
                <a:srgbClr val="FFFF66"/>
              </a:solidFill>
            </a:endParaRPr>
          </a:p>
        </p:txBody>
      </p:sp>
      <p:sp>
        <p:nvSpPr>
          <p:cNvPr id="49162" name="AutoShape 10"/>
          <p:cNvSpPr>
            <a:spLocks noChangeArrowheads="1"/>
          </p:cNvSpPr>
          <p:nvPr/>
        </p:nvSpPr>
        <p:spPr bwMode="auto">
          <a:xfrm>
            <a:off x="5148263" y="1268413"/>
            <a:ext cx="144462" cy="215900"/>
          </a:xfrm>
          <a:prstGeom prst="triangle">
            <a:avLst>
              <a:gd name="adj" fmla="val 50000"/>
            </a:avLst>
          </a:prstGeom>
          <a:solidFill>
            <a:srgbClr val="FFFF66"/>
          </a:solidFill>
          <a:ln w="9525">
            <a:solidFill>
              <a:schemeClr val="tx1"/>
            </a:solidFill>
            <a:miter lim="800000"/>
            <a:headEnd/>
            <a:tailEnd/>
          </a:ln>
          <a:effectLst/>
        </p:spPr>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9160"/>
                                        </p:tgtEl>
                                        <p:attrNameLst>
                                          <p:attrName>style.visibility</p:attrName>
                                        </p:attrNameLst>
                                      </p:cBhvr>
                                      <p:to>
                                        <p:strVal val="visible"/>
                                      </p:to>
                                    </p:set>
                                    <p:anim calcmode="lin" valueType="num">
                                      <p:cBhvr additive="base">
                                        <p:cTn id="7" dur="500" fill="hold"/>
                                        <p:tgtEl>
                                          <p:spTgt spid="49160"/>
                                        </p:tgtEl>
                                        <p:attrNameLst>
                                          <p:attrName>ppt_x</p:attrName>
                                        </p:attrNameLst>
                                      </p:cBhvr>
                                      <p:tavLst>
                                        <p:tav tm="0">
                                          <p:val>
                                            <p:strVal val="#ppt_x"/>
                                          </p:val>
                                        </p:tav>
                                        <p:tav tm="100000">
                                          <p:val>
                                            <p:strVal val="#ppt_x"/>
                                          </p:val>
                                        </p:tav>
                                      </p:tavLst>
                                    </p:anim>
                                    <p:anim calcmode="lin" valueType="num">
                                      <p:cBhvr additive="base">
                                        <p:cTn id="8" dur="500" fill="hold"/>
                                        <p:tgtEl>
                                          <p:spTgt spid="4916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6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2" descr="15_0"/>
          <p:cNvPicPr>
            <a:picLocks noChangeAspect="1" noChangeArrowheads="1"/>
          </p:cNvPicPr>
          <p:nvPr/>
        </p:nvPicPr>
        <p:blipFill>
          <a:blip r:embed="rId2"/>
          <a:srcRect/>
          <a:stretch>
            <a:fillRect/>
          </a:stretch>
        </p:blipFill>
        <p:spPr bwMode="auto">
          <a:xfrm>
            <a:off x="0" y="0"/>
            <a:ext cx="9144000" cy="5661025"/>
          </a:xfrm>
          <a:prstGeom prst="rect">
            <a:avLst/>
          </a:prstGeom>
          <a:solidFill>
            <a:schemeClr val="bg1"/>
          </a:solidFill>
          <a:ln w="9525">
            <a:noFill/>
            <a:miter lim="800000"/>
            <a:headEnd/>
            <a:tailEnd/>
          </a:ln>
          <a:effectLst/>
        </p:spPr>
      </p:pic>
      <p:sp>
        <p:nvSpPr>
          <p:cNvPr id="50179" name="Text Box 3"/>
          <p:cNvSpPr txBox="1">
            <a:spLocks noChangeArrowheads="1"/>
          </p:cNvSpPr>
          <p:nvPr/>
        </p:nvSpPr>
        <p:spPr bwMode="auto">
          <a:xfrm>
            <a:off x="2411413" y="3357563"/>
            <a:ext cx="576262" cy="457200"/>
          </a:xfrm>
          <a:prstGeom prst="rect">
            <a:avLst/>
          </a:prstGeom>
          <a:solidFill>
            <a:srgbClr val="C0C0C0"/>
          </a:solidFill>
          <a:ln w="9525">
            <a:noFill/>
            <a:miter lim="800000"/>
            <a:headEnd/>
            <a:tailEnd/>
          </a:ln>
          <a:effectLst/>
        </p:spPr>
        <p:txBody>
          <a:bodyPr>
            <a:spAutoFit/>
          </a:bodyPr>
          <a:lstStyle/>
          <a:p>
            <a:pPr eaLnBrk="0" hangingPunct="0">
              <a:spcBef>
                <a:spcPct val="50000"/>
              </a:spcBef>
            </a:pPr>
            <a:r>
              <a:rPr lang="en-US" sz="2400">
                <a:solidFill>
                  <a:srgbClr val="111111"/>
                </a:solidFill>
              </a:rPr>
              <a:t>F</a:t>
            </a:r>
            <a:r>
              <a:rPr lang="ru-RU" sz="2400" baseline="-25000">
                <a:solidFill>
                  <a:srgbClr val="111111"/>
                </a:solidFill>
              </a:rPr>
              <a:t>т</a:t>
            </a:r>
            <a:endParaRPr lang="ru-RU" sz="2400">
              <a:solidFill>
                <a:srgbClr val="111111"/>
              </a:solidFill>
            </a:endParaRPr>
          </a:p>
        </p:txBody>
      </p:sp>
      <p:sp>
        <p:nvSpPr>
          <p:cNvPr id="50180" name="Text Box 4"/>
          <p:cNvSpPr txBox="1">
            <a:spLocks noChangeArrowheads="1"/>
          </p:cNvSpPr>
          <p:nvPr/>
        </p:nvSpPr>
        <p:spPr bwMode="auto">
          <a:xfrm>
            <a:off x="1476375" y="3500438"/>
            <a:ext cx="503238" cy="457200"/>
          </a:xfrm>
          <a:prstGeom prst="rect">
            <a:avLst/>
          </a:prstGeom>
          <a:solidFill>
            <a:srgbClr val="C0C0C0"/>
          </a:solidFill>
          <a:ln w="9525">
            <a:noFill/>
            <a:miter lim="800000"/>
            <a:headEnd/>
            <a:tailEnd/>
          </a:ln>
          <a:effectLst/>
        </p:spPr>
        <p:txBody>
          <a:bodyPr>
            <a:spAutoFit/>
          </a:bodyPr>
          <a:lstStyle/>
          <a:p>
            <a:pPr eaLnBrk="0" hangingPunct="0">
              <a:spcBef>
                <a:spcPct val="50000"/>
              </a:spcBef>
            </a:pPr>
            <a:r>
              <a:rPr lang="en-US" sz="2400">
                <a:solidFill>
                  <a:srgbClr val="111111"/>
                </a:solidFill>
              </a:rPr>
              <a:t>F</a:t>
            </a:r>
            <a:r>
              <a:rPr lang="ru-RU" sz="2400" baseline="-25000">
                <a:solidFill>
                  <a:srgbClr val="111111"/>
                </a:solidFill>
              </a:rPr>
              <a:t>т</a:t>
            </a:r>
            <a:endParaRPr lang="ru-RU" sz="2400">
              <a:solidFill>
                <a:srgbClr val="111111"/>
              </a:solidFill>
            </a:endParaRPr>
          </a:p>
        </p:txBody>
      </p:sp>
      <p:sp>
        <p:nvSpPr>
          <p:cNvPr id="50181" name="Text Box 5"/>
          <p:cNvSpPr txBox="1">
            <a:spLocks noChangeArrowheads="1"/>
          </p:cNvSpPr>
          <p:nvPr/>
        </p:nvSpPr>
        <p:spPr bwMode="auto">
          <a:xfrm>
            <a:off x="6011863" y="4581525"/>
            <a:ext cx="504825" cy="457200"/>
          </a:xfrm>
          <a:prstGeom prst="rect">
            <a:avLst/>
          </a:prstGeom>
          <a:solidFill>
            <a:srgbClr val="FF6600"/>
          </a:solidFill>
          <a:ln w="9525">
            <a:noFill/>
            <a:miter lim="800000"/>
            <a:headEnd/>
            <a:tailEnd/>
          </a:ln>
          <a:effectLst/>
        </p:spPr>
        <p:txBody>
          <a:bodyPr>
            <a:spAutoFit/>
          </a:bodyPr>
          <a:lstStyle/>
          <a:p>
            <a:pPr eaLnBrk="0" hangingPunct="0">
              <a:spcBef>
                <a:spcPct val="50000"/>
              </a:spcBef>
            </a:pPr>
            <a:r>
              <a:rPr lang="en-US" sz="2400">
                <a:solidFill>
                  <a:srgbClr val="111111"/>
                </a:solidFill>
              </a:rPr>
              <a:t>F</a:t>
            </a:r>
            <a:r>
              <a:rPr lang="ru-RU" sz="2400" baseline="-25000">
                <a:solidFill>
                  <a:srgbClr val="111111"/>
                </a:solidFill>
              </a:rPr>
              <a:t>т</a:t>
            </a:r>
            <a:endParaRPr lang="ru-RU" sz="2400">
              <a:solidFill>
                <a:srgbClr val="111111"/>
              </a:solidFill>
            </a:endParaRPr>
          </a:p>
        </p:txBody>
      </p:sp>
      <p:sp>
        <p:nvSpPr>
          <p:cNvPr id="50182" name="Text Box 6"/>
          <p:cNvSpPr txBox="1">
            <a:spLocks noChangeArrowheads="1"/>
          </p:cNvSpPr>
          <p:nvPr/>
        </p:nvSpPr>
        <p:spPr bwMode="auto">
          <a:xfrm>
            <a:off x="7524750" y="4292600"/>
            <a:ext cx="504825" cy="457200"/>
          </a:xfrm>
          <a:prstGeom prst="rect">
            <a:avLst/>
          </a:prstGeom>
          <a:solidFill>
            <a:srgbClr val="FFFF66"/>
          </a:solidFill>
          <a:ln w="9525">
            <a:noFill/>
            <a:miter lim="800000"/>
            <a:headEnd/>
            <a:tailEnd/>
          </a:ln>
          <a:effectLst/>
        </p:spPr>
        <p:txBody>
          <a:bodyPr>
            <a:spAutoFit/>
          </a:bodyPr>
          <a:lstStyle/>
          <a:p>
            <a:pPr eaLnBrk="0" hangingPunct="0">
              <a:spcBef>
                <a:spcPct val="50000"/>
              </a:spcBef>
            </a:pPr>
            <a:r>
              <a:rPr lang="en-US" sz="2400">
                <a:solidFill>
                  <a:srgbClr val="111111"/>
                </a:solidFill>
              </a:rPr>
              <a:t>F</a:t>
            </a:r>
            <a:r>
              <a:rPr lang="ru-RU" sz="2400" baseline="-25000">
                <a:solidFill>
                  <a:srgbClr val="111111"/>
                </a:solidFill>
              </a:rPr>
              <a:t>т</a:t>
            </a:r>
            <a:endParaRPr lang="ru-RU" sz="2400">
              <a:solidFill>
                <a:srgbClr val="111111"/>
              </a:solidFill>
            </a:endParaRPr>
          </a:p>
        </p:txBody>
      </p:sp>
      <p:sp>
        <p:nvSpPr>
          <p:cNvPr id="50183" name="Text Box 7"/>
          <p:cNvSpPr txBox="1">
            <a:spLocks noChangeArrowheads="1"/>
          </p:cNvSpPr>
          <p:nvPr/>
        </p:nvSpPr>
        <p:spPr bwMode="auto">
          <a:xfrm>
            <a:off x="5003800" y="620713"/>
            <a:ext cx="504825" cy="396875"/>
          </a:xfrm>
          <a:prstGeom prst="rect">
            <a:avLst/>
          </a:prstGeom>
          <a:solidFill>
            <a:srgbClr val="FF99CC"/>
          </a:solidFill>
          <a:ln w="9525">
            <a:noFill/>
            <a:miter lim="800000"/>
            <a:headEnd/>
            <a:tailEnd/>
          </a:ln>
          <a:effectLst/>
        </p:spPr>
        <p:txBody>
          <a:bodyPr>
            <a:spAutoFit/>
          </a:bodyPr>
          <a:lstStyle/>
          <a:p>
            <a:pPr eaLnBrk="0" hangingPunct="0">
              <a:spcBef>
                <a:spcPct val="50000"/>
              </a:spcBef>
            </a:pPr>
            <a:r>
              <a:rPr lang="en-US" sz="2000">
                <a:solidFill>
                  <a:srgbClr val="111111"/>
                </a:solidFill>
              </a:rPr>
              <a:t>F</a:t>
            </a:r>
            <a:r>
              <a:rPr lang="ru-RU" sz="2000" baseline="-25000">
                <a:solidFill>
                  <a:srgbClr val="111111"/>
                </a:solidFill>
              </a:rPr>
              <a:t>т</a:t>
            </a:r>
            <a:endParaRPr lang="ru-RU" sz="2000">
              <a:solidFill>
                <a:srgbClr val="111111"/>
              </a:solidFill>
            </a:endParaRPr>
          </a:p>
        </p:txBody>
      </p:sp>
      <p:sp>
        <p:nvSpPr>
          <p:cNvPr id="50184" name="Text Box 8"/>
          <p:cNvSpPr txBox="1">
            <a:spLocks noChangeArrowheads="1"/>
          </p:cNvSpPr>
          <p:nvPr/>
        </p:nvSpPr>
        <p:spPr bwMode="auto">
          <a:xfrm>
            <a:off x="3851275" y="549275"/>
            <a:ext cx="2303463" cy="579438"/>
          </a:xfrm>
          <a:prstGeom prst="rect">
            <a:avLst/>
          </a:prstGeom>
          <a:solidFill>
            <a:srgbClr val="800000"/>
          </a:solidFill>
          <a:ln w="9525">
            <a:noFill/>
            <a:miter lim="800000"/>
            <a:headEnd/>
            <a:tailEnd/>
          </a:ln>
          <a:effectLst/>
        </p:spPr>
        <p:txBody>
          <a:bodyPr>
            <a:spAutoFit/>
          </a:bodyPr>
          <a:lstStyle/>
          <a:p>
            <a:pPr eaLnBrk="0" hangingPunct="0">
              <a:spcBef>
                <a:spcPct val="50000"/>
              </a:spcBef>
            </a:pPr>
            <a:r>
              <a:rPr lang="en-US" sz="3200" dirty="0">
                <a:solidFill>
                  <a:srgbClr val="FFFF00"/>
                </a:solidFill>
              </a:rPr>
              <a:t>A = F</a:t>
            </a:r>
            <a:r>
              <a:rPr lang="ru-RU" sz="3200" baseline="-25000" dirty="0">
                <a:solidFill>
                  <a:srgbClr val="FFFF00"/>
                </a:solidFill>
              </a:rPr>
              <a:t>т</a:t>
            </a:r>
            <a:r>
              <a:rPr lang="ru-RU" sz="3200" dirty="0">
                <a:solidFill>
                  <a:srgbClr val="FFFF00"/>
                </a:solidFill>
              </a:rPr>
              <a:t> </a:t>
            </a:r>
            <a:r>
              <a:rPr lang="en-US" sz="3200" dirty="0">
                <a:solidFill>
                  <a:srgbClr val="FFFF00"/>
                </a:solidFill>
              </a:rPr>
              <a:t>   h</a:t>
            </a:r>
            <a:endParaRPr lang="ru-RU" sz="3200" dirty="0">
              <a:solidFill>
                <a:srgbClr val="FFFF00"/>
              </a:solidFill>
            </a:endParaRPr>
          </a:p>
        </p:txBody>
      </p:sp>
      <p:sp>
        <p:nvSpPr>
          <p:cNvPr id="50185" name="AutoShape 9"/>
          <p:cNvSpPr>
            <a:spLocks noChangeArrowheads="1"/>
          </p:cNvSpPr>
          <p:nvPr/>
        </p:nvSpPr>
        <p:spPr bwMode="auto">
          <a:xfrm>
            <a:off x="5292725" y="765175"/>
            <a:ext cx="144463" cy="215900"/>
          </a:xfrm>
          <a:prstGeom prst="triangle">
            <a:avLst>
              <a:gd name="adj" fmla="val 50000"/>
            </a:avLst>
          </a:prstGeom>
          <a:solidFill>
            <a:srgbClr val="FFFF00"/>
          </a:solidFill>
          <a:ln w="9525">
            <a:solidFill>
              <a:schemeClr val="tx1"/>
            </a:solidFill>
            <a:miter lim="800000"/>
            <a:headEnd/>
            <a:tailEnd/>
          </a:ln>
          <a:effectLst/>
        </p:spPr>
        <p:txBody>
          <a:bodyPr wrap="none" anchor="ctr"/>
          <a:lstStyle/>
          <a:p>
            <a:pPr algn="ctr"/>
            <a:endParaRPr lang="ru-RU">
              <a:solidFill>
                <a:srgbClr val="FFFF00"/>
              </a:solidFill>
            </a:endParaRPr>
          </a:p>
        </p:txBody>
      </p:sp>
      <p:sp>
        <p:nvSpPr>
          <p:cNvPr id="50186" name="Text Box 10"/>
          <p:cNvSpPr txBox="1">
            <a:spLocks noChangeArrowheads="1"/>
          </p:cNvSpPr>
          <p:nvPr/>
        </p:nvSpPr>
        <p:spPr bwMode="auto">
          <a:xfrm>
            <a:off x="0" y="5305425"/>
            <a:ext cx="9144000" cy="1569660"/>
          </a:xfrm>
          <a:prstGeom prst="rect">
            <a:avLst/>
          </a:prstGeom>
          <a:solidFill>
            <a:srgbClr val="800000"/>
          </a:solidFill>
          <a:ln w="9525">
            <a:noFill/>
            <a:miter lim="800000"/>
            <a:headEnd/>
            <a:tailEnd/>
          </a:ln>
          <a:effectLst/>
        </p:spPr>
        <p:txBody>
          <a:bodyPr>
            <a:spAutoFit/>
          </a:bodyPr>
          <a:lstStyle/>
          <a:p>
            <a:pPr eaLnBrk="0" hangingPunct="0">
              <a:spcBef>
                <a:spcPct val="50000"/>
              </a:spcBef>
            </a:pPr>
            <a:r>
              <a:rPr lang="ru-RU" dirty="0"/>
              <a:t>    </a:t>
            </a:r>
            <a:r>
              <a:rPr lang="ru-RU" sz="2400" b="1" dirty="0">
                <a:solidFill>
                  <a:schemeClr val="bg1"/>
                </a:solidFill>
              </a:rPr>
              <a:t>При более низком положении центра тяжести необходимо затратить большую работу для опрокидывания тела. Следовательно работа по опрокидыванию может служить мерой его устойчивости.</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0186"/>
                                        </p:tgtEl>
                                        <p:attrNameLst>
                                          <p:attrName>style.visibility</p:attrName>
                                        </p:attrNameLst>
                                      </p:cBhvr>
                                      <p:to>
                                        <p:strVal val="visible"/>
                                      </p:to>
                                    </p:set>
                                    <p:anim calcmode="lin" valueType="num">
                                      <p:cBhvr additive="base">
                                        <p:cTn id="7" dur="500" fill="hold"/>
                                        <p:tgtEl>
                                          <p:spTgt spid="50186"/>
                                        </p:tgtEl>
                                        <p:attrNameLst>
                                          <p:attrName>ppt_x</p:attrName>
                                        </p:attrNameLst>
                                      </p:cBhvr>
                                      <p:tavLst>
                                        <p:tav tm="0">
                                          <p:val>
                                            <p:strVal val="#ppt_x"/>
                                          </p:val>
                                        </p:tav>
                                        <p:tav tm="100000">
                                          <p:val>
                                            <p:strVal val="#ppt_x"/>
                                          </p:val>
                                        </p:tav>
                                      </p:tavLst>
                                    </p:anim>
                                    <p:anim calcmode="lin" valueType="num">
                                      <p:cBhvr additive="base">
                                        <p:cTn id="8" dur="500" fill="hold"/>
                                        <p:tgtEl>
                                          <p:spTgt spid="5018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1"/>
          <p:cNvSpPr>
            <a:spLocks noGrp="1" noChangeArrowheads="1"/>
          </p:cNvSpPr>
          <p:nvPr>
            <p:ph type="sldNum" sz="quarter" idx="12"/>
          </p:nvPr>
        </p:nvSpPr>
        <p:spPr>
          <a:noFill/>
        </p:spPr>
        <p:txBody>
          <a:bodyPr/>
          <a:lstStyle/>
          <a:p>
            <a:fld id="{A0D199AA-33B1-421A-8E67-BDB00BA9C6B5}" type="slidenum">
              <a:rPr lang="ru-RU"/>
              <a:pPr/>
              <a:t>16</a:t>
            </a:fld>
            <a:endParaRPr lang="ru-RU"/>
          </a:p>
        </p:txBody>
      </p:sp>
      <p:pic>
        <p:nvPicPr>
          <p:cNvPr id="70660" name="Picture 4" descr="_23"/>
          <p:cNvPicPr>
            <a:picLocks noChangeAspect="1" noChangeArrowheads="1"/>
          </p:cNvPicPr>
          <p:nvPr/>
        </p:nvPicPr>
        <p:blipFill>
          <a:blip r:embed="rId3"/>
          <a:srcRect/>
          <a:stretch>
            <a:fillRect/>
          </a:stretch>
        </p:blipFill>
        <p:spPr bwMode="auto">
          <a:xfrm>
            <a:off x="5029200" y="1676400"/>
            <a:ext cx="3276600" cy="4525963"/>
          </a:xfrm>
          <a:prstGeom prst="rect">
            <a:avLst/>
          </a:prstGeom>
          <a:noFill/>
          <a:ln w="9525">
            <a:noFill/>
            <a:miter lim="800000"/>
            <a:headEnd/>
            <a:tailEnd/>
          </a:ln>
        </p:spPr>
      </p:pic>
      <p:pic>
        <p:nvPicPr>
          <p:cNvPr id="70663" name="Picture 7" descr="12_10_4"/>
          <p:cNvPicPr>
            <a:picLocks noChangeAspect="1" noChangeArrowheads="1"/>
          </p:cNvPicPr>
          <p:nvPr/>
        </p:nvPicPr>
        <p:blipFill>
          <a:blip r:embed="rId4"/>
          <a:srcRect/>
          <a:stretch>
            <a:fillRect/>
          </a:stretch>
        </p:blipFill>
        <p:spPr bwMode="auto">
          <a:xfrm>
            <a:off x="669924" y="1881188"/>
            <a:ext cx="3368675" cy="4138612"/>
          </a:xfrm>
          <a:prstGeom prst="rect">
            <a:avLst/>
          </a:prstGeom>
          <a:noFill/>
          <a:ln w="9525">
            <a:noFill/>
            <a:miter lim="800000"/>
            <a:headEnd/>
            <a:tailEnd/>
          </a:ln>
        </p:spPr>
      </p:pic>
      <p:sp>
        <p:nvSpPr>
          <p:cNvPr id="34821" name="Rectangle 10"/>
          <p:cNvSpPr>
            <a:spLocks noGrp="1" noChangeArrowheads="1"/>
          </p:cNvSpPr>
          <p:nvPr>
            <p:ph type="title" idx="4294967295"/>
          </p:nvPr>
        </p:nvSpPr>
        <p:spPr>
          <a:noFill/>
        </p:spPr>
        <p:txBody>
          <a:bodyPr/>
          <a:lstStyle/>
          <a:p>
            <a:r>
              <a:rPr lang="ru-RU" sz="3800"/>
              <a:t>Равновесие тел на опорах</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0663"/>
                                        </p:tgtEl>
                                        <p:attrNameLst>
                                          <p:attrName>style.visibility</p:attrName>
                                        </p:attrNameLst>
                                      </p:cBhvr>
                                      <p:to>
                                        <p:strVal val="visible"/>
                                      </p:to>
                                    </p:set>
                                    <p:animEffect transition="in" filter="fade">
                                      <p:cBhvr>
                                        <p:cTn id="7" dur="1000"/>
                                        <p:tgtEl>
                                          <p:spTgt spid="7066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0660"/>
                                        </p:tgtEl>
                                        <p:attrNameLst>
                                          <p:attrName>style.visibility</p:attrName>
                                        </p:attrNameLst>
                                      </p:cBhvr>
                                      <p:to>
                                        <p:strVal val="visible"/>
                                      </p:to>
                                    </p:set>
                                    <p:animEffect transition="in" filter="fade">
                                      <p:cBhvr>
                                        <p:cTn id="12" dur="1000"/>
                                        <p:tgtEl>
                                          <p:spTgt spid="706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1"/>
          <p:cNvSpPr>
            <a:spLocks noGrp="1" noChangeArrowheads="1"/>
          </p:cNvSpPr>
          <p:nvPr>
            <p:ph type="sldNum" sz="quarter" idx="12"/>
          </p:nvPr>
        </p:nvSpPr>
        <p:spPr>
          <a:noFill/>
        </p:spPr>
        <p:txBody>
          <a:bodyPr/>
          <a:lstStyle/>
          <a:p>
            <a:fld id="{EDDCAEF9-BBBB-40C2-8712-D25E9841C1DA}" type="slidenum">
              <a:rPr lang="ru-RU"/>
              <a:pPr/>
              <a:t>17</a:t>
            </a:fld>
            <a:endParaRPr lang="ru-RU"/>
          </a:p>
        </p:txBody>
      </p:sp>
      <p:pic>
        <p:nvPicPr>
          <p:cNvPr id="82952" name="Picture 8" descr="22"/>
          <p:cNvPicPr>
            <a:picLocks noChangeAspect="1" noChangeArrowheads="1"/>
          </p:cNvPicPr>
          <p:nvPr/>
        </p:nvPicPr>
        <p:blipFill>
          <a:blip r:embed="rId3"/>
          <a:srcRect l="10509" t="25165" r="6610" b="9323"/>
          <a:stretch>
            <a:fillRect/>
          </a:stretch>
        </p:blipFill>
        <p:spPr bwMode="auto">
          <a:xfrm rot="-986844">
            <a:off x="893763" y="3840163"/>
            <a:ext cx="3443287" cy="2041525"/>
          </a:xfrm>
          <a:prstGeom prst="rect">
            <a:avLst/>
          </a:prstGeom>
          <a:noFill/>
          <a:ln w="9525">
            <a:noFill/>
            <a:miter lim="800000"/>
            <a:headEnd/>
            <a:tailEnd/>
          </a:ln>
        </p:spPr>
      </p:pic>
      <p:pic>
        <p:nvPicPr>
          <p:cNvPr id="82953" name="Picture 9" descr="23"/>
          <p:cNvPicPr>
            <a:picLocks noChangeAspect="1" noChangeArrowheads="1"/>
          </p:cNvPicPr>
          <p:nvPr/>
        </p:nvPicPr>
        <p:blipFill>
          <a:blip r:embed="rId4"/>
          <a:srcRect l="25409" t="10435" r="25778" b="18991"/>
          <a:stretch>
            <a:fillRect/>
          </a:stretch>
        </p:blipFill>
        <p:spPr bwMode="auto">
          <a:xfrm rot="-1057165">
            <a:off x="4670425" y="2100263"/>
            <a:ext cx="3862388" cy="4187825"/>
          </a:xfrm>
          <a:prstGeom prst="rect">
            <a:avLst/>
          </a:prstGeom>
          <a:noFill/>
          <a:ln w="9525">
            <a:noFill/>
            <a:miter lim="800000"/>
            <a:headEnd/>
            <a:tailEnd/>
          </a:ln>
        </p:spPr>
      </p:pic>
      <p:sp>
        <p:nvSpPr>
          <p:cNvPr id="35845" name="Rectangle 2"/>
          <p:cNvSpPr>
            <a:spLocks noGrp="1" noChangeArrowheads="1"/>
          </p:cNvSpPr>
          <p:nvPr>
            <p:ph type="title" idx="4294967295"/>
          </p:nvPr>
        </p:nvSpPr>
        <p:spPr>
          <a:xfrm>
            <a:off x="457200" y="152400"/>
            <a:ext cx="5029200" cy="1371600"/>
          </a:xfrm>
        </p:spPr>
        <p:txBody>
          <a:bodyPr>
            <a:normAutofit fontScale="90000"/>
          </a:bodyPr>
          <a:lstStyle/>
          <a:p>
            <a:r>
              <a:rPr lang="ru-RU" b="1" dirty="0"/>
              <a:t>Устойчивость транспорта</a:t>
            </a:r>
          </a:p>
        </p:txBody>
      </p:sp>
      <p:pic>
        <p:nvPicPr>
          <p:cNvPr id="82947" name="Picture 3" descr="22"/>
          <p:cNvPicPr>
            <a:picLocks noChangeAspect="1" noChangeArrowheads="1"/>
          </p:cNvPicPr>
          <p:nvPr/>
        </p:nvPicPr>
        <p:blipFill>
          <a:blip r:embed="rId3"/>
          <a:srcRect l="10509" t="25165" r="6610" b="9323"/>
          <a:stretch>
            <a:fillRect/>
          </a:stretch>
        </p:blipFill>
        <p:spPr bwMode="auto">
          <a:xfrm>
            <a:off x="762000" y="2819400"/>
            <a:ext cx="3443287" cy="2041525"/>
          </a:xfrm>
          <a:prstGeom prst="rect">
            <a:avLst/>
          </a:prstGeom>
          <a:noFill/>
          <a:ln w="9525">
            <a:noFill/>
            <a:miter lim="800000"/>
            <a:headEnd/>
            <a:tailEnd/>
          </a:ln>
        </p:spPr>
      </p:pic>
      <p:pic>
        <p:nvPicPr>
          <p:cNvPr id="82948" name="Picture 4" descr="23"/>
          <p:cNvPicPr>
            <a:picLocks noChangeAspect="1" noChangeArrowheads="1"/>
          </p:cNvPicPr>
          <p:nvPr/>
        </p:nvPicPr>
        <p:blipFill>
          <a:blip r:embed="rId4"/>
          <a:srcRect l="25409" t="10435" r="25778" b="18991"/>
          <a:stretch>
            <a:fillRect/>
          </a:stretch>
        </p:blipFill>
        <p:spPr bwMode="auto">
          <a:xfrm>
            <a:off x="4495800" y="838200"/>
            <a:ext cx="3862388" cy="4187825"/>
          </a:xfrm>
          <a:prstGeom prst="rect">
            <a:avLst/>
          </a:prstGeom>
          <a:noFill/>
          <a:ln w="9525">
            <a:noFill/>
            <a:miter lim="800000"/>
            <a:headEnd/>
            <a:tailEnd/>
          </a:ln>
        </p:spPr>
      </p:pic>
      <p:sp>
        <p:nvSpPr>
          <p:cNvPr id="82949" name="Line 5"/>
          <p:cNvSpPr>
            <a:spLocks noChangeShapeType="1"/>
          </p:cNvSpPr>
          <p:nvPr/>
        </p:nvSpPr>
        <p:spPr bwMode="auto">
          <a:xfrm>
            <a:off x="2395538" y="4862513"/>
            <a:ext cx="0" cy="1306512"/>
          </a:xfrm>
          <a:prstGeom prst="line">
            <a:avLst/>
          </a:prstGeom>
          <a:noFill/>
          <a:ln w="38100">
            <a:solidFill>
              <a:schemeClr val="accent2"/>
            </a:solidFill>
            <a:round/>
            <a:headEnd/>
            <a:tailEnd type="triangle" w="med" len="med"/>
          </a:ln>
        </p:spPr>
        <p:txBody>
          <a:bodyPr/>
          <a:lstStyle/>
          <a:p>
            <a:endParaRPr lang="ru-RU"/>
          </a:p>
        </p:txBody>
      </p:sp>
      <p:sp>
        <p:nvSpPr>
          <p:cNvPr id="82950" name="Line 6"/>
          <p:cNvSpPr>
            <a:spLocks noChangeShapeType="1"/>
          </p:cNvSpPr>
          <p:nvPr/>
        </p:nvSpPr>
        <p:spPr bwMode="auto">
          <a:xfrm>
            <a:off x="6327775" y="4122738"/>
            <a:ext cx="0" cy="2382837"/>
          </a:xfrm>
          <a:prstGeom prst="line">
            <a:avLst/>
          </a:prstGeom>
          <a:noFill/>
          <a:ln w="38100">
            <a:solidFill>
              <a:schemeClr val="accent2"/>
            </a:solidFill>
            <a:round/>
            <a:headEnd/>
            <a:tailEnd type="triangle" w="med" len="med"/>
          </a:ln>
        </p:spPr>
        <p:txBody>
          <a:bodyPr/>
          <a:lstStyle/>
          <a:p>
            <a:endParaRPr lang="ru-RU"/>
          </a:p>
        </p:txBody>
      </p:sp>
      <p:sp>
        <p:nvSpPr>
          <p:cNvPr id="82954" name="AutoShape 10">
            <a:hlinkClick r:id="rId5" action="ppaction://hlinksldjump" highlightClick="1"/>
          </p:cNvPr>
          <p:cNvSpPr>
            <a:spLocks noChangeArrowheads="1"/>
          </p:cNvSpPr>
          <p:nvPr/>
        </p:nvSpPr>
        <p:spPr bwMode="auto">
          <a:xfrm>
            <a:off x="8048625" y="6272213"/>
            <a:ext cx="406400" cy="500062"/>
          </a:xfrm>
          <a:prstGeom prst="actionButtonHome">
            <a:avLst/>
          </a:prstGeom>
          <a:solidFill>
            <a:schemeClr val="accent1"/>
          </a:solidFill>
          <a:ln w="9525">
            <a:noFill/>
            <a:miter lim="800000"/>
            <a:headEnd/>
            <a:tailEnd/>
          </a:ln>
        </p:spPr>
        <p:txBody>
          <a:bodyPr wrap="none" anchor="ctr"/>
          <a:lstStyle/>
          <a:p>
            <a:endParaRPr lang="ru-R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2947"/>
                                        </p:tgtEl>
                                        <p:attrNameLst>
                                          <p:attrName>style.visibility</p:attrName>
                                        </p:attrNameLst>
                                      </p:cBhvr>
                                      <p:to>
                                        <p:strVal val="visible"/>
                                      </p:to>
                                    </p:set>
                                    <p:animEffect transition="in" filter="fade">
                                      <p:cBhvr>
                                        <p:cTn id="7" dur="1000"/>
                                        <p:tgtEl>
                                          <p:spTgt spid="82947"/>
                                        </p:tgtEl>
                                      </p:cBhvr>
                                    </p:animEffect>
                                  </p:childTnLst>
                                </p:cTn>
                              </p:par>
                              <p:par>
                                <p:cTn id="8" presetID="10" presetClass="entr" presetSubtype="0" fill="hold" nodeType="withEffect">
                                  <p:stCondLst>
                                    <p:cond delay="0"/>
                                  </p:stCondLst>
                                  <p:childTnLst>
                                    <p:set>
                                      <p:cBhvr>
                                        <p:cTn id="9" dur="1" fill="hold">
                                          <p:stCondLst>
                                            <p:cond delay="0"/>
                                          </p:stCondLst>
                                        </p:cTn>
                                        <p:tgtEl>
                                          <p:spTgt spid="82948"/>
                                        </p:tgtEl>
                                        <p:attrNameLst>
                                          <p:attrName>style.visibility</p:attrName>
                                        </p:attrNameLst>
                                      </p:cBhvr>
                                      <p:to>
                                        <p:strVal val="visible"/>
                                      </p:to>
                                    </p:set>
                                    <p:animEffect transition="in" filter="fade">
                                      <p:cBhvr>
                                        <p:cTn id="10" dur="1000"/>
                                        <p:tgtEl>
                                          <p:spTgt spid="82948"/>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82949"/>
                                        </p:tgtEl>
                                        <p:attrNameLst>
                                          <p:attrName>style.visibility</p:attrName>
                                        </p:attrNameLst>
                                      </p:cBhvr>
                                      <p:to>
                                        <p:strVal val="visible"/>
                                      </p:to>
                                    </p:set>
                                    <p:animEffect transition="in" filter="wipe(up)">
                                      <p:cBhvr>
                                        <p:cTn id="15" dur="1000"/>
                                        <p:tgtEl>
                                          <p:spTgt spid="82949"/>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82950"/>
                                        </p:tgtEl>
                                        <p:attrNameLst>
                                          <p:attrName>style.visibility</p:attrName>
                                        </p:attrNameLst>
                                      </p:cBhvr>
                                      <p:to>
                                        <p:strVal val="visible"/>
                                      </p:to>
                                    </p:set>
                                    <p:animEffect transition="in" filter="wipe(up)">
                                      <p:cBhvr>
                                        <p:cTn id="18" dur="1000"/>
                                        <p:tgtEl>
                                          <p:spTgt spid="82950"/>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nodeType="clickEffect">
                                  <p:stCondLst>
                                    <p:cond delay="0"/>
                                  </p:stCondLst>
                                  <p:childTnLst>
                                    <p:animEffect transition="out" filter="fade">
                                      <p:cBhvr>
                                        <p:cTn id="22" dur="1000"/>
                                        <p:tgtEl>
                                          <p:spTgt spid="82947"/>
                                        </p:tgtEl>
                                      </p:cBhvr>
                                    </p:animEffect>
                                    <p:set>
                                      <p:cBhvr>
                                        <p:cTn id="23" dur="1" fill="hold">
                                          <p:stCondLst>
                                            <p:cond delay="999"/>
                                          </p:stCondLst>
                                        </p:cTn>
                                        <p:tgtEl>
                                          <p:spTgt spid="82947"/>
                                        </p:tgtEl>
                                        <p:attrNameLst>
                                          <p:attrName>style.visibility</p:attrName>
                                        </p:attrNameLst>
                                      </p:cBhvr>
                                      <p:to>
                                        <p:strVal val="hidden"/>
                                      </p:to>
                                    </p:set>
                                  </p:childTnLst>
                                </p:cTn>
                              </p:par>
                              <p:par>
                                <p:cTn id="24" presetID="10" presetClass="exit" presetSubtype="0" fill="hold" nodeType="withEffect">
                                  <p:stCondLst>
                                    <p:cond delay="0"/>
                                  </p:stCondLst>
                                  <p:childTnLst>
                                    <p:animEffect transition="out" filter="fade">
                                      <p:cBhvr>
                                        <p:cTn id="25" dur="1000"/>
                                        <p:tgtEl>
                                          <p:spTgt spid="82948"/>
                                        </p:tgtEl>
                                      </p:cBhvr>
                                    </p:animEffect>
                                    <p:set>
                                      <p:cBhvr>
                                        <p:cTn id="26" dur="1" fill="hold">
                                          <p:stCondLst>
                                            <p:cond delay="999"/>
                                          </p:stCondLst>
                                        </p:cTn>
                                        <p:tgtEl>
                                          <p:spTgt spid="82948"/>
                                        </p:tgtEl>
                                        <p:attrNameLst>
                                          <p:attrName>style.visibility</p:attrName>
                                        </p:attrNameLst>
                                      </p:cBhvr>
                                      <p:to>
                                        <p:strVal val="hidden"/>
                                      </p:to>
                                    </p:set>
                                  </p:childTnLst>
                                </p:cTn>
                              </p:par>
                              <p:par>
                                <p:cTn id="27" presetID="10" presetClass="entr" presetSubtype="0" fill="hold" nodeType="withEffect">
                                  <p:stCondLst>
                                    <p:cond delay="0"/>
                                  </p:stCondLst>
                                  <p:childTnLst>
                                    <p:set>
                                      <p:cBhvr>
                                        <p:cTn id="28" dur="1" fill="hold">
                                          <p:stCondLst>
                                            <p:cond delay="0"/>
                                          </p:stCondLst>
                                        </p:cTn>
                                        <p:tgtEl>
                                          <p:spTgt spid="82952"/>
                                        </p:tgtEl>
                                        <p:attrNameLst>
                                          <p:attrName>style.visibility</p:attrName>
                                        </p:attrNameLst>
                                      </p:cBhvr>
                                      <p:to>
                                        <p:strVal val="visible"/>
                                      </p:to>
                                    </p:set>
                                    <p:animEffect transition="in" filter="fade">
                                      <p:cBhvr>
                                        <p:cTn id="29" dur="1000"/>
                                        <p:tgtEl>
                                          <p:spTgt spid="82952"/>
                                        </p:tgtEl>
                                      </p:cBhvr>
                                    </p:animEffect>
                                  </p:childTnLst>
                                </p:cTn>
                              </p:par>
                              <p:par>
                                <p:cTn id="30" presetID="10" presetClass="entr" presetSubtype="0" fill="hold" nodeType="withEffect">
                                  <p:stCondLst>
                                    <p:cond delay="0"/>
                                  </p:stCondLst>
                                  <p:childTnLst>
                                    <p:set>
                                      <p:cBhvr>
                                        <p:cTn id="31" dur="1" fill="hold">
                                          <p:stCondLst>
                                            <p:cond delay="0"/>
                                          </p:stCondLst>
                                        </p:cTn>
                                        <p:tgtEl>
                                          <p:spTgt spid="82953"/>
                                        </p:tgtEl>
                                        <p:attrNameLst>
                                          <p:attrName>style.visibility</p:attrName>
                                        </p:attrNameLst>
                                      </p:cBhvr>
                                      <p:to>
                                        <p:strVal val="visible"/>
                                      </p:to>
                                    </p:set>
                                    <p:animEffect transition="in" filter="fade">
                                      <p:cBhvr>
                                        <p:cTn id="32" dur="1000"/>
                                        <p:tgtEl>
                                          <p:spTgt spid="82953"/>
                                        </p:tgtEl>
                                      </p:cBhvr>
                                    </p:animEffect>
                                  </p:childTnLst>
                                </p:cTn>
                              </p:par>
                            </p:childTnLst>
                          </p:cTn>
                        </p:par>
                        <p:par>
                          <p:cTn id="33" fill="hold">
                            <p:stCondLst>
                              <p:cond delay="1000"/>
                            </p:stCondLst>
                            <p:childTnLst>
                              <p:par>
                                <p:cTn id="34" presetID="10" presetClass="entr" presetSubtype="0" fill="hold" grpId="0" nodeType="afterEffect">
                                  <p:stCondLst>
                                    <p:cond delay="0"/>
                                  </p:stCondLst>
                                  <p:childTnLst>
                                    <p:set>
                                      <p:cBhvr>
                                        <p:cTn id="35" dur="1" fill="hold">
                                          <p:stCondLst>
                                            <p:cond delay="0"/>
                                          </p:stCondLst>
                                        </p:cTn>
                                        <p:tgtEl>
                                          <p:spTgt spid="82954"/>
                                        </p:tgtEl>
                                        <p:attrNameLst>
                                          <p:attrName>style.visibility</p:attrName>
                                        </p:attrNameLst>
                                      </p:cBhvr>
                                      <p:to>
                                        <p:strVal val="visible"/>
                                      </p:to>
                                    </p:set>
                                    <p:animEffect transition="in" filter="fade">
                                      <p:cBhvr>
                                        <p:cTn id="36" dur="500"/>
                                        <p:tgtEl>
                                          <p:spTgt spid="829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9" grpId="0" animBg="1"/>
      <p:bldP spid="82950" grpId="0" animBg="1"/>
      <p:bldP spid="8295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1"/>
          <p:cNvSpPr>
            <a:spLocks noGrp="1" noChangeArrowheads="1"/>
          </p:cNvSpPr>
          <p:nvPr>
            <p:ph type="sldNum" sz="quarter" idx="12"/>
          </p:nvPr>
        </p:nvSpPr>
        <p:spPr>
          <a:noFill/>
        </p:spPr>
        <p:txBody>
          <a:bodyPr/>
          <a:lstStyle/>
          <a:p>
            <a:fld id="{1839550A-C399-4307-BEB7-79785A3FAF7C}" type="slidenum">
              <a:rPr lang="ru-RU"/>
              <a:pPr/>
              <a:t>2</a:t>
            </a:fld>
            <a:endParaRPr lang="ru-RU"/>
          </a:p>
        </p:txBody>
      </p:sp>
      <p:sp>
        <p:nvSpPr>
          <p:cNvPr id="14339" name="Rectangle 2"/>
          <p:cNvSpPr>
            <a:spLocks noGrp="1" noChangeArrowheads="1"/>
          </p:cNvSpPr>
          <p:nvPr>
            <p:ph type="title" idx="4294967295"/>
          </p:nvPr>
        </p:nvSpPr>
        <p:spPr>
          <a:xfrm>
            <a:off x="457200" y="274638"/>
            <a:ext cx="8229600" cy="106362"/>
          </a:xfrm>
        </p:spPr>
        <p:txBody>
          <a:bodyPr>
            <a:normAutofit fontScale="90000"/>
          </a:bodyPr>
          <a:lstStyle/>
          <a:p>
            <a:endParaRPr lang="ru-RU" dirty="0"/>
          </a:p>
        </p:txBody>
      </p:sp>
      <p:sp>
        <p:nvSpPr>
          <p:cNvPr id="9219" name="Rectangle 3"/>
          <p:cNvSpPr>
            <a:spLocks noGrp="1" noChangeArrowheads="1"/>
          </p:cNvSpPr>
          <p:nvPr>
            <p:ph type="body" idx="4294967295"/>
          </p:nvPr>
        </p:nvSpPr>
        <p:spPr>
          <a:xfrm>
            <a:off x="914400" y="838200"/>
            <a:ext cx="7772400" cy="5813425"/>
          </a:xfrm>
        </p:spPr>
        <p:txBody>
          <a:bodyPr>
            <a:normAutofit/>
          </a:bodyPr>
          <a:lstStyle/>
          <a:p>
            <a:pPr>
              <a:lnSpc>
                <a:spcPct val="90000"/>
              </a:lnSpc>
            </a:pPr>
            <a:r>
              <a:rPr lang="ru-RU" b="1" dirty="0"/>
              <a:t>Раздел механики, в котором изучается равновесие абсолютно твердых тел, называется </a:t>
            </a:r>
            <a:r>
              <a:rPr lang="ru-RU" b="1" u="sng" dirty="0">
                <a:solidFill>
                  <a:schemeClr val="accent2"/>
                </a:solidFill>
              </a:rPr>
              <a:t>статикой.</a:t>
            </a:r>
          </a:p>
          <a:p>
            <a:pPr>
              <a:lnSpc>
                <a:spcPct val="90000"/>
              </a:lnSpc>
              <a:buFont typeface="Wingdings" pitchFamily="2" charset="2"/>
              <a:buNone/>
            </a:pPr>
            <a:endParaRPr lang="ru-RU" b="1" u="sng" dirty="0">
              <a:solidFill>
                <a:schemeClr val="accent2"/>
              </a:solidFill>
            </a:endParaRPr>
          </a:p>
          <a:p>
            <a:pPr>
              <a:lnSpc>
                <a:spcPct val="90000"/>
              </a:lnSpc>
            </a:pPr>
            <a:r>
              <a:rPr lang="ru-RU" b="1" dirty="0"/>
              <a:t>Равновесие тела – это состояние покоя или равномерного и прямолинейного движения тела.</a:t>
            </a:r>
          </a:p>
          <a:p>
            <a:pPr>
              <a:lnSpc>
                <a:spcPct val="90000"/>
              </a:lnSpc>
              <a:buFont typeface="Wingdings" pitchFamily="2" charset="2"/>
              <a:buNone/>
            </a:pPr>
            <a:endParaRPr lang="ru-RU" b="1" dirty="0"/>
          </a:p>
          <a:p>
            <a:pPr>
              <a:lnSpc>
                <a:spcPct val="90000"/>
              </a:lnSpc>
            </a:pPr>
            <a:r>
              <a:rPr lang="ru-RU" b="1" dirty="0"/>
              <a:t>Абсолютно твердое тело – </a:t>
            </a:r>
            <a:r>
              <a:rPr lang="ru-RU" b="1" dirty="0" smtClean="0"/>
              <a:t>это тело</a:t>
            </a:r>
            <a:r>
              <a:rPr lang="ru-RU" b="1" dirty="0"/>
              <a:t>, у которого деформации, возникающие под действием приложенных к нему сил, пренебрежимо малы.</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wipe(left)">
                                      <p:cBhvr>
                                        <p:cTn id="7" dur="10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219">
                                            <p:txEl>
                                              <p:pRg st="2" end="2"/>
                                            </p:txEl>
                                          </p:spTgt>
                                        </p:tgtEl>
                                        <p:attrNameLst>
                                          <p:attrName>style.visibility</p:attrName>
                                        </p:attrNameLst>
                                      </p:cBhvr>
                                      <p:to>
                                        <p:strVal val="visible"/>
                                      </p:to>
                                    </p:set>
                                    <p:animEffect transition="in" filter="wipe(left)">
                                      <p:cBhvr>
                                        <p:cTn id="12" dur="1000"/>
                                        <p:tgtEl>
                                          <p:spTgt spid="921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9219">
                                            <p:txEl>
                                              <p:pRg st="4" end="4"/>
                                            </p:txEl>
                                          </p:spTgt>
                                        </p:tgtEl>
                                        <p:attrNameLst>
                                          <p:attrName>style.visibility</p:attrName>
                                        </p:attrNameLst>
                                      </p:cBhvr>
                                      <p:to>
                                        <p:strVal val="visible"/>
                                      </p:to>
                                    </p:set>
                                    <p:animEffect transition="in" filter="wipe(left)">
                                      <p:cBhvr>
                                        <p:cTn id="17" dur="1000"/>
                                        <p:tgtEl>
                                          <p:spTgt spid="92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09600" y="990600"/>
            <a:ext cx="7772400" cy="4081117"/>
          </a:xfrm>
          <a:prstGeom prst="rect">
            <a:avLst/>
          </a:prstGeom>
        </p:spPr>
        <p:txBody>
          <a:bodyPr wrap="square">
            <a:spAutoFit/>
          </a:bodyPr>
          <a:lstStyle/>
          <a:p>
            <a:pPr>
              <a:lnSpc>
                <a:spcPct val="90000"/>
              </a:lnSpc>
            </a:pPr>
            <a:r>
              <a:rPr lang="ru-RU" sz="4800" b="1" dirty="0" smtClean="0">
                <a:solidFill>
                  <a:srgbClr val="FF0000"/>
                </a:solidFill>
              </a:rPr>
              <a:t>Первое условие равновесия твердого тела:</a:t>
            </a:r>
            <a:r>
              <a:rPr lang="ru-RU" sz="4800" b="1" dirty="0" smtClean="0"/>
              <a:t> твердое тело находится в равновесии, если геометрическая сумма внешних сил, приложенных к нему, равна нулю.</a:t>
            </a:r>
            <a:endParaRPr lang="ru-RU" sz="48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3400" y="381000"/>
            <a:ext cx="7620000" cy="4401205"/>
          </a:xfrm>
          <a:prstGeom prst="rect">
            <a:avLst/>
          </a:prstGeom>
        </p:spPr>
        <p:txBody>
          <a:bodyPr wrap="square">
            <a:spAutoFit/>
          </a:bodyPr>
          <a:lstStyle/>
          <a:p>
            <a:r>
              <a:rPr lang="ru-RU" sz="4000" b="1" dirty="0" smtClean="0">
                <a:solidFill>
                  <a:srgbClr val="FF0000"/>
                </a:solidFill>
              </a:rPr>
              <a:t>Второе условие равновесия твердого тела: </a:t>
            </a:r>
            <a:r>
              <a:rPr lang="ru-RU" sz="4000" b="1" dirty="0" smtClean="0"/>
              <a:t>твердое тело находится в равновесии, если алгебраическая сумма моментов внешних сил, действующих на него относительно любой оси, равна нулю.</a:t>
            </a:r>
            <a:endParaRPr lang="ru-RU" sz="4000" b="1" dirty="0"/>
          </a:p>
        </p:txBody>
      </p:sp>
      <p:sp>
        <p:nvSpPr>
          <p:cNvPr id="3" name="Прямоугольник 2"/>
          <p:cNvSpPr/>
          <p:nvPr/>
        </p:nvSpPr>
        <p:spPr>
          <a:xfrm>
            <a:off x="2743199" y="4648200"/>
            <a:ext cx="5029201" cy="769441"/>
          </a:xfrm>
          <a:prstGeom prst="rect">
            <a:avLst/>
          </a:prstGeom>
        </p:spPr>
        <p:txBody>
          <a:bodyPr wrap="square">
            <a:spAutoFit/>
          </a:bodyPr>
          <a:lstStyle/>
          <a:p>
            <a:pPr>
              <a:defRPr/>
            </a:pPr>
            <a:r>
              <a:rPr lang="ru-RU" sz="4400" b="1" dirty="0" smtClean="0"/>
              <a:t>М</a:t>
            </a:r>
            <a:r>
              <a:rPr lang="ru-RU" sz="4400" b="1" baseline="-25000" dirty="0" smtClean="0"/>
              <a:t>1</a:t>
            </a:r>
            <a:r>
              <a:rPr lang="ru-RU" sz="4400" b="1" dirty="0" smtClean="0"/>
              <a:t>+М</a:t>
            </a:r>
            <a:r>
              <a:rPr lang="ru-RU" sz="4400" b="1" baseline="-25000" dirty="0" smtClean="0"/>
              <a:t>2</a:t>
            </a:r>
            <a:r>
              <a:rPr lang="ru-RU" sz="4400" b="1" dirty="0" smtClean="0"/>
              <a:t>+М</a:t>
            </a:r>
            <a:r>
              <a:rPr lang="ru-RU" sz="4400" b="1" baseline="-25000" dirty="0" smtClean="0"/>
              <a:t>3</a:t>
            </a:r>
            <a:r>
              <a:rPr lang="ru-RU" sz="4400" b="1" dirty="0" smtClean="0"/>
              <a:t>+…=0</a:t>
            </a:r>
            <a:endParaRPr lang="ru-RU" sz="44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4638"/>
            <a:ext cx="8229600" cy="106362"/>
          </a:xfrm>
        </p:spPr>
        <p:txBody>
          <a:bodyPr>
            <a:normAutofit fontScale="90000"/>
          </a:bodyPr>
          <a:lstStyle/>
          <a:p>
            <a:endParaRPr lang="ru-RU" b="1" dirty="0"/>
          </a:p>
        </p:txBody>
      </p:sp>
      <p:sp>
        <p:nvSpPr>
          <p:cNvPr id="16387" name="Rectangle 3"/>
          <p:cNvSpPr>
            <a:spLocks noGrp="1" noChangeArrowheads="1"/>
          </p:cNvSpPr>
          <p:nvPr>
            <p:ph type="body" idx="1"/>
          </p:nvPr>
        </p:nvSpPr>
        <p:spPr>
          <a:xfrm>
            <a:off x="457200" y="685800"/>
            <a:ext cx="8229600" cy="5440363"/>
          </a:xfrm>
        </p:spPr>
        <p:txBody>
          <a:bodyPr/>
          <a:lstStyle/>
          <a:p>
            <a:r>
              <a:rPr lang="ru-RU" sz="4400" b="1" dirty="0" smtClean="0"/>
              <a:t>Центр тяжести тела- это точка приложения равнодействующей силы тяжести. </a:t>
            </a:r>
          </a:p>
          <a:p>
            <a:pPr>
              <a:buFontTx/>
              <a:buNone/>
            </a:pPr>
            <a:endParaRPr lang="ru-RU" sz="2400" dirty="0">
              <a:solidFill>
                <a:schemeClr val="bg1"/>
              </a:solidFill>
            </a:endParaRPr>
          </a:p>
        </p:txBody>
      </p:sp>
      <p:sp>
        <p:nvSpPr>
          <p:cNvPr id="16388" name="Rectangle 4"/>
          <p:cNvSpPr>
            <a:spLocks noChangeArrowheads="1"/>
          </p:cNvSpPr>
          <p:nvPr/>
        </p:nvSpPr>
        <p:spPr bwMode="auto">
          <a:xfrm>
            <a:off x="1116013" y="3716338"/>
            <a:ext cx="2447925" cy="504825"/>
          </a:xfrm>
          <a:prstGeom prst="rect">
            <a:avLst/>
          </a:prstGeom>
          <a:solidFill>
            <a:schemeClr val="folHlink"/>
          </a:solidFill>
          <a:ln w="9525">
            <a:solidFill>
              <a:srgbClr val="FFFF00"/>
            </a:solidFill>
            <a:miter lim="800000"/>
            <a:headEnd/>
            <a:tailEnd/>
          </a:ln>
          <a:effectLst/>
        </p:spPr>
        <p:txBody>
          <a:bodyPr wrap="none" anchor="ctr"/>
          <a:lstStyle/>
          <a:p>
            <a:pPr algn="ctr"/>
            <a:endParaRPr lang="ru-RU">
              <a:solidFill>
                <a:schemeClr val="folHlink"/>
              </a:solidFill>
            </a:endParaRPr>
          </a:p>
        </p:txBody>
      </p:sp>
      <p:sp>
        <p:nvSpPr>
          <p:cNvPr id="16389" name="Oval 5"/>
          <p:cNvSpPr>
            <a:spLocks noChangeArrowheads="1"/>
          </p:cNvSpPr>
          <p:nvPr/>
        </p:nvSpPr>
        <p:spPr bwMode="auto">
          <a:xfrm>
            <a:off x="4356100" y="3500438"/>
            <a:ext cx="935038" cy="935037"/>
          </a:xfrm>
          <a:prstGeom prst="ellipse">
            <a:avLst/>
          </a:prstGeom>
          <a:solidFill>
            <a:schemeClr val="folHlink"/>
          </a:solidFill>
          <a:ln w="9525">
            <a:solidFill>
              <a:schemeClr val="tx1"/>
            </a:solidFill>
            <a:round/>
            <a:headEnd/>
            <a:tailEnd/>
          </a:ln>
          <a:effectLst/>
        </p:spPr>
        <p:txBody>
          <a:bodyPr wrap="none" anchor="ctr"/>
          <a:lstStyle/>
          <a:p>
            <a:endParaRPr lang="ru-RU"/>
          </a:p>
        </p:txBody>
      </p:sp>
      <p:sp>
        <p:nvSpPr>
          <p:cNvPr id="16390" name="AutoShape 6"/>
          <p:cNvSpPr>
            <a:spLocks noChangeArrowheads="1"/>
          </p:cNvSpPr>
          <p:nvPr/>
        </p:nvSpPr>
        <p:spPr bwMode="auto">
          <a:xfrm>
            <a:off x="6372225" y="3644900"/>
            <a:ext cx="1295400" cy="503238"/>
          </a:xfrm>
          <a:prstGeom prst="parallelogram">
            <a:avLst>
              <a:gd name="adj" fmla="val 64353"/>
            </a:avLst>
          </a:prstGeom>
          <a:solidFill>
            <a:schemeClr val="folHlink"/>
          </a:solidFill>
          <a:ln w="9525">
            <a:solidFill>
              <a:schemeClr val="tx1"/>
            </a:solidFill>
            <a:miter lim="800000"/>
            <a:headEnd/>
            <a:tailEnd/>
          </a:ln>
          <a:effectLst/>
        </p:spPr>
        <p:txBody>
          <a:bodyPr wrap="none" anchor="ctr"/>
          <a:lstStyle/>
          <a:p>
            <a:endParaRPr lang="ru-RU"/>
          </a:p>
        </p:txBody>
      </p:sp>
      <p:sp>
        <p:nvSpPr>
          <p:cNvPr id="16392" name="AutoShape 8"/>
          <p:cNvSpPr>
            <a:spLocks noChangeArrowheads="1"/>
          </p:cNvSpPr>
          <p:nvPr/>
        </p:nvSpPr>
        <p:spPr bwMode="auto">
          <a:xfrm>
            <a:off x="3059113" y="4724400"/>
            <a:ext cx="647700" cy="1081088"/>
          </a:xfrm>
          <a:prstGeom prst="can">
            <a:avLst>
              <a:gd name="adj" fmla="val 41728"/>
            </a:avLst>
          </a:prstGeom>
          <a:solidFill>
            <a:schemeClr val="folHlink"/>
          </a:solidFill>
          <a:ln w="9525">
            <a:solidFill>
              <a:schemeClr val="tx1"/>
            </a:solidFill>
            <a:round/>
            <a:headEnd/>
            <a:tailEnd/>
          </a:ln>
          <a:effectLst/>
        </p:spPr>
        <p:txBody>
          <a:bodyPr wrap="none" anchor="ctr"/>
          <a:lstStyle/>
          <a:p>
            <a:endParaRPr lang="ru-RU"/>
          </a:p>
        </p:txBody>
      </p:sp>
      <p:sp>
        <p:nvSpPr>
          <p:cNvPr id="16393" name="AutoShape 9"/>
          <p:cNvSpPr>
            <a:spLocks noChangeArrowheads="1"/>
          </p:cNvSpPr>
          <p:nvPr/>
        </p:nvSpPr>
        <p:spPr bwMode="auto">
          <a:xfrm>
            <a:off x="5292725" y="4652963"/>
            <a:ext cx="720725" cy="1008062"/>
          </a:xfrm>
          <a:prstGeom prst="cube">
            <a:avLst>
              <a:gd name="adj" fmla="val 25000"/>
            </a:avLst>
          </a:prstGeom>
          <a:solidFill>
            <a:schemeClr val="folHlink"/>
          </a:solidFill>
          <a:ln w="9525">
            <a:solidFill>
              <a:schemeClr val="tx1"/>
            </a:solidFill>
            <a:miter lim="800000"/>
            <a:headEnd/>
            <a:tailEnd/>
          </a:ln>
          <a:effectLst/>
        </p:spPr>
        <p:txBody>
          <a:bodyPr wrap="none" anchor="ctr"/>
          <a:lstStyle/>
          <a:p>
            <a:endParaRPr lang="ru-RU"/>
          </a:p>
        </p:txBody>
      </p:sp>
      <p:sp>
        <p:nvSpPr>
          <p:cNvPr id="16394" name="AutoShape 10"/>
          <p:cNvSpPr>
            <a:spLocks noChangeArrowheads="1"/>
          </p:cNvSpPr>
          <p:nvPr/>
        </p:nvSpPr>
        <p:spPr bwMode="auto">
          <a:xfrm>
            <a:off x="7308850" y="4652963"/>
            <a:ext cx="914400" cy="914400"/>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folHlink"/>
          </a:solidFill>
          <a:ln w="9525">
            <a:solidFill>
              <a:schemeClr val="tx1"/>
            </a:solidFill>
            <a:round/>
            <a:headEnd/>
            <a:tailEnd/>
          </a:ln>
          <a:effectLst/>
        </p:spPr>
        <p:txBody>
          <a:bodyPr wrap="none" anchor="ctr"/>
          <a:lstStyle/>
          <a:p>
            <a:endParaRPr lang="ru-RU"/>
          </a:p>
        </p:txBody>
      </p:sp>
      <p:sp>
        <p:nvSpPr>
          <p:cNvPr id="16396" name="Rectangle 12"/>
          <p:cNvSpPr>
            <a:spLocks noChangeArrowheads="1"/>
          </p:cNvSpPr>
          <p:nvPr/>
        </p:nvSpPr>
        <p:spPr bwMode="auto">
          <a:xfrm>
            <a:off x="611188" y="7100888"/>
            <a:ext cx="7200900" cy="457200"/>
          </a:xfrm>
          <a:prstGeom prst="rect">
            <a:avLst/>
          </a:prstGeom>
          <a:noFill/>
          <a:ln w="9525">
            <a:noFill/>
            <a:miter lim="800000"/>
            <a:headEnd/>
            <a:tailEnd/>
          </a:ln>
          <a:effectLst/>
        </p:spPr>
        <p:txBody>
          <a:bodyPr>
            <a:spAutoFit/>
          </a:bodyPr>
          <a:lstStyle/>
          <a:p>
            <a:pPr lvl="4">
              <a:spcBef>
                <a:spcPct val="20000"/>
              </a:spcBef>
            </a:pPr>
            <a:r>
              <a:rPr lang="ru-RU" sz="2400">
                <a:solidFill>
                  <a:schemeClr val="bg1"/>
                </a:solidFill>
              </a:rPr>
              <a:t>Найти центр тяжести данных фигур.</a:t>
            </a:r>
          </a:p>
        </p:txBody>
      </p:sp>
      <p:sp>
        <p:nvSpPr>
          <p:cNvPr id="16397" name="Line 13"/>
          <p:cNvSpPr>
            <a:spLocks noChangeShapeType="1"/>
          </p:cNvSpPr>
          <p:nvPr/>
        </p:nvSpPr>
        <p:spPr bwMode="auto">
          <a:xfrm>
            <a:off x="1116013" y="3716338"/>
            <a:ext cx="2447925" cy="504825"/>
          </a:xfrm>
          <a:prstGeom prst="line">
            <a:avLst/>
          </a:prstGeom>
          <a:noFill/>
          <a:ln w="9525">
            <a:solidFill>
              <a:schemeClr val="tx1"/>
            </a:solidFill>
            <a:round/>
            <a:headEnd/>
            <a:tailEnd/>
          </a:ln>
          <a:effectLst/>
        </p:spPr>
        <p:txBody>
          <a:bodyPr/>
          <a:lstStyle/>
          <a:p>
            <a:endParaRPr lang="ru-RU"/>
          </a:p>
        </p:txBody>
      </p:sp>
      <p:sp>
        <p:nvSpPr>
          <p:cNvPr id="16398" name="Line 14"/>
          <p:cNvSpPr>
            <a:spLocks noChangeShapeType="1"/>
          </p:cNvSpPr>
          <p:nvPr/>
        </p:nvSpPr>
        <p:spPr bwMode="auto">
          <a:xfrm flipV="1">
            <a:off x="1116013" y="3716338"/>
            <a:ext cx="2447925" cy="504825"/>
          </a:xfrm>
          <a:prstGeom prst="line">
            <a:avLst/>
          </a:prstGeom>
          <a:noFill/>
          <a:ln w="9525">
            <a:solidFill>
              <a:schemeClr val="tx1"/>
            </a:solidFill>
            <a:round/>
            <a:headEnd/>
            <a:tailEnd/>
          </a:ln>
          <a:effectLst/>
        </p:spPr>
        <p:txBody>
          <a:bodyPr/>
          <a:lstStyle/>
          <a:p>
            <a:endParaRPr lang="ru-RU"/>
          </a:p>
        </p:txBody>
      </p:sp>
      <p:sp>
        <p:nvSpPr>
          <p:cNvPr id="16399" name="Line 15"/>
          <p:cNvSpPr>
            <a:spLocks noChangeShapeType="1"/>
          </p:cNvSpPr>
          <p:nvPr/>
        </p:nvSpPr>
        <p:spPr bwMode="auto">
          <a:xfrm>
            <a:off x="4787900" y="3500438"/>
            <a:ext cx="0" cy="936625"/>
          </a:xfrm>
          <a:prstGeom prst="line">
            <a:avLst/>
          </a:prstGeom>
          <a:noFill/>
          <a:ln w="9525">
            <a:solidFill>
              <a:schemeClr val="tx1"/>
            </a:solidFill>
            <a:round/>
            <a:headEnd/>
            <a:tailEnd/>
          </a:ln>
          <a:effectLst/>
        </p:spPr>
        <p:txBody>
          <a:bodyPr/>
          <a:lstStyle/>
          <a:p>
            <a:endParaRPr lang="ru-RU"/>
          </a:p>
        </p:txBody>
      </p:sp>
      <p:sp>
        <p:nvSpPr>
          <p:cNvPr id="16400" name="Line 16"/>
          <p:cNvSpPr>
            <a:spLocks noChangeShapeType="1"/>
          </p:cNvSpPr>
          <p:nvPr/>
        </p:nvSpPr>
        <p:spPr bwMode="auto">
          <a:xfrm>
            <a:off x="4356100" y="4005263"/>
            <a:ext cx="936625" cy="0"/>
          </a:xfrm>
          <a:prstGeom prst="line">
            <a:avLst/>
          </a:prstGeom>
          <a:noFill/>
          <a:ln w="9525">
            <a:solidFill>
              <a:schemeClr val="tx1"/>
            </a:solidFill>
            <a:round/>
            <a:headEnd/>
            <a:tailEnd/>
          </a:ln>
          <a:effectLst/>
        </p:spPr>
        <p:txBody>
          <a:bodyPr/>
          <a:lstStyle/>
          <a:p>
            <a:endParaRPr lang="ru-RU"/>
          </a:p>
        </p:txBody>
      </p:sp>
      <p:sp>
        <p:nvSpPr>
          <p:cNvPr id="16401" name="Line 17"/>
          <p:cNvSpPr>
            <a:spLocks noChangeShapeType="1"/>
          </p:cNvSpPr>
          <p:nvPr/>
        </p:nvSpPr>
        <p:spPr bwMode="auto">
          <a:xfrm>
            <a:off x="6732588" y="3644900"/>
            <a:ext cx="576262" cy="504825"/>
          </a:xfrm>
          <a:prstGeom prst="line">
            <a:avLst/>
          </a:prstGeom>
          <a:noFill/>
          <a:ln w="9525">
            <a:solidFill>
              <a:schemeClr val="tx1"/>
            </a:solidFill>
            <a:round/>
            <a:headEnd/>
            <a:tailEnd/>
          </a:ln>
          <a:effectLst/>
        </p:spPr>
        <p:txBody>
          <a:bodyPr/>
          <a:lstStyle/>
          <a:p>
            <a:endParaRPr lang="ru-RU"/>
          </a:p>
        </p:txBody>
      </p:sp>
      <p:sp>
        <p:nvSpPr>
          <p:cNvPr id="16402" name="Line 18"/>
          <p:cNvSpPr>
            <a:spLocks noChangeShapeType="1"/>
          </p:cNvSpPr>
          <p:nvPr/>
        </p:nvSpPr>
        <p:spPr bwMode="auto">
          <a:xfrm flipV="1">
            <a:off x="6372225" y="3644900"/>
            <a:ext cx="1295400" cy="504825"/>
          </a:xfrm>
          <a:prstGeom prst="line">
            <a:avLst/>
          </a:prstGeom>
          <a:noFill/>
          <a:ln w="9525">
            <a:solidFill>
              <a:schemeClr val="tx1"/>
            </a:solidFill>
            <a:round/>
            <a:headEnd/>
            <a:tailEnd/>
          </a:ln>
          <a:effectLst/>
        </p:spPr>
        <p:txBody>
          <a:bodyPr/>
          <a:lstStyle/>
          <a:p>
            <a:endParaRPr lang="ru-RU"/>
          </a:p>
        </p:txBody>
      </p:sp>
      <p:sp>
        <p:nvSpPr>
          <p:cNvPr id="16405" name="Line 21"/>
          <p:cNvSpPr>
            <a:spLocks noChangeShapeType="1"/>
          </p:cNvSpPr>
          <p:nvPr/>
        </p:nvSpPr>
        <p:spPr bwMode="auto">
          <a:xfrm>
            <a:off x="3059113" y="4868863"/>
            <a:ext cx="649287" cy="792162"/>
          </a:xfrm>
          <a:prstGeom prst="line">
            <a:avLst/>
          </a:prstGeom>
          <a:noFill/>
          <a:ln w="9525">
            <a:solidFill>
              <a:schemeClr val="tx1"/>
            </a:solidFill>
            <a:round/>
            <a:headEnd/>
            <a:tailEnd/>
          </a:ln>
          <a:effectLst/>
        </p:spPr>
        <p:txBody>
          <a:bodyPr/>
          <a:lstStyle/>
          <a:p>
            <a:endParaRPr lang="ru-RU"/>
          </a:p>
        </p:txBody>
      </p:sp>
      <p:sp>
        <p:nvSpPr>
          <p:cNvPr id="16407" name="Line 23"/>
          <p:cNvSpPr>
            <a:spLocks noChangeShapeType="1"/>
          </p:cNvSpPr>
          <p:nvPr/>
        </p:nvSpPr>
        <p:spPr bwMode="auto">
          <a:xfrm flipV="1">
            <a:off x="3059113" y="4868863"/>
            <a:ext cx="649287" cy="865187"/>
          </a:xfrm>
          <a:prstGeom prst="line">
            <a:avLst/>
          </a:prstGeom>
          <a:noFill/>
          <a:ln w="9525">
            <a:solidFill>
              <a:schemeClr val="tx1"/>
            </a:solidFill>
            <a:round/>
            <a:headEnd/>
            <a:tailEnd/>
          </a:ln>
          <a:effectLst/>
        </p:spPr>
        <p:txBody>
          <a:bodyPr/>
          <a:lstStyle/>
          <a:p>
            <a:endParaRPr lang="ru-RU"/>
          </a:p>
        </p:txBody>
      </p:sp>
      <p:sp>
        <p:nvSpPr>
          <p:cNvPr id="16408" name="Line 24"/>
          <p:cNvSpPr>
            <a:spLocks noChangeShapeType="1"/>
          </p:cNvSpPr>
          <p:nvPr/>
        </p:nvSpPr>
        <p:spPr bwMode="auto">
          <a:xfrm>
            <a:off x="5508625" y="4652963"/>
            <a:ext cx="287338" cy="1008062"/>
          </a:xfrm>
          <a:prstGeom prst="line">
            <a:avLst/>
          </a:prstGeom>
          <a:noFill/>
          <a:ln w="9525">
            <a:solidFill>
              <a:schemeClr val="tx1"/>
            </a:solidFill>
            <a:round/>
            <a:headEnd/>
            <a:tailEnd/>
          </a:ln>
          <a:effectLst/>
        </p:spPr>
        <p:txBody>
          <a:bodyPr/>
          <a:lstStyle/>
          <a:p>
            <a:endParaRPr lang="ru-RU"/>
          </a:p>
        </p:txBody>
      </p:sp>
      <p:sp>
        <p:nvSpPr>
          <p:cNvPr id="16409" name="Line 25"/>
          <p:cNvSpPr>
            <a:spLocks noChangeShapeType="1"/>
          </p:cNvSpPr>
          <p:nvPr/>
        </p:nvSpPr>
        <p:spPr bwMode="auto">
          <a:xfrm flipV="1">
            <a:off x="5292725" y="4652963"/>
            <a:ext cx="719138" cy="1008062"/>
          </a:xfrm>
          <a:prstGeom prst="line">
            <a:avLst/>
          </a:prstGeom>
          <a:noFill/>
          <a:ln w="9525">
            <a:solidFill>
              <a:schemeClr val="tx1"/>
            </a:solidFill>
            <a:round/>
            <a:headEnd/>
            <a:tailEnd/>
          </a:ln>
          <a:effectLst/>
        </p:spPr>
        <p:txBody>
          <a:bodyPr/>
          <a:lstStyle/>
          <a:p>
            <a:endParaRPr lang="ru-RU"/>
          </a:p>
        </p:txBody>
      </p:sp>
      <p:sp>
        <p:nvSpPr>
          <p:cNvPr id="16410" name="Line 26"/>
          <p:cNvSpPr>
            <a:spLocks noChangeShapeType="1"/>
          </p:cNvSpPr>
          <p:nvPr/>
        </p:nvSpPr>
        <p:spPr bwMode="auto">
          <a:xfrm>
            <a:off x="7308850" y="5157788"/>
            <a:ext cx="935038" cy="0"/>
          </a:xfrm>
          <a:prstGeom prst="line">
            <a:avLst/>
          </a:prstGeom>
          <a:noFill/>
          <a:ln w="9525">
            <a:solidFill>
              <a:schemeClr val="tx1"/>
            </a:solidFill>
            <a:round/>
            <a:headEnd/>
            <a:tailEnd/>
          </a:ln>
          <a:effectLst/>
        </p:spPr>
        <p:txBody>
          <a:bodyPr/>
          <a:lstStyle/>
          <a:p>
            <a:endParaRPr lang="ru-RU"/>
          </a:p>
        </p:txBody>
      </p:sp>
      <p:sp>
        <p:nvSpPr>
          <p:cNvPr id="16411" name="Line 27"/>
          <p:cNvSpPr>
            <a:spLocks noChangeShapeType="1"/>
          </p:cNvSpPr>
          <p:nvPr/>
        </p:nvSpPr>
        <p:spPr bwMode="auto">
          <a:xfrm>
            <a:off x="7740650" y="4652963"/>
            <a:ext cx="0" cy="936625"/>
          </a:xfrm>
          <a:prstGeom prst="line">
            <a:avLst/>
          </a:prstGeom>
          <a:noFill/>
          <a:ln w="9525">
            <a:solidFill>
              <a:schemeClr val="tx1"/>
            </a:solidFill>
            <a:round/>
            <a:headEnd/>
            <a:tailEnd/>
          </a:ln>
          <a:effectLst/>
        </p:spPr>
        <p:txBody>
          <a:bodyPr/>
          <a:lstStyle/>
          <a:p>
            <a:endParaRPr lang="ru-RU"/>
          </a:p>
        </p:txBody>
      </p:sp>
      <p:pic>
        <p:nvPicPr>
          <p:cNvPr id="1026" name="Picture 2"/>
          <p:cNvPicPr>
            <a:picLocks noChangeAspect="1" noChangeArrowheads="1"/>
          </p:cNvPicPr>
          <p:nvPr/>
        </p:nvPicPr>
        <p:blipFill>
          <a:blip r:embed="rId2"/>
          <a:srcRect/>
          <a:stretch>
            <a:fillRect/>
          </a:stretch>
        </p:blipFill>
        <p:spPr bwMode="auto">
          <a:xfrm>
            <a:off x="990600" y="4648200"/>
            <a:ext cx="1533525" cy="1323975"/>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4" presetClass="path" presetSubtype="0" accel="50000" decel="50000" fill="hold" nodeType="clickEffect">
                                  <p:stCondLst>
                                    <p:cond delay="0"/>
                                  </p:stCondLst>
                                  <p:childTnLst>
                                    <p:animMotion origin="layout" path="M 0.00799 0.20556 L 0.00799 -0.12778 " pathEditMode="relative" rAng="0" ptsTypes="AA">
                                      <p:cBhvr>
                                        <p:cTn id="10" dur="2000" fill="hold"/>
                                        <p:tgtEl>
                                          <p:spTgt spid="16396"/>
                                        </p:tgtEl>
                                        <p:attrNameLst>
                                          <p:attrName>ppt_x</p:attrName>
                                          <p:attrName>ppt_y</p:attrName>
                                        </p:attrNameLst>
                                      </p:cBhvr>
                                      <p:rCtr x="0" y="-167"/>
                                    </p:animMotion>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6397"/>
                                        </p:tgtEl>
                                        <p:attrNameLst>
                                          <p:attrName>style.visibility</p:attrName>
                                        </p:attrNameLst>
                                      </p:cBhvr>
                                      <p:to>
                                        <p:strVal val="visible"/>
                                      </p:to>
                                    </p:set>
                                    <p:anim calcmode="lin" valueType="num">
                                      <p:cBhvr additive="base">
                                        <p:cTn id="15" dur="500" fill="hold"/>
                                        <p:tgtEl>
                                          <p:spTgt spid="16397"/>
                                        </p:tgtEl>
                                        <p:attrNameLst>
                                          <p:attrName>ppt_x</p:attrName>
                                        </p:attrNameLst>
                                      </p:cBhvr>
                                      <p:tavLst>
                                        <p:tav tm="0">
                                          <p:val>
                                            <p:strVal val="#ppt_x"/>
                                          </p:val>
                                        </p:tav>
                                        <p:tav tm="100000">
                                          <p:val>
                                            <p:strVal val="#ppt_x"/>
                                          </p:val>
                                        </p:tav>
                                      </p:tavLst>
                                    </p:anim>
                                    <p:anim calcmode="lin" valueType="num">
                                      <p:cBhvr additive="base">
                                        <p:cTn id="16" dur="500" fill="hold"/>
                                        <p:tgtEl>
                                          <p:spTgt spid="16397"/>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6398"/>
                                        </p:tgtEl>
                                        <p:attrNameLst>
                                          <p:attrName>style.visibility</p:attrName>
                                        </p:attrNameLst>
                                      </p:cBhvr>
                                      <p:to>
                                        <p:strVal val="visible"/>
                                      </p:to>
                                    </p:set>
                                    <p:anim calcmode="lin" valueType="num">
                                      <p:cBhvr additive="base">
                                        <p:cTn id="21" dur="500" fill="hold"/>
                                        <p:tgtEl>
                                          <p:spTgt spid="16398"/>
                                        </p:tgtEl>
                                        <p:attrNameLst>
                                          <p:attrName>ppt_x</p:attrName>
                                        </p:attrNameLst>
                                      </p:cBhvr>
                                      <p:tavLst>
                                        <p:tav tm="0">
                                          <p:val>
                                            <p:strVal val="#ppt_x"/>
                                          </p:val>
                                        </p:tav>
                                        <p:tav tm="100000">
                                          <p:val>
                                            <p:strVal val="#ppt_x"/>
                                          </p:val>
                                        </p:tav>
                                      </p:tavLst>
                                    </p:anim>
                                    <p:anim calcmode="lin" valueType="num">
                                      <p:cBhvr additive="base">
                                        <p:cTn id="22" dur="500" fill="hold"/>
                                        <p:tgtEl>
                                          <p:spTgt spid="1639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6399"/>
                                        </p:tgtEl>
                                        <p:attrNameLst>
                                          <p:attrName>style.visibility</p:attrName>
                                        </p:attrNameLst>
                                      </p:cBhvr>
                                      <p:to>
                                        <p:strVal val="visible"/>
                                      </p:to>
                                    </p:set>
                                    <p:anim calcmode="lin" valueType="num">
                                      <p:cBhvr additive="base">
                                        <p:cTn id="27" dur="500" fill="hold"/>
                                        <p:tgtEl>
                                          <p:spTgt spid="16399"/>
                                        </p:tgtEl>
                                        <p:attrNameLst>
                                          <p:attrName>ppt_x</p:attrName>
                                        </p:attrNameLst>
                                      </p:cBhvr>
                                      <p:tavLst>
                                        <p:tav tm="0">
                                          <p:val>
                                            <p:strVal val="#ppt_x"/>
                                          </p:val>
                                        </p:tav>
                                        <p:tav tm="100000">
                                          <p:val>
                                            <p:strVal val="#ppt_x"/>
                                          </p:val>
                                        </p:tav>
                                      </p:tavLst>
                                    </p:anim>
                                    <p:anim calcmode="lin" valueType="num">
                                      <p:cBhvr additive="base">
                                        <p:cTn id="28" dur="500" fill="hold"/>
                                        <p:tgtEl>
                                          <p:spTgt spid="16399"/>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6400"/>
                                        </p:tgtEl>
                                        <p:attrNameLst>
                                          <p:attrName>style.visibility</p:attrName>
                                        </p:attrNameLst>
                                      </p:cBhvr>
                                      <p:to>
                                        <p:strVal val="visible"/>
                                      </p:to>
                                    </p:set>
                                    <p:anim calcmode="lin" valueType="num">
                                      <p:cBhvr additive="base">
                                        <p:cTn id="33" dur="500" fill="hold"/>
                                        <p:tgtEl>
                                          <p:spTgt spid="16400"/>
                                        </p:tgtEl>
                                        <p:attrNameLst>
                                          <p:attrName>ppt_x</p:attrName>
                                        </p:attrNameLst>
                                      </p:cBhvr>
                                      <p:tavLst>
                                        <p:tav tm="0">
                                          <p:val>
                                            <p:strVal val="#ppt_x"/>
                                          </p:val>
                                        </p:tav>
                                        <p:tav tm="100000">
                                          <p:val>
                                            <p:strVal val="#ppt_x"/>
                                          </p:val>
                                        </p:tav>
                                      </p:tavLst>
                                    </p:anim>
                                    <p:anim calcmode="lin" valueType="num">
                                      <p:cBhvr additive="base">
                                        <p:cTn id="34" dur="500" fill="hold"/>
                                        <p:tgtEl>
                                          <p:spTgt spid="16400"/>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6401"/>
                                        </p:tgtEl>
                                        <p:attrNameLst>
                                          <p:attrName>style.visibility</p:attrName>
                                        </p:attrNameLst>
                                      </p:cBhvr>
                                      <p:to>
                                        <p:strVal val="visible"/>
                                      </p:to>
                                    </p:set>
                                    <p:anim calcmode="lin" valueType="num">
                                      <p:cBhvr additive="base">
                                        <p:cTn id="39" dur="500" fill="hold"/>
                                        <p:tgtEl>
                                          <p:spTgt spid="16401"/>
                                        </p:tgtEl>
                                        <p:attrNameLst>
                                          <p:attrName>ppt_x</p:attrName>
                                        </p:attrNameLst>
                                      </p:cBhvr>
                                      <p:tavLst>
                                        <p:tav tm="0">
                                          <p:val>
                                            <p:strVal val="#ppt_x"/>
                                          </p:val>
                                        </p:tav>
                                        <p:tav tm="100000">
                                          <p:val>
                                            <p:strVal val="#ppt_x"/>
                                          </p:val>
                                        </p:tav>
                                      </p:tavLst>
                                    </p:anim>
                                    <p:anim calcmode="lin" valueType="num">
                                      <p:cBhvr additive="base">
                                        <p:cTn id="40" dur="500" fill="hold"/>
                                        <p:tgtEl>
                                          <p:spTgt spid="16401"/>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6402"/>
                                        </p:tgtEl>
                                        <p:attrNameLst>
                                          <p:attrName>style.visibility</p:attrName>
                                        </p:attrNameLst>
                                      </p:cBhvr>
                                      <p:to>
                                        <p:strVal val="visible"/>
                                      </p:to>
                                    </p:set>
                                    <p:anim calcmode="lin" valueType="num">
                                      <p:cBhvr additive="base">
                                        <p:cTn id="45" dur="500" fill="hold"/>
                                        <p:tgtEl>
                                          <p:spTgt spid="16402"/>
                                        </p:tgtEl>
                                        <p:attrNameLst>
                                          <p:attrName>ppt_x</p:attrName>
                                        </p:attrNameLst>
                                      </p:cBhvr>
                                      <p:tavLst>
                                        <p:tav tm="0">
                                          <p:val>
                                            <p:strVal val="#ppt_x"/>
                                          </p:val>
                                        </p:tav>
                                        <p:tav tm="100000">
                                          <p:val>
                                            <p:strVal val="#ppt_x"/>
                                          </p:val>
                                        </p:tav>
                                      </p:tavLst>
                                    </p:anim>
                                    <p:anim calcmode="lin" valueType="num">
                                      <p:cBhvr additive="base">
                                        <p:cTn id="46" dur="500" fill="hold"/>
                                        <p:tgtEl>
                                          <p:spTgt spid="16402"/>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6405"/>
                                        </p:tgtEl>
                                        <p:attrNameLst>
                                          <p:attrName>style.visibility</p:attrName>
                                        </p:attrNameLst>
                                      </p:cBhvr>
                                      <p:to>
                                        <p:strVal val="visible"/>
                                      </p:to>
                                    </p:set>
                                    <p:anim calcmode="lin" valueType="num">
                                      <p:cBhvr additive="base">
                                        <p:cTn id="51" dur="500" fill="hold"/>
                                        <p:tgtEl>
                                          <p:spTgt spid="16405"/>
                                        </p:tgtEl>
                                        <p:attrNameLst>
                                          <p:attrName>ppt_x</p:attrName>
                                        </p:attrNameLst>
                                      </p:cBhvr>
                                      <p:tavLst>
                                        <p:tav tm="0">
                                          <p:val>
                                            <p:strVal val="#ppt_x"/>
                                          </p:val>
                                        </p:tav>
                                        <p:tav tm="100000">
                                          <p:val>
                                            <p:strVal val="#ppt_x"/>
                                          </p:val>
                                        </p:tav>
                                      </p:tavLst>
                                    </p:anim>
                                    <p:anim calcmode="lin" valueType="num">
                                      <p:cBhvr additive="base">
                                        <p:cTn id="52" dur="500" fill="hold"/>
                                        <p:tgtEl>
                                          <p:spTgt spid="16405"/>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6407"/>
                                        </p:tgtEl>
                                        <p:attrNameLst>
                                          <p:attrName>style.visibility</p:attrName>
                                        </p:attrNameLst>
                                      </p:cBhvr>
                                      <p:to>
                                        <p:strVal val="visible"/>
                                      </p:to>
                                    </p:set>
                                    <p:anim calcmode="lin" valueType="num">
                                      <p:cBhvr additive="base">
                                        <p:cTn id="57" dur="500" fill="hold"/>
                                        <p:tgtEl>
                                          <p:spTgt spid="16407"/>
                                        </p:tgtEl>
                                        <p:attrNameLst>
                                          <p:attrName>ppt_x</p:attrName>
                                        </p:attrNameLst>
                                      </p:cBhvr>
                                      <p:tavLst>
                                        <p:tav tm="0">
                                          <p:val>
                                            <p:strVal val="#ppt_x"/>
                                          </p:val>
                                        </p:tav>
                                        <p:tav tm="100000">
                                          <p:val>
                                            <p:strVal val="#ppt_x"/>
                                          </p:val>
                                        </p:tav>
                                      </p:tavLst>
                                    </p:anim>
                                    <p:anim calcmode="lin" valueType="num">
                                      <p:cBhvr additive="base">
                                        <p:cTn id="58" dur="500" fill="hold"/>
                                        <p:tgtEl>
                                          <p:spTgt spid="16407"/>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6408"/>
                                        </p:tgtEl>
                                        <p:attrNameLst>
                                          <p:attrName>style.visibility</p:attrName>
                                        </p:attrNameLst>
                                      </p:cBhvr>
                                      <p:to>
                                        <p:strVal val="visible"/>
                                      </p:to>
                                    </p:set>
                                    <p:anim calcmode="lin" valueType="num">
                                      <p:cBhvr additive="base">
                                        <p:cTn id="63" dur="500" fill="hold"/>
                                        <p:tgtEl>
                                          <p:spTgt spid="16408"/>
                                        </p:tgtEl>
                                        <p:attrNameLst>
                                          <p:attrName>ppt_x</p:attrName>
                                        </p:attrNameLst>
                                      </p:cBhvr>
                                      <p:tavLst>
                                        <p:tav tm="0">
                                          <p:val>
                                            <p:strVal val="#ppt_x"/>
                                          </p:val>
                                        </p:tav>
                                        <p:tav tm="100000">
                                          <p:val>
                                            <p:strVal val="#ppt_x"/>
                                          </p:val>
                                        </p:tav>
                                      </p:tavLst>
                                    </p:anim>
                                    <p:anim calcmode="lin" valueType="num">
                                      <p:cBhvr additive="base">
                                        <p:cTn id="64" dur="500" fill="hold"/>
                                        <p:tgtEl>
                                          <p:spTgt spid="16408"/>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16409"/>
                                        </p:tgtEl>
                                        <p:attrNameLst>
                                          <p:attrName>style.visibility</p:attrName>
                                        </p:attrNameLst>
                                      </p:cBhvr>
                                      <p:to>
                                        <p:strVal val="visible"/>
                                      </p:to>
                                    </p:set>
                                    <p:anim calcmode="lin" valueType="num">
                                      <p:cBhvr additive="base">
                                        <p:cTn id="69" dur="500" fill="hold"/>
                                        <p:tgtEl>
                                          <p:spTgt spid="16409"/>
                                        </p:tgtEl>
                                        <p:attrNameLst>
                                          <p:attrName>ppt_x</p:attrName>
                                        </p:attrNameLst>
                                      </p:cBhvr>
                                      <p:tavLst>
                                        <p:tav tm="0">
                                          <p:val>
                                            <p:strVal val="#ppt_x"/>
                                          </p:val>
                                        </p:tav>
                                        <p:tav tm="100000">
                                          <p:val>
                                            <p:strVal val="#ppt_x"/>
                                          </p:val>
                                        </p:tav>
                                      </p:tavLst>
                                    </p:anim>
                                    <p:anim calcmode="lin" valueType="num">
                                      <p:cBhvr additive="base">
                                        <p:cTn id="70" dur="500" fill="hold"/>
                                        <p:tgtEl>
                                          <p:spTgt spid="16409"/>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16410"/>
                                        </p:tgtEl>
                                        <p:attrNameLst>
                                          <p:attrName>style.visibility</p:attrName>
                                        </p:attrNameLst>
                                      </p:cBhvr>
                                      <p:to>
                                        <p:strVal val="visible"/>
                                      </p:to>
                                    </p:set>
                                    <p:anim calcmode="lin" valueType="num">
                                      <p:cBhvr additive="base">
                                        <p:cTn id="75" dur="500" fill="hold"/>
                                        <p:tgtEl>
                                          <p:spTgt spid="16410"/>
                                        </p:tgtEl>
                                        <p:attrNameLst>
                                          <p:attrName>ppt_x</p:attrName>
                                        </p:attrNameLst>
                                      </p:cBhvr>
                                      <p:tavLst>
                                        <p:tav tm="0">
                                          <p:val>
                                            <p:strVal val="#ppt_x"/>
                                          </p:val>
                                        </p:tav>
                                        <p:tav tm="100000">
                                          <p:val>
                                            <p:strVal val="#ppt_x"/>
                                          </p:val>
                                        </p:tav>
                                      </p:tavLst>
                                    </p:anim>
                                    <p:anim calcmode="lin" valueType="num">
                                      <p:cBhvr additive="base">
                                        <p:cTn id="76" dur="500" fill="hold"/>
                                        <p:tgtEl>
                                          <p:spTgt spid="16410"/>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16411"/>
                                        </p:tgtEl>
                                        <p:attrNameLst>
                                          <p:attrName>style.visibility</p:attrName>
                                        </p:attrNameLst>
                                      </p:cBhvr>
                                      <p:to>
                                        <p:strVal val="visible"/>
                                      </p:to>
                                    </p:set>
                                    <p:anim calcmode="lin" valueType="num">
                                      <p:cBhvr additive="base">
                                        <p:cTn id="81" dur="500" fill="hold"/>
                                        <p:tgtEl>
                                          <p:spTgt spid="16411"/>
                                        </p:tgtEl>
                                        <p:attrNameLst>
                                          <p:attrName>ppt_x</p:attrName>
                                        </p:attrNameLst>
                                      </p:cBhvr>
                                      <p:tavLst>
                                        <p:tav tm="0">
                                          <p:val>
                                            <p:strVal val="#ppt_x"/>
                                          </p:val>
                                        </p:tav>
                                        <p:tav tm="100000">
                                          <p:val>
                                            <p:strVal val="#ppt_x"/>
                                          </p:val>
                                        </p:tav>
                                      </p:tavLst>
                                    </p:anim>
                                    <p:anim calcmode="lin" valueType="num">
                                      <p:cBhvr additive="base">
                                        <p:cTn id="82" dur="500" fill="hold"/>
                                        <p:tgtEl>
                                          <p:spTgt spid="164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P spid="16397" grpId="0" animBg="1"/>
      <p:bldP spid="16398" grpId="0" animBg="1"/>
      <p:bldP spid="16399" grpId="0" animBg="1"/>
      <p:bldP spid="16400" grpId="0" animBg="1"/>
      <p:bldP spid="16401" grpId="0" animBg="1"/>
      <p:bldP spid="16402" grpId="0" animBg="1"/>
      <p:bldP spid="16405" grpId="0" animBg="1"/>
      <p:bldP spid="16407" grpId="0" animBg="1"/>
      <p:bldP spid="16408" grpId="0" animBg="1"/>
      <p:bldP spid="16409" grpId="0" animBg="1"/>
      <p:bldP spid="16410" grpId="0" animBg="1"/>
      <p:bldP spid="164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1"/>
          <p:cNvSpPr>
            <a:spLocks noGrp="1" noChangeArrowheads="1"/>
          </p:cNvSpPr>
          <p:nvPr>
            <p:ph type="sldNum" sz="quarter" idx="12"/>
          </p:nvPr>
        </p:nvSpPr>
        <p:spPr>
          <a:noFill/>
        </p:spPr>
        <p:txBody>
          <a:bodyPr/>
          <a:lstStyle/>
          <a:p>
            <a:fld id="{DAD42AF3-8704-4B18-A6BB-21A8180C7DF9}" type="slidenum">
              <a:rPr lang="ru-RU"/>
              <a:pPr/>
              <a:t>6</a:t>
            </a:fld>
            <a:endParaRPr lang="ru-RU"/>
          </a:p>
        </p:txBody>
      </p:sp>
      <p:sp>
        <p:nvSpPr>
          <p:cNvPr id="29699" name="Заголовок 2"/>
          <p:cNvSpPr>
            <a:spLocks noGrp="1"/>
          </p:cNvSpPr>
          <p:nvPr>
            <p:ph type="title" idx="4294967295"/>
          </p:nvPr>
        </p:nvSpPr>
        <p:spPr/>
        <p:txBody>
          <a:bodyPr/>
          <a:lstStyle/>
          <a:p>
            <a:r>
              <a:rPr lang="ru-RU"/>
              <a:t>Виды равновесия</a:t>
            </a:r>
          </a:p>
        </p:txBody>
      </p:sp>
      <p:pic>
        <p:nvPicPr>
          <p:cNvPr id="20494" name="Picture 14" descr="11_10_4"/>
          <p:cNvPicPr>
            <a:picLocks noChangeAspect="1" noChangeArrowheads="1"/>
          </p:cNvPicPr>
          <p:nvPr/>
        </p:nvPicPr>
        <p:blipFill>
          <a:blip r:embed="rId3"/>
          <a:srcRect l="999" t="20500" r="71445" b="8333"/>
          <a:stretch>
            <a:fillRect/>
          </a:stretch>
        </p:blipFill>
        <p:spPr bwMode="auto">
          <a:xfrm>
            <a:off x="2971800" y="3886200"/>
            <a:ext cx="2362200" cy="2362200"/>
          </a:xfrm>
          <a:prstGeom prst="rect">
            <a:avLst/>
          </a:prstGeom>
          <a:noFill/>
          <a:ln w="9525">
            <a:noFill/>
            <a:miter lim="800000"/>
            <a:headEnd/>
            <a:tailEnd/>
          </a:ln>
        </p:spPr>
      </p:pic>
      <p:pic>
        <p:nvPicPr>
          <p:cNvPr id="20495" name="Picture 15" descr="11_10_4"/>
          <p:cNvPicPr>
            <a:picLocks noChangeAspect="1" noChangeArrowheads="1"/>
          </p:cNvPicPr>
          <p:nvPr/>
        </p:nvPicPr>
        <p:blipFill>
          <a:blip r:embed="rId3"/>
          <a:srcRect l="29111" t="1271" r="35222" b="25166"/>
          <a:stretch>
            <a:fillRect/>
          </a:stretch>
        </p:blipFill>
        <p:spPr bwMode="auto">
          <a:xfrm>
            <a:off x="5181600" y="1219200"/>
            <a:ext cx="2590800" cy="2514600"/>
          </a:xfrm>
          <a:prstGeom prst="rect">
            <a:avLst/>
          </a:prstGeom>
          <a:noFill/>
          <a:ln w="9525">
            <a:noFill/>
            <a:miter lim="800000"/>
            <a:headEnd/>
            <a:tailEnd/>
          </a:ln>
        </p:spPr>
      </p:pic>
      <p:pic>
        <p:nvPicPr>
          <p:cNvPr id="20498" name="Picture 18" descr="25_10_4"/>
          <p:cNvPicPr>
            <a:picLocks noChangeAspect="1" noChangeArrowheads="1"/>
          </p:cNvPicPr>
          <p:nvPr/>
        </p:nvPicPr>
        <p:blipFill>
          <a:blip r:embed="rId4"/>
          <a:srcRect/>
          <a:stretch>
            <a:fillRect/>
          </a:stretch>
        </p:blipFill>
        <p:spPr bwMode="auto">
          <a:xfrm>
            <a:off x="838200" y="1143000"/>
            <a:ext cx="2743200" cy="2667000"/>
          </a:xfrm>
          <a:prstGeom prst="rect">
            <a:avLst/>
          </a:prstGeom>
          <a:noFill/>
          <a:ln w="9525">
            <a:noFill/>
            <a:miter lim="800000"/>
            <a:headEnd/>
            <a:tailEnd/>
          </a:ln>
        </p:spPr>
      </p:pic>
      <p:sp>
        <p:nvSpPr>
          <p:cNvPr id="8" name="Прямоугольник 7"/>
          <p:cNvSpPr/>
          <p:nvPr/>
        </p:nvSpPr>
        <p:spPr>
          <a:xfrm>
            <a:off x="457201" y="3886200"/>
            <a:ext cx="2819400" cy="523220"/>
          </a:xfrm>
          <a:prstGeom prst="rect">
            <a:avLst/>
          </a:prstGeom>
        </p:spPr>
        <p:txBody>
          <a:bodyPr wrap="square">
            <a:spAutoFit/>
          </a:bodyPr>
          <a:lstStyle/>
          <a:p>
            <a:pPr>
              <a:spcBef>
                <a:spcPct val="50000"/>
              </a:spcBef>
            </a:pPr>
            <a:r>
              <a:rPr lang="ru-RU" sz="2800" b="1" i="1" dirty="0" smtClean="0">
                <a:latin typeface="Times New Roman" pitchFamily="18" charset="0"/>
              </a:rPr>
              <a:t>Устойчивое</a:t>
            </a:r>
            <a:endParaRPr lang="ru-RU" b="1" i="1" dirty="0">
              <a:latin typeface="Times New Roman" pitchFamily="18" charset="0"/>
            </a:endParaRPr>
          </a:p>
        </p:txBody>
      </p:sp>
      <p:sp>
        <p:nvSpPr>
          <p:cNvPr id="9" name="Прямоугольник 8"/>
          <p:cNvSpPr/>
          <p:nvPr/>
        </p:nvSpPr>
        <p:spPr>
          <a:xfrm>
            <a:off x="5105400" y="5715000"/>
            <a:ext cx="3048000" cy="523220"/>
          </a:xfrm>
          <a:prstGeom prst="rect">
            <a:avLst/>
          </a:prstGeom>
        </p:spPr>
        <p:txBody>
          <a:bodyPr wrap="square">
            <a:spAutoFit/>
          </a:bodyPr>
          <a:lstStyle/>
          <a:p>
            <a:pPr>
              <a:spcBef>
                <a:spcPct val="50000"/>
              </a:spcBef>
            </a:pPr>
            <a:r>
              <a:rPr lang="ru-RU" sz="2800" b="1" i="1" dirty="0" smtClean="0">
                <a:latin typeface="Times New Roman" pitchFamily="18" charset="0"/>
              </a:rPr>
              <a:t>Безразличное</a:t>
            </a:r>
            <a:endParaRPr lang="ru-RU" sz="2800" b="1" i="1" dirty="0">
              <a:latin typeface="Times New Roman" pitchFamily="18" charset="0"/>
            </a:endParaRPr>
          </a:p>
        </p:txBody>
      </p:sp>
      <p:sp>
        <p:nvSpPr>
          <p:cNvPr id="10" name="Прямоугольник 9"/>
          <p:cNvSpPr/>
          <p:nvPr/>
        </p:nvSpPr>
        <p:spPr>
          <a:xfrm>
            <a:off x="5410200" y="3810000"/>
            <a:ext cx="2590800" cy="523220"/>
          </a:xfrm>
          <a:prstGeom prst="rect">
            <a:avLst/>
          </a:prstGeom>
        </p:spPr>
        <p:txBody>
          <a:bodyPr wrap="square">
            <a:spAutoFit/>
          </a:bodyPr>
          <a:lstStyle/>
          <a:p>
            <a:pPr>
              <a:spcBef>
                <a:spcPct val="50000"/>
              </a:spcBef>
            </a:pPr>
            <a:r>
              <a:rPr lang="ru-RU" sz="2800" b="1" i="1" dirty="0" smtClean="0">
                <a:latin typeface="Times New Roman" pitchFamily="18" charset="0"/>
              </a:rPr>
              <a:t>Неустойчивое</a:t>
            </a:r>
            <a:endParaRPr lang="ru-RU" sz="2800" b="1" i="1" dirty="0">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498"/>
                                        </p:tgtEl>
                                        <p:attrNameLst>
                                          <p:attrName>style.visibility</p:attrName>
                                        </p:attrNameLst>
                                      </p:cBhvr>
                                      <p:to>
                                        <p:strVal val="visible"/>
                                      </p:to>
                                    </p:set>
                                    <p:animEffect transition="in" filter="fade">
                                      <p:cBhvr>
                                        <p:cTn id="7" dur="1000"/>
                                        <p:tgtEl>
                                          <p:spTgt spid="2049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495"/>
                                        </p:tgtEl>
                                        <p:attrNameLst>
                                          <p:attrName>style.visibility</p:attrName>
                                        </p:attrNameLst>
                                      </p:cBhvr>
                                      <p:to>
                                        <p:strVal val="visible"/>
                                      </p:to>
                                    </p:set>
                                    <p:animEffect transition="in" filter="fade">
                                      <p:cBhvr>
                                        <p:cTn id="12" dur="1000"/>
                                        <p:tgtEl>
                                          <p:spTgt spid="2049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494"/>
                                        </p:tgtEl>
                                        <p:attrNameLst>
                                          <p:attrName>style.visibility</p:attrName>
                                        </p:attrNameLst>
                                      </p:cBhvr>
                                      <p:to>
                                        <p:strVal val="visible"/>
                                      </p:to>
                                    </p:set>
                                    <p:animEffect transition="in" filter="fade">
                                      <p:cBhvr>
                                        <p:cTn id="17" dur="1000"/>
                                        <p:tgtEl>
                                          <p:spTgt spid="204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1"/>
          <p:cNvSpPr>
            <a:spLocks noGrp="1" noChangeArrowheads="1"/>
          </p:cNvSpPr>
          <p:nvPr>
            <p:ph type="sldNum" sz="quarter" idx="12"/>
          </p:nvPr>
        </p:nvSpPr>
        <p:spPr>
          <a:noFill/>
        </p:spPr>
        <p:txBody>
          <a:bodyPr/>
          <a:lstStyle/>
          <a:p>
            <a:fld id="{76488BCA-FEB7-4174-9C70-4BDEC5C82B9E}" type="slidenum">
              <a:rPr lang="ru-RU"/>
              <a:pPr/>
              <a:t>7</a:t>
            </a:fld>
            <a:endParaRPr lang="ru-RU"/>
          </a:p>
        </p:txBody>
      </p:sp>
      <p:sp>
        <p:nvSpPr>
          <p:cNvPr id="31747" name="Rectangle 2"/>
          <p:cNvSpPr>
            <a:spLocks noGrp="1" noChangeArrowheads="1"/>
          </p:cNvSpPr>
          <p:nvPr>
            <p:ph type="title" idx="4294967295"/>
          </p:nvPr>
        </p:nvSpPr>
        <p:spPr/>
        <p:txBody>
          <a:bodyPr>
            <a:noAutofit/>
          </a:bodyPr>
          <a:lstStyle/>
          <a:p>
            <a:r>
              <a:rPr lang="ru-RU" sz="4000" b="1" dirty="0"/>
              <a:t>Условия устойчивости равновесия</a:t>
            </a:r>
          </a:p>
        </p:txBody>
      </p:sp>
      <p:sp>
        <p:nvSpPr>
          <p:cNvPr id="73731" name="Rectangle 3"/>
          <p:cNvSpPr>
            <a:spLocks noGrp="1" noChangeArrowheads="1"/>
          </p:cNvSpPr>
          <p:nvPr>
            <p:ph type="body" idx="4294967295"/>
          </p:nvPr>
        </p:nvSpPr>
        <p:spPr>
          <a:xfrm>
            <a:off x="769938" y="1585913"/>
            <a:ext cx="7772400" cy="4945062"/>
          </a:xfrm>
        </p:spPr>
        <p:txBody>
          <a:bodyPr>
            <a:normAutofit/>
          </a:bodyPr>
          <a:lstStyle/>
          <a:p>
            <a:pPr>
              <a:lnSpc>
                <a:spcPct val="90000"/>
              </a:lnSpc>
              <a:buNone/>
            </a:pPr>
            <a:r>
              <a:rPr lang="ru-RU" sz="4000" b="1" dirty="0" smtClean="0"/>
              <a:t>1. Тела </a:t>
            </a:r>
            <a:r>
              <a:rPr lang="ru-RU" sz="4000" b="1" dirty="0"/>
              <a:t>находятся в состоянии устойчивого равновесия, если при малейшем отклонении от положения равновесия возникает сила или момент силы, возвращающие тело в положение равновесия</a:t>
            </a:r>
            <a:r>
              <a:rPr lang="ru-RU" sz="4000" b="1" dirty="0" smtClean="0"/>
              <a:t>.</a:t>
            </a:r>
            <a:endParaRPr lang="ru-RU" sz="40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Effect transition="in" filter="wipe(left)">
                                      <p:cBhvr>
                                        <p:cTn id="7" dur="1000"/>
                                        <p:tgtEl>
                                          <p:spTgt spid="737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5800" y="838200"/>
            <a:ext cx="7391400" cy="3970318"/>
          </a:xfrm>
          <a:prstGeom prst="rect">
            <a:avLst/>
          </a:prstGeom>
        </p:spPr>
        <p:txBody>
          <a:bodyPr wrap="square">
            <a:spAutoFit/>
          </a:bodyPr>
          <a:lstStyle/>
          <a:p>
            <a:pPr>
              <a:lnSpc>
                <a:spcPct val="90000"/>
              </a:lnSpc>
              <a:buNone/>
            </a:pPr>
            <a:r>
              <a:rPr lang="ru-RU" sz="4000" b="1" dirty="0" smtClean="0"/>
              <a:t>2.Тела находятся в состоянии неустойчивого равновесия, если при малейшем отклонении от положения равновесия возникает сила или момент силы, удаляющие тело от положения равновесия.</a:t>
            </a:r>
            <a:endParaRPr lang="ru-RU" sz="40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14400" y="609600"/>
            <a:ext cx="7086600" cy="4967514"/>
          </a:xfrm>
          <a:prstGeom prst="rect">
            <a:avLst/>
          </a:prstGeom>
        </p:spPr>
        <p:txBody>
          <a:bodyPr wrap="square">
            <a:spAutoFit/>
          </a:bodyPr>
          <a:lstStyle/>
          <a:p>
            <a:pPr>
              <a:lnSpc>
                <a:spcPct val="90000"/>
              </a:lnSpc>
              <a:buNone/>
            </a:pPr>
            <a:r>
              <a:rPr lang="ru-RU" sz="4400" b="1" dirty="0" smtClean="0"/>
              <a:t>3. Тела находятся в состоянии безразличного равновесия, если при малейшем отклонении от положения равновесия не возникает ни сила, ни момент силы, изменяющие положение тела.</a:t>
            </a:r>
            <a:endParaRPr lang="ru-RU" sz="4400"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371</TotalTime>
  <Words>1019</Words>
  <PresentationFormat>Экран (4:3)</PresentationFormat>
  <Paragraphs>97</Paragraphs>
  <Slides>17</Slides>
  <Notes>7</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Office Theme</vt:lpstr>
      <vt:lpstr>Условия равновесия тел. Виды равновесия.</vt:lpstr>
      <vt:lpstr>Слайд 2</vt:lpstr>
      <vt:lpstr>Слайд 3</vt:lpstr>
      <vt:lpstr>Слайд 4</vt:lpstr>
      <vt:lpstr>Слайд 5</vt:lpstr>
      <vt:lpstr>Виды равновесия</vt:lpstr>
      <vt:lpstr>Условия устойчивости равновесия</vt:lpstr>
      <vt:lpstr>Слайд 8</vt:lpstr>
      <vt:lpstr>Слайд 9</vt:lpstr>
      <vt:lpstr>Слайд 10</vt:lpstr>
      <vt:lpstr>Слайд 11</vt:lpstr>
      <vt:lpstr>Равновесие тел на опорах</vt:lpstr>
      <vt:lpstr>Слайд 13</vt:lpstr>
      <vt:lpstr>Слайд 14</vt:lpstr>
      <vt:lpstr>Слайд 15</vt:lpstr>
      <vt:lpstr>Равновесие тел на опорах</vt:lpstr>
      <vt:lpstr>Устойчивость транспорта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ШАМИЛЬ</dc:creator>
  <cp:lastModifiedBy>ШАМИЛЬ</cp:lastModifiedBy>
  <cp:revision>31</cp:revision>
  <dcterms:created xsi:type="dcterms:W3CDTF">2011-12-06T14:26:06Z</dcterms:created>
  <dcterms:modified xsi:type="dcterms:W3CDTF">2011-12-23T07:28:51Z</dcterms:modified>
</cp:coreProperties>
</file>